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3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media/image27.jpg" ContentType="image/jpg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media/image70.jpg" ContentType="image/jpg"/>
  <Override PartName="/ppt/notesSlides/notesSlide20.xml" ContentType="application/vnd.openxmlformats-officedocument.presentationml.notesSlide+xml"/>
  <Override PartName="/ppt/media/image71.jpg" ContentType="image/jpg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media/image88.jpg" ContentType="image/jpg"/>
  <Override PartName="/ppt/media/image89.jpg" ContentType="image/jpg"/>
  <Override PartName="/ppt/media/image91.jpg" ContentType="image/jpg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media/image119.jpg" ContentType="image/jpg"/>
  <Override PartName="/ppt/media/image120.jpg" ContentType="image/jpg"/>
  <Override PartName="/ppt/media/image121.jpg" ContentType="image/jpg"/>
  <Override PartName="/ppt/media/image122.jpg" ContentType="image/jpg"/>
  <Override PartName="/ppt/media/image125.jpg" ContentType="image/jpg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media/image134.jpg" ContentType="image/jp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6" r:id="rId2"/>
    <p:sldMasterId id="2147483675" r:id="rId3"/>
    <p:sldMasterId id="2147483690" r:id="rId4"/>
  </p:sldMasterIdLst>
  <p:notesMasterIdLst>
    <p:notesMasterId r:id="rId58"/>
  </p:notesMasterIdLst>
  <p:handoutMasterIdLst>
    <p:handoutMasterId r:id="rId59"/>
  </p:handoutMasterIdLst>
  <p:sldIdLst>
    <p:sldId id="256" r:id="rId5"/>
    <p:sldId id="287" r:id="rId6"/>
    <p:sldId id="288" r:id="rId7"/>
    <p:sldId id="312" r:id="rId8"/>
    <p:sldId id="316" r:id="rId9"/>
    <p:sldId id="315" r:id="rId10"/>
    <p:sldId id="289" r:id="rId11"/>
    <p:sldId id="290" r:id="rId12"/>
    <p:sldId id="291" r:id="rId13"/>
    <p:sldId id="292" r:id="rId14"/>
    <p:sldId id="259" r:id="rId15"/>
    <p:sldId id="309" r:id="rId16"/>
    <p:sldId id="281" r:id="rId17"/>
    <p:sldId id="310" r:id="rId18"/>
    <p:sldId id="293" r:id="rId19"/>
    <p:sldId id="260" r:id="rId20"/>
    <p:sldId id="261" r:id="rId21"/>
    <p:sldId id="282" r:id="rId22"/>
    <p:sldId id="284" r:id="rId23"/>
    <p:sldId id="285" r:id="rId24"/>
    <p:sldId id="294" r:id="rId25"/>
    <p:sldId id="283" r:id="rId26"/>
    <p:sldId id="262" r:id="rId27"/>
    <p:sldId id="295" r:id="rId28"/>
    <p:sldId id="296" r:id="rId29"/>
    <p:sldId id="280" r:id="rId30"/>
    <p:sldId id="263" r:id="rId31"/>
    <p:sldId id="264" r:id="rId32"/>
    <p:sldId id="265" r:id="rId33"/>
    <p:sldId id="308" r:id="rId34"/>
    <p:sldId id="298" r:id="rId35"/>
    <p:sldId id="266" r:id="rId36"/>
    <p:sldId id="267" r:id="rId37"/>
    <p:sldId id="268" r:id="rId38"/>
    <p:sldId id="299" r:id="rId39"/>
    <p:sldId id="300" r:id="rId40"/>
    <p:sldId id="301" r:id="rId41"/>
    <p:sldId id="302" r:id="rId42"/>
    <p:sldId id="303" r:id="rId43"/>
    <p:sldId id="304" r:id="rId44"/>
    <p:sldId id="269" r:id="rId45"/>
    <p:sldId id="270" r:id="rId46"/>
    <p:sldId id="272" r:id="rId47"/>
    <p:sldId id="305" r:id="rId48"/>
    <p:sldId id="306" r:id="rId49"/>
    <p:sldId id="307" r:id="rId50"/>
    <p:sldId id="273" r:id="rId51"/>
    <p:sldId id="317" r:id="rId52"/>
    <p:sldId id="275" r:id="rId53"/>
    <p:sldId id="276" r:id="rId54"/>
    <p:sldId id="277" r:id="rId55"/>
    <p:sldId id="278" r:id="rId56"/>
    <p:sldId id="279" r:id="rId57"/>
  </p:sldIdLst>
  <p:sldSz cx="9144000" cy="6858000" type="screen4x3"/>
  <p:notesSz cx="9144000" cy="6858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023F4"/>
    <a:srgbClr val="FF0000"/>
    <a:srgbClr val="16754D"/>
    <a:srgbClr val="1613FF"/>
    <a:srgbClr val="1A09FF"/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978"/>
    <p:restoredTop sz="95045"/>
  </p:normalViewPr>
  <p:slideViewPr>
    <p:cSldViewPr>
      <p:cViewPr varScale="1">
        <p:scale>
          <a:sx n="90" d="100"/>
          <a:sy n="90" d="100"/>
        </p:scale>
        <p:origin x="216" y="1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132" d="100"/>
          <a:sy n="132" d="100"/>
        </p:scale>
        <p:origin x="2600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1" Type="http://schemas.openxmlformats.org/officeDocument/2006/relationships/viewProps" Target="viewProp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handoutMaster" Target="handoutMasters/handout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47.wmf"/><Relationship Id="rId1" Type="http://schemas.openxmlformats.org/officeDocument/2006/relationships/image" Target="../media/image46.w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wmf"/><Relationship Id="rId1" Type="http://schemas.openxmlformats.org/officeDocument/2006/relationships/image" Target="../media/image101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8E463B-2240-0448-8174-56ACB34C2EF9}" type="datetimeFigureOut">
              <a:rPr kumimoji="1" lang="zh-CN" altLang="en-US" smtClean="0"/>
              <a:t>2019/3/26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20AD80-04C4-CF41-9B69-4929087A7FF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6491006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291795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228449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625276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145087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075159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21929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909222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035079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722607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021913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39272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218975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028950" y="857250"/>
            <a:ext cx="30861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0628571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2976478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8594628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6134903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4548288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7966175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6683882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565995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2862855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970319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069720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1532680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468493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7785720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3297741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2073273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1265926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6055742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7091158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5056358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328103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860157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032011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927738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76926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85011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213214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32056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2125980"/>
            <a:ext cx="77724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3/26/19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-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60350" y="50800"/>
            <a:ext cx="7194550" cy="78740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260350" y="1149013"/>
            <a:ext cx="8629650" cy="457200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3000" baseline="0">
                <a:solidFill>
                  <a:schemeClr val="tx2"/>
                </a:solidFill>
                <a:latin typeface="Verdana" panose="020B060403050404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260350" y="1720513"/>
            <a:ext cx="8629650" cy="4343400"/>
          </a:xfrm>
        </p:spPr>
        <p:txBody>
          <a:bodyPr/>
          <a:lstStyle>
            <a:lvl1pPr>
              <a:buClr>
                <a:schemeClr val="accent1"/>
              </a:buClr>
              <a:defRPr baseline="0"/>
            </a:lvl1pPr>
            <a:lvl2pPr>
              <a:buClr>
                <a:schemeClr val="accent1"/>
              </a:buClr>
              <a:defRPr baseline="0"/>
            </a:lvl2pPr>
            <a:lvl3pPr>
              <a:buClr>
                <a:schemeClr val="accent1"/>
              </a:buClr>
              <a:defRPr baseline="0"/>
            </a:lvl3pPr>
            <a:lvl4pPr>
              <a:buClr>
                <a:schemeClr val="accent1"/>
              </a:buClr>
              <a:defRPr baseline="0"/>
            </a:lvl4pPr>
            <a:lvl5pPr>
              <a:buClr>
                <a:schemeClr val="accent1"/>
              </a:buClr>
              <a:defRPr baseline="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</p:spTree>
    <p:extLst/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6700" y="1171237"/>
            <a:ext cx="3962400" cy="4897438"/>
          </a:xfrm>
        </p:spPr>
        <p:txBody>
          <a:bodyPr/>
          <a:lstStyle>
            <a:lvl1pPr marL="228600" indent="-360000">
              <a:buClr>
                <a:schemeClr val="accent1"/>
              </a:buClr>
              <a:buFont typeface="Wingdings" panose="05000000000000000000" pitchFamily="2" charset="2"/>
              <a:buChar char="p"/>
              <a:defRPr sz="2200">
                <a:latin typeface="幼圆" panose="02010509060101010101" pitchFamily="49" charset="-122"/>
                <a:ea typeface="幼圆" panose="02010509060101010101" pitchFamily="49" charset="-122"/>
              </a:defRPr>
            </a:lvl1pPr>
            <a:lvl2pPr marL="685800" indent="-360000">
              <a:buClr>
                <a:schemeClr val="accent1"/>
              </a:buClr>
              <a:buFont typeface="Wingdings" panose="05000000000000000000" pitchFamily="2" charset="2"/>
              <a:buChar char="l"/>
              <a:defRPr sz="2000">
                <a:latin typeface="幼圆" panose="02010509060101010101" pitchFamily="49" charset="-122"/>
                <a:ea typeface="幼圆" panose="02010509060101010101" pitchFamily="49" charset="-122"/>
              </a:defRPr>
            </a:lvl2pPr>
            <a:lvl3pPr marL="1143000" indent="-360000">
              <a:buClr>
                <a:schemeClr val="accent1"/>
              </a:buClr>
              <a:buFont typeface="Wingdings" panose="05000000000000000000" pitchFamily="2" charset="2"/>
              <a:buChar char="l"/>
              <a:defRPr>
                <a:latin typeface="幼圆" panose="02010509060101010101" pitchFamily="49" charset="-122"/>
                <a:ea typeface="幼圆" panose="02010509060101010101" pitchFamily="49" charset="-122"/>
              </a:defRPr>
            </a:lvl3pPr>
            <a:lvl4pPr marL="1600200" indent="-360000">
              <a:buClr>
                <a:schemeClr val="accent1"/>
              </a:buClr>
              <a:buFont typeface="Wingdings" panose="05000000000000000000" pitchFamily="2" charset="2"/>
              <a:buChar char="l"/>
              <a:defRPr>
                <a:latin typeface="幼圆" panose="02010509060101010101" pitchFamily="49" charset="-122"/>
                <a:ea typeface="幼圆" panose="02010509060101010101" pitchFamily="49" charset="-122"/>
              </a:defRPr>
            </a:lvl4pPr>
            <a:lvl5pPr marL="2057400" indent="-360000">
              <a:buClr>
                <a:schemeClr val="accent1"/>
              </a:buClr>
              <a:buFont typeface="Wingdings" panose="05000000000000000000" pitchFamily="2" charset="2"/>
              <a:buChar char="l"/>
              <a:defRPr>
                <a:latin typeface="幼圆" panose="02010509060101010101" pitchFamily="49" charset="-122"/>
                <a:ea typeface="幼圆" panose="02010509060101010101" pitchFamily="49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171237"/>
            <a:ext cx="4260850" cy="4897438"/>
          </a:xfrm>
        </p:spPr>
        <p:txBody>
          <a:bodyPr/>
          <a:lstStyle>
            <a:lvl1pPr marL="228600" indent="-360000">
              <a:buClr>
                <a:schemeClr val="accent1"/>
              </a:buClr>
              <a:buFont typeface="Wingdings" panose="05000000000000000000" pitchFamily="2" charset="2"/>
              <a:buChar char="p"/>
              <a:defRPr sz="2200">
                <a:latin typeface="幼圆" panose="02010509060101010101" pitchFamily="49" charset="-122"/>
                <a:ea typeface="幼圆" panose="02010509060101010101" pitchFamily="49" charset="-122"/>
              </a:defRPr>
            </a:lvl1pPr>
            <a:lvl2pPr marL="685800" indent="-360000">
              <a:buClr>
                <a:schemeClr val="accent1"/>
              </a:buClr>
              <a:buFont typeface="Wingdings" panose="05000000000000000000" pitchFamily="2" charset="2"/>
              <a:buChar char="l"/>
              <a:defRPr sz="2000">
                <a:latin typeface="幼圆" panose="02010509060101010101" pitchFamily="49" charset="-122"/>
                <a:ea typeface="幼圆" panose="02010509060101010101" pitchFamily="49" charset="-122"/>
              </a:defRPr>
            </a:lvl2pPr>
            <a:lvl3pPr marL="1143000" indent="-360000">
              <a:buClr>
                <a:schemeClr val="accent1"/>
              </a:buClr>
              <a:buFont typeface="Wingdings" panose="05000000000000000000" pitchFamily="2" charset="2"/>
              <a:buChar char="l"/>
              <a:defRPr>
                <a:latin typeface="幼圆" panose="02010509060101010101" pitchFamily="49" charset="-122"/>
                <a:ea typeface="幼圆" panose="02010509060101010101" pitchFamily="49" charset="-122"/>
              </a:defRPr>
            </a:lvl3pPr>
            <a:lvl4pPr marL="1600200" indent="-360000">
              <a:buClr>
                <a:schemeClr val="accent1"/>
              </a:buClr>
              <a:buFont typeface="Wingdings" panose="05000000000000000000" pitchFamily="2" charset="2"/>
              <a:buChar char="l"/>
              <a:defRPr>
                <a:latin typeface="幼圆" panose="02010509060101010101" pitchFamily="49" charset="-122"/>
                <a:ea typeface="幼圆" panose="02010509060101010101" pitchFamily="49" charset="-122"/>
              </a:defRPr>
            </a:lvl4pPr>
            <a:lvl5pPr marL="2057400" indent="-360000">
              <a:buClr>
                <a:schemeClr val="accent1"/>
              </a:buClr>
              <a:buFont typeface="Wingdings" panose="05000000000000000000" pitchFamily="2" charset="2"/>
              <a:buChar char="l"/>
              <a:defRPr>
                <a:latin typeface="幼圆" panose="02010509060101010101" pitchFamily="49" charset="-122"/>
                <a:ea typeface="幼圆" panose="02010509060101010101" pitchFamily="49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60350" y="60327"/>
            <a:ext cx="7886700" cy="77787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 baseline="0">
                <a:solidFill>
                  <a:schemeClr val="accent1"/>
                </a:solidFill>
                <a:latin typeface="Verdana" panose="020B0604030504040204" pitchFamily="34" charset="0"/>
                <a:ea typeface="幼圆" panose="020105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</p:spTree>
    <p:extLst/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350" y="1112791"/>
            <a:ext cx="4006850" cy="445293"/>
          </a:xfrm>
        </p:spPr>
        <p:txBody>
          <a:bodyPr anchor="t">
            <a:noAutofit/>
          </a:bodyPr>
          <a:lstStyle>
            <a:lvl1pPr marL="0" indent="0">
              <a:buNone/>
              <a:defRPr sz="3000" b="0" baseline="0">
                <a:solidFill>
                  <a:schemeClr val="tx2"/>
                </a:solidFill>
                <a:latin typeface="Verdana" panose="020B060403050404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0350" y="1724773"/>
            <a:ext cx="4006850" cy="4308473"/>
          </a:xfrm>
        </p:spPr>
        <p:txBody>
          <a:bodyPr/>
          <a:lstStyle>
            <a:lvl1pPr marL="228600" indent="-360000">
              <a:buClr>
                <a:schemeClr val="accent1"/>
              </a:buClr>
              <a:buFont typeface="Wingdings" panose="05000000000000000000" pitchFamily="2" charset="2"/>
              <a:buChar char="p"/>
              <a:defRPr baseline="0">
                <a:latin typeface="Verdana" panose="020B0604030504040204" pitchFamily="34" charset="0"/>
                <a:ea typeface="幼圆" panose="02010509060101010101" pitchFamily="49" charset="-122"/>
              </a:defRPr>
            </a:lvl1pPr>
            <a:lvl2pPr marL="685800" indent="-360000">
              <a:buClr>
                <a:schemeClr val="accent1"/>
              </a:buClr>
              <a:buFont typeface="Wingdings" panose="05000000000000000000" pitchFamily="2" charset="2"/>
              <a:buChar char="l"/>
              <a:defRPr baseline="0">
                <a:latin typeface="Verdana" panose="020B0604030504040204" pitchFamily="34" charset="0"/>
                <a:ea typeface="幼圆" panose="02010509060101010101" pitchFamily="49" charset="-122"/>
              </a:defRPr>
            </a:lvl2pPr>
            <a:lvl3pPr marL="1143000" indent="-360000">
              <a:buClr>
                <a:schemeClr val="accent1"/>
              </a:buClr>
              <a:buFont typeface="Wingdings" panose="05000000000000000000" pitchFamily="2" charset="2"/>
              <a:buChar char="l"/>
              <a:defRPr baseline="0">
                <a:latin typeface="Verdana" panose="020B0604030504040204" pitchFamily="34" charset="0"/>
                <a:ea typeface="幼圆" panose="02010509060101010101" pitchFamily="49" charset="-122"/>
              </a:defRPr>
            </a:lvl3pPr>
            <a:lvl4pPr marL="1600200" indent="-360000">
              <a:buClr>
                <a:schemeClr val="accent1"/>
              </a:buClr>
              <a:buFont typeface="Wingdings" panose="05000000000000000000" pitchFamily="2" charset="2"/>
              <a:buChar char="l"/>
              <a:defRPr baseline="0">
                <a:latin typeface="Verdana" panose="020B0604030504040204" pitchFamily="34" charset="0"/>
                <a:ea typeface="幼圆" panose="02010509060101010101" pitchFamily="49" charset="-122"/>
              </a:defRPr>
            </a:lvl4pPr>
            <a:lvl5pPr marL="2057400" indent="-360000">
              <a:buClr>
                <a:schemeClr val="accent1"/>
              </a:buClr>
              <a:buFont typeface="Wingdings" panose="05000000000000000000" pitchFamily="2" charset="2"/>
              <a:buChar char="l"/>
              <a:defRPr baseline="0">
                <a:latin typeface="Verdana" panose="020B0604030504040204" pitchFamily="34" charset="0"/>
                <a:ea typeface="幼圆" panose="02010509060101010101" pitchFamily="49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000" y="1112791"/>
            <a:ext cx="4305300" cy="445293"/>
          </a:xfrm>
        </p:spPr>
        <p:txBody>
          <a:bodyPr anchor="t">
            <a:noAutofit/>
          </a:bodyPr>
          <a:lstStyle>
            <a:lvl1pPr marL="0" indent="0">
              <a:buNone/>
              <a:defRPr sz="3000" b="0" baseline="0">
                <a:solidFill>
                  <a:schemeClr val="tx2"/>
                </a:solidFill>
                <a:latin typeface="Verdana" panose="020B060403050404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72000" y="1724773"/>
            <a:ext cx="4305300" cy="4308473"/>
          </a:xfrm>
        </p:spPr>
        <p:txBody>
          <a:bodyPr/>
          <a:lstStyle>
            <a:lvl1pPr marL="228600" indent="-360000">
              <a:buClr>
                <a:schemeClr val="accent1"/>
              </a:buClr>
              <a:buFont typeface="Wingdings" panose="05000000000000000000" pitchFamily="2" charset="2"/>
              <a:buChar char="p"/>
              <a:defRPr baseline="0">
                <a:latin typeface="Verdana" panose="020B0604030504040204" pitchFamily="34" charset="0"/>
                <a:ea typeface="幼圆" panose="02010509060101010101" pitchFamily="49" charset="-122"/>
              </a:defRPr>
            </a:lvl1pPr>
            <a:lvl2pPr marL="685800" indent="-360000">
              <a:buClr>
                <a:schemeClr val="accent1"/>
              </a:buClr>
              <a:buFont typeface="Wingdings" panose="05000000000000000000" pitchFamily="2" charset="2"/>
              <a:buChar char="l"/>
              <a:defRPr baseline="0">
                <a:latin typeface="Verdana" panose="020B0604030504040204" pitchFamily="34" charset="0"/>
                <a:ea typeface="幼圆" panose="02010509060101010101" pitchFamily="49" charset="-122"/>
              </a:defRPr>
            </a:lvl2pPr>
            <a:lvl3pPr marL="1143000" indent="-360000">
              <a:buClr>
                <a:schemeClr val="accent1"/>
              </a:buClr>
              <a:buFont typeface="Wingdings" panose="05000000000000000000" pitchFamily="2" charset="2"/>
              <a:buChar char="l"/>
              <a:defRPr baseline="0">
                <a:latin typeface="Verdana" panose="020B0604030504040204" pitchFamily="34" charset="0"/>
                <a:ea typeface="幼圆" panose="02010509060101010101" pitchFamily="49" charset="-122"/>
              </a:defRPr>
            </a:lvl3pPr>
            <a:lvl4pPr marL="1600200" indent="-360000">
              <a:buClr>
                <a:schemeClr val="accent1"/>
              </a:buClr>
              <a:buFont typeface="Wingdings" panose="05000000000000000000" pitchFamily="2" charset="2"/>
              <a:buChar char="l"/>
              <a:defRPr baseline="0">
                <a:latin typeface="Verdana" panose="020B0604030504040204" pitchFamily="34" charset="0"/>
                <a:ea typeface="幼圆" panose="02010509060101010101" pitchFamily="49" charset="-122"/>
              </a:defRPr>
            </a:lvl4pPr>
            <a:lvl5pPr marL="2057400" indent="-360000">
              <a:buClr>
                <a:schemeClr val="accent1"/>
              </a:buClr>
              <a:buFont typeface="Wingdings" panose="05000000000000000000" pitchFamily="2" charset="2"/>
              <a:buChar char="l"/>
              <a:defRPr baseline="0">
                <a:latin typeface="Verdana" panose="020B0604030504040204" pitchFamily="34" charset="0"/>
                <a:ea typeface="幼圆" panose="02010509060101010101" pitchFamily="49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60350" y="73027"/>
            <a:ext cx="7886700" cy="77787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 baseline="0">
                <a:solidFill>
                  <a:schemeClr val="accent1"/>
                </a:solidFill>
                <a:latin typeface="Verdana" panose="020B0604030504040204" pitchFamily="34" charset="0"/>
                <a:ea typeface="幼圆" panose="020105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</p:spTree>
    <p:extLst/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60350" y="73027"/>
            <a:ext cx="7886700" cy="77787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 b="1" baseline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幼圆" panose="020105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</p:spTree>
    <p:extLst/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空白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/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11163" y="1143000"/>
            <a:ext cx="4083050" cy="51816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6613" y="1143000"/>
            <a:ext cx="4083050" cy="51816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chemeClr val="tx1"/>
                </a:solidFill>
                <a:latin typeface="FangSong"/>
                <a:cs typeface="FangSong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3/26/19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43688" y="152400"/>
            <a:ext cx="2085975" cy="61722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381000" y="152400"/>
            <a:ext cx="6110288" cy="61722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标题、文本和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000" y="152400"/>
            <a:ext cx="8280400" cy="5334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11163" y="1143000"/>
            <a:ext cx="4083050" cy="51816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6613" y="1143000"/>
            <a:ext cx="4083050" cy="25146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46613" y="3810000"/>
            <a:ext cx="4083050" cy="25146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、文本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000" y="152400"/>
            <a:ext cx="8280400" cy="5334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11163" y="1143000"/>
            <a:ext cx="4083050" cy="51816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6613" y="1143000"/>
            <a:ext cx="4083050" cy="51816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000" y="152400"/>
            <a:ext cx="8280400" cy="5334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411163" y="1143000"/>
            <a:ext cx="8318500" cy="5181600"/>
          </a:xfrm>
        </p:spPr>
        <p:txBody>
          <a:bodyPr/>
          <a:lstStyle/>
          <a:p>
            <a:pPr lvl="0"/>
            <a:endParaRPr lang="zh-CN" altLang="en-US" noProof="0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5C3289A1-916F-7446-8996-A822EE629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chemeClr val="tx1"/>
                </a:solidFill>
                <a:latin typeface="FangSong"/>
                <a:cs typeface="FangSong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3/26/19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11163" y="1143000"/>
            <a:ext cx="4083050" cy="51816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6613" y="1143000"/>
            <a:ext cx="4083050" cy="51816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43688" y="152400"/>
            <a:ext cx="2085975" cy="61722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381000" y="152400"/>
            <a:ext cx="6110288" cy="61722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chemeClr val="tx1"/>
                </a:solidFill>
                <a:latin typeface="FangSong"/>
                <a:cs typeface="FangSong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3/26/19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AndTwoObj" preserve="1">
  <p:cSld name="标题、文本和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000" y="152400"/>
            <a:ext cx="8280400" cy="5334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11163" y="1143000"/>
            <a:ext cx="4083050" cy="51816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6613" y="1143000"/>
            <a:ext cx="4083050" cy="25146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46613" y="3810000"/>
            <a:ext cx="4083050" cy="25146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AndObj" preserve="1">
  <p:cSld name="标题、文本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000" y="152400"/>
            <a:ext cx="8280400" cy="5334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11163" y="1143000"/>
            <a:ext cx="4083050" cy="51816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6613" y="1143000"/>
            <a:ext cx="4083050" cy="51816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000" y="152400"/>
            <a:ext cx="8280400" cy="5334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411163" y="1143000"/>
            <a:ext cx="8318500" cy="5181600"/>
          </a:xfrm>
        </p:spPr>
        <p:txBody>
          <a:bodyPr/>
          <a:lstStyle/>
          <a:p>
            <a:pPr lvl="0"/>
            <a:endParaRPr lang="zh-CN" altLang="en-US" noProof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3/26/19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6700" y="1171237"/>
            <a:ext cx="3962400" cy="4897438"/>
          </a:xfrm>
        </p:spPr>
        <p:txBody>
          <a:bodyPr/>
          <a:lstStyle>
            <a:lvl1pPr marL="228600" indent="-360000">
              <a:buClr>
                <a:schemeClr val="accent1"/>
              </a:buClr>
              <a:buFont typeface="Wingdings" panose="05000000000000000000" pitchFamily="2" charset="2"/>
              <a:buChar char="p"/>
              <a:defRPr sz="2200">
                <a:latin typeface="幼圆" panose="02010509060101010101" pitchFamily="49" charset="-122"/>
                <a:ea typeface="幼圆" panose="02010509060101010101" pitchFamily="49" charset="-122"/>
              </a:defRPr>
            </a:lvl1pPr>
            <a:lvl2pPr marL="685800" indent="-360000">
              <a:buClr>
                <a:schemeClr val="accent1"/>
              </a:buClr>
              <a:buFont typeface="Wingdings" panose="05000000000000000000" pitchFamily="2" charset="2"/>
              <a:buChar char="l"/>
              <a:defRPr sz="2000">
                <a:latin typeface="幼圆" panose="02010509060101010101" pitchFamily="49" charset="-122"/>
                <a:ea typeface="幼圆" panose="02010509060101010101" pitchFamily="49" charset="-122"/>
              </a:defRPr>
            </a:lvl2pPr>
            <a:lvl3pPr marL="1143000" indent="-360000">
              <a:buClr>
                <a:schemeClr val="accent1"/>
              </a:buClr>
              <a:buFont typeface="Wingdings" panose="05000000000000000000" pitchFamily="2" charset="2"/>
              <a:buChar char="l"/>
              <a:defRPr>
                <a:latin typeface="幼圆" panose="02010509060101010101" pitchFamily="49" charset="-122"/>
                <a:ea typeface="幼圆" panose="02010509060101010101" pitchFamily="49" charset="-122"/>
              </a:defRPr>
            </a:lvl3pPr>
            <a:lvl4pPr marL="1600200" indent="-360000">
              <a:buClr>
                <a:schemeClr val="accent1"/>
              </a:buClr>
              <a:buFont typeface="Wingdings" panose="05000000000000000000" pitchFamily="2" charset="2"/>
              <a:buChar char="l"/>
              <a:defRPr>
                <a:latin typeface="幼圆" panose="02010509060101010101" pitchFamily="49" charset="-122"/>
                <a:ea typeface="幼圆" panose="02010509060101010101" pitchFamily="49" charset="-122"/>
              </a:defRPr>
            </a:lvl4pPr>
            <a:lvl5pPr marL="2057400" indent="-360000">
              <a:buClr>
                <a:schemeClr val="accent1"/>
              </a:buClr>
              <a:buFont typeface="Wingdings" panose="05000000000000000000" pitchFamily="2" charset="2"/>
              <a:buChar char="l"/>
              <a:defRPr>
                <a:latin typeface="幼圆" panose="02010509060101010101" pitchFamily="49" charset="-122"/>
                <a:ea typeface="幼圆" panose="02010509060101010101" pitchFamily="49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171237"/>
            <a:ext cx="4260850" cy="4897438"/>
          </a:xfrm>
        </p:spPr>
        <p:txBody>
          <a:bodyPr/>
          <a:lstStyle>
            <a:lvl1pPr marL="228600" indent="-360000">
              <a:buClr>
                <a:schemeClr val="accent1"/>
              </a:buClr>
              <a:buFont typeface="Wingdings" panose="05000000000000000000" pitchFamily="2" charset="2"/>
              <a:buChar char="p"/>
              <a:defRPr sz="2200">
                <a:latin typeface="幼圆" panose="02010509060101010101" pitchFamily="49" charset="-122"/>
                <a:ea typeface="幼圆" panose="02010509060101010101" pitchFamily="49" charset="-122"/>
              </a:defRPr>
            </a:lvl1pPr>
            <a:lvl2pPr marL="685800" indent="-360000">
              <a:buClr>
                <a:schemeClr val="accent1"/>
              </a:buClr>
              <a:buFont typeface="Wingdings" panose="05000000000000000000" pitchFamily="2" charset="2"/>
              <a:buChar char="l"/>
              <a:defRPr sz="2000">
                <a:latin typeface="幼圆" panose="02010509060101010101" pitchFamily="49" charset="-122"/>
                <a:ea typeface="幼圆" panose="02010509060101010101" pitchFamily="49" charset="-122"/>
              </a:defRPr>
            </a:lvl2pPr>
            <a:lvl3pPr marL="1143000" indent="-360000">
              <a:buClr>
                <a:schemeClr val="accent1"/>
              </a:buClr>
              <a:buFont typeface="Wingdings" panose="05000000000000000000" pitchFamily="2" charset="2"/>
              <a:buChar char="l"/>
              <a:defRPr>
                <a:latin typeface="幼圆" panose="02010509060101010101" pitchFamily="49" charset="-122"/>
                <a:ea typeface="幼圆" panose="02010509060101010101" pitchFamily="49" charset="-122"/>
              </a:defRPr>
            </a:lvl3pPr>
            <a:lvl4pPr marL="1600200" indent="-360000">
              <a:buClr>
                <a:schemeClr val="accent1"/>
              </a:buClr>
              <a:buFont typeface="Wingdings" panose="05000000000000000000" pitchFamily="2" charset="2"/>
              <a:buChar char="l"/>
              <a:defRPr>
                <a:latin typeface="幼圆" panose="02010509060101010101" pitchFamily="49" charset="-122"/>
                <a:ea typeface="幼圆" panose="02010509060101010101" pitchFamily="49" charset="-122"/>
              </a:defRPr>
            </a:lvl4pPr>
            <a:lvl5pPr marL="2057400" indent="-360000">
              <a:buClr>
                <a:schemeClr val="accent1"/>
              </a:buClr>
              <a:buFont typeface="Wingdings" panose="05000000000000000000" pitchFamily="2" charset="2"/>
              <a:buChar char="l"/>
              <a:defRPr>
                <a:latin typeface="幼圆" panose="02010509060101010101" pitchFamily="49" charset="-122"/>
                <a:ea typeface="幼圆" panose="02010509060101010101" pitchFamily="49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60350" y="60327"/>
            <a:ext cx="7886700" cy="77787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 baseline="0">
                <a:solidFill>
                  <a:schemeClr val="accent1"/>
                </a:solidFill>
                <a:latin typeface="Verdana" panose="020B0604030504040204" pitchFamily="34" charset="0"/>
                <a:ea typeface="幼圆" panose="020105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69004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/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章节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2841626"/>
            <a:ext cx="7886700" cy="1325563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6000" baseline="0">
                <a:solidFill>
                  <a:schemeClr val="tx2"/>
                </a:solidFill>
                <a:latin typeface="Verdana" panose="020B0604030504040204" pitchFamily="34" charset="0"/>
                <a:ea typeface="幼圆" panose="020105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  <p:extLst/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350" y="42864"/>
            <a:ext cx="7886700" cy="77787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 baseline="0">
                <a:solidFill>
                  <a:schemeClr val="accent1"/>
                </a:solidFill>
                <a:latin typeface="Verdana" panose="020B0604030504040204" pitchFamily="34" charset="0"/>
                <a:ea typeface="幼圆" panose="020105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350" y="1158536"/>
            <a:ext cx="8616950" cy="4930775"/>
          </a:xfrm>
        </p:spPr>
        <p:txBody>
          <a:bodyPr tIns="46800"/>
          <a:lstStyle>
            <a:lvl1pPr marL="228600" indent="-360000" algn="l">
              <a:buClr>
                <a:schemeClr val="accent1"/>
              </a:buClr>
              <a:buSzPct val="100000"/>
              <a:buFont typeface="Wingdings" panose="05000000000000000000" pitchFamily="2" charset="2"/>
              <a:buChar char="p"/>
              <a:defRPr lang="zh-CN" altLang="en-US" dirty="0" smtClean="0"/>
            </a:lvl1pPr>
            <a:lvl2pPr marL="685800" indent="-360000">
              <a:buClr>
                <a:schemeClr val="accent1"/>
              </a:buClr>
              <a:buFont typeface="Wingdings" panose="05000000000000000000" pitchFamily="2" charset="2"/>
              <a:buChar char="l"/>
              <a:defRPr sz="2000" baseline="0">
                <a:latin typeface="Verdana" panose="020B0604030504040204" pitchFamily="34" charset="0"/>
                <a:ea typeface="幼圆" panose="02010509060101010101" pitchFamily="49" charset="-122"/>
              </a:defRPr>
            </a:lvl2pPr>
            <a:lvl3pPr marL="1143000" indent="-360000">
              <a:buClr>
                <a:schemeClr val="accent1"/>
              </a:buClr>
              <a:buFont typeface="Wingdings" panose="05000000000000000000" pitchFamily="2" charset="2"/>
              <a:buChar char="l"/>
              <a:defRPr sz="1800" baseline="0">
                <a:latin typeface="Verdana" panose="020B0604030504040204" pitchFamily="34" charset="0"/>
                <a:ea typeface="幼圆" panose="02010509060101010101" pitchFamily="49" charset="-122"/>
              </a:defRPr>
            </a:lvl3pPr>
            <a:lvl4pPr marL="1600200" indent="-360000">
              <a:buClr>
                <a:schemeClr val="accent1"/>
              </a:buClr>
              <a:buFont typeface="Wingdings" panose="05000000000000000000" pitchFamily="2" charset="2"/>
              <a:buChar char="l"/>
              <a:defRPr sz="1600" baseline="0">
                <a:latin typeface="Verdana" panose="020B0604030504040204" pitchFamily="34" charset="0"/>
                <a:ea typeface="幼圆" panose="02010509060101010101" pitchFamily="49" charset="-122"/>
              </a:defRPr>
            </a:lvl4pPr>
            <a:lvl5pPr marL="2057400" indent="-360000">
              <a:buClr>
                <a:schemeClr val="accent1"/>
              </a:buClr>
              <a:buFont typeface="Wingdings" panose="05000000000000000000" pitchFamily="2" charset="2"/>
              <a:buChar char="l"/>
              <a:defRPr sz="1600" baseline="0">
                <a:latin typeface="Verdana" panose="020B0604030504040204" pitchFamily="34" charset="0"/>
                <a:ea typeface="幼圆" panose="02010509060101010101" pitchFamily="49" charset="-122"/>
              </a:defRPr>
            </a:lvl5pPr>
            <a:lvl6pPr marL="2286000" indent="0">
              <a:buClr>
                <a:schemeClr val="tx2"/>
              </a:buClr>
              <a:buFont typeface="Arial" panose="020B0604020202020204" pitchFamily="34" charset="0"/>
              <a:buNone/>
              <a:defRPr/>
            </a:lvl6pPr>
            <a:lvl7pPr marL="2743200" indent="0">
              <a:buNone/>
              <a:defRPr/>
            </a:lvl7pPr>
            <a:lvl8pPr marL="3200400" indent="0">
              <a:buNone/>
              <a:defRPr/>
            </a:lvl8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altLang="zh-CN" dirty="0"/>
          </a:p>
        </p:txBody>
      </p:sp>
    </p:spTree>
    <p:extLst/>
  </p:cSld>
  <p:clrMapOvr>
    <a:masterClrMapping/>
  </p:clrMapOvr>
  <p:extLst mod="1"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5" Type="http://schemas.openxmlformats.org/officeDocument/2006/relationships/slideLayout" Target="../slideLayouts/slideLayout11.xml"/><Relationship Id="rId10" Type="http://schemas.openxmlformats.org/officeDocument/2006/relationships/image" Target="../media/image2.jpg"/><Relationship Id="rId4" Type="http://schemas.openxmlformats.org/officeDocument/2006/relationships/slideLayout" Target="../slideLayouts/slideLayout10.xml"/><Relationship Id="rId9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5" Type="http://schemas.openxmlformats.org/officeDocument/2006/relationships/theme" Target="../theme/theme3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5" Type="http://schemas.openxmlformats.org/officeDocument/2006/relationships/theme" Target="../theme/theme4.xml"/><Relationship Id="rId10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9144000" cy="685799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83286" y="258282"/>
            <a:ext cx="8777427" cy="43243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chemeClr val="tx1"/>
                </a:solidFill>
                <a:latin typeface="FangSong"/>
                <a:cs typeface="FangSong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12826" y="3180763"/>
            <a:ext cx="8518347" cy="18154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3/26/19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705" r:id="rId6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0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350" y="1050917"/>
            <a:ext cx="8629650" cy="50704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8" name="标题占位符 7"/>
          <p:cNvSpPr>
            <a:spLocks noGrp="1"/>
          </p:cNvSpPr>
          <p:nvPr>
            <p:ph type="title"/>
          </p:nvPr>
        </p:nvSpPr>
        <p:spPr>
          <a:xfrm>
            <a:off x="260350" y="50800"/>
            <a:ext cx="7194550" cy="787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681271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 baseline="0">
          <a:solidFill>
            <a:schemeClr val="accent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Verdana" panose="020B0604030504040204" pitchFamily="34" charset="0"/>
          <a:ea typeface="幼圆" panose="02010509060101010101" pitchFamily="49" charset="-122"/>
          <a:cs typeface="+mj-cs"/>
        </a:defRPr>
      </a:lvl1pPr>
    </p:titleStyle>
    <p:bodyStyle>
      <a:lvl1pPr marL="228600" indent="-360000" algn="l" defTabSz="914400" rtl="0" eaLnBrk="1" latinLnBrk="0" hangingPunct="1">
        <a:lnSpc>
          <a:spcPct val="90000"/>
        </a:lnSpc>
        <a:spcBef>
          <a:spcPts val="1000"/>
        </a:spcBef>
        <a:buClr>
          <a:schemeClr val="tx2"/>
        </a:buClr>
        <a:buSzPct val="120000"/>
        <a:buFont typeface="Wingdings" panose="05000000000000000000" pitchFamily="2" charset="2"/>
        <a:buChar char="p"/>
        <a:defRPr sz="2200" kern="1200" baseline="0">
          <a:solidFill>
            <a:schemeClr val="tx1"/>
          </a:solidFill>
          <a:latin typeface="Verdana" panose="020B0604030504040204" pitchFamily="34" charset="0"/>
          <a:ea typeface="幼圆" panose="02010509060101010101" pitchFamily="49" charset="-122"/>
          <a:cs typeface="+mn-cs"/>
        </a:defRPr>
      </a:lvl1pPr>
      <a:lvl2pPr marL="685800" indent="-360000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Wingdings" panose="05000000000000000000" pitchFamily="2" charset="2"/>
        <a:buChar char="l"/>
        <a:defRPr sz="2000" kern="1200" baseline="0">
          <a:solidFill>
            <a:schemeClr val="tx1"/>
          </a:solidFill>
          <a:latin typeface="Verdana" panose="020B0604030504040204" pitchFamily="34" charset="0"/>
          <a:ea typeface="幼圆" panose="02010509060101010101" pitchFamily="49" charset="-122"/>
          <a:cs typeface="+mn-cs"/>
        </a:defRPr>
      </a:lvl2pPr>
      <a:lvl3pPr marL="1143000" indent="-360000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Wingdings" panose="05000000000000000000" pitchFamily="2" charset="2"/>
        <a:buChar char="l"/>
        <a:defRPr sz="1800" kern="1200" baseline="0">
          <a:solidFill>
            <a:schemeClr val="tx1"/>
          </a:solidFill>
          <a:latin typeface="Verdana" panose="020B0604030504040204" pitchFamily="34" charset="0"/>
          <a:ea typeface="幼圆" panose="02010509060101010101" pitchFamily="49" charset="-122"/>
          <a:cs typeface="+mn-cs"/>
        </a:defRPr>
      </a:lvl3pPr>
      <a:lvl4pPr marL="1600200" indent="-360000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Wingdings" panose="05000000000000000000" pitchFamily="2" charset="2"/>
        <a:buChar char="l"/>
        <a:defRPr sz="1600" kern="1200" baseline="0">
          <a:solidFill>
            <a:schemeClr val="tx1"/>
          </a:solidFill>
          <a:latin typeface="Verdana" panose="020B0604030504040204" pitchFamily="34" charset="0"/>
          <a:ea typeface="幼圆" panose="02010509060101010101" pitchFamily="49" charset="-122"/>
          <a:cs typeface="+mn-cs"/>
        </a:defRPr>
      </a:lvl4pPr>
      <a:lvl5pPr marL="2057400" indent="-360000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Wingdings" panose="05000000000000000000" pitchFamily="2" charset="2"/>
        <a:buChar char="l"/>
        <a:defRPr sz="1600" kern="1200" baseline="0">
          <a:solidFill>
            <a:schemeClr val="tx1"/>
          </a:solidFill>
          <a:latin typeface="Verdana" panose="020B0604030504040204" pitchFamily="34" charset="0"/>
          <a:ea typeface="幼圆" panose="02010509060101010101" pitchFamily="49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81000" y="152400"/>
            <a:ext cx="82804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0488" tIns="44450" rIns="90488" bIns="4445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11163" y="1143000"/>
            <a:ext cx="83185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Click to edit Master text styles</a:t>
            </a:r>
          </a:p>
          <a:p>
            <a:pPr lvl="1"/>
            <a:r>
              <a:rPr lang="en-US" altLang="x-none"/>
              <a:t>Second Level</a:t>
            </a:r>
          </a:p>
          <a:p>
            <a:pPr lvl="2"/>
            <a:r>
              <a:rPr lang="en-US" altLang="x-none"/>
              <a:t> Third Level</a:t>
            </a:r>
          </a:p>
        </p:txBody>
      </p:sp>
      <p:grpSp>
        <p:nvGrpSpPr>
          <p:cNvPr id="1028" name="Group 16"/>
          <p:cNvGrpSpPr>
            <a:grpSpLocks/>
          </p:cNvGrpSpPr>
          <p:nvPr userDrawn="1"/>
        </p:nvGrpSpPr>
        <p:grpSpPr bwMode="auto">
          <a:xfrm>
            <a:off x="304800" y="838200"/>
            <a:ext cx="8534400" cy="152400"/>
            <a:chOff x="264" y="788"/>
            <a:chExt cx="5232" cy="124"/>
          </a:xfrm>
        </p:grpSpPr>
        <p:sp>
          <p:nvSpPr>
            <p:cNvPr id="1041" name="Rectangle 17"/>
            <p:cNvSpPr>
              <a:spLocks noChangeArrowheads="1"/>
            </p:cNvSpPr>
            <p:nvPr/>
          </p:nvSpPr>
          <p:spPr bwMode="auto">
            <a:xfrm>
              <a:off x="264" y="788"/>
              <a:ext cx="5232" cy="61"/>
            </a:xfrm>
            <a:prstGeom prst="rect">
              <a:avLst/>
            </a:prstGeom>
            <a:gradFill rotWithShape="0">
              <a:gsLst>
                <a:gs pos="0">
                  <a:srgbClr val="12C2E9">
                    <a:gamma/>
                    <a:shade val="80000"/>
                    <a:invGamma/>
                  </a:srgbClr>
                </a:gs>
                <a:gs pos="50000">
                  <a:srgbClr val="12C2E9"/>
                </a:gs>
                <a:gs pos="100000">
                  <a:srgbClr val="12C2E9">
                    <a:gamma/>
                    <a:shade val="80000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000000"/>
                </a:solidFill>
              </a:endParaRPr>
            </a:p>
          </p:txBody>
        </p:sp>
        <p:sp>
          <p:nvSpPr>
            <p:cNvPr id="1042" name="Rectangle 18"/>
            <p:cNvSpPr>
              <a:spLocks noChangeArrowheads="1"/>
            </p:cNvSpPr>
            <p:nvPr/>
          </p:nvSpPr>
          <p:spPr bwMode="auto">
            <a:xfrm>
              <a:off x="264" y="881"/>
              <a:ext cx="5232" cy="31"/>
            </a:xfrm>
            <a:prstGeom prst="rect">
              <a:avLst/>
            </a:prstGeom>
            <a:gradFill rotWithShape="0">
              <a:gsLst>
                <a:gs pos="0">
                  <a:srgbClr val="FF00FF">
                    <a:gamma/>
                    <a:shade val="69804"/>
                    <a:invGamma/>
                  </a:srgbClr>
                </a:gs>
                <a:gs pos="50000">
                  <a:srgbClr val="FF00FF"/>
                </a:gs>
                <a:gs pos="100000">
                  <a:srgbClr val="FF00FF">
                    <a:gamma/>
                    <a:shade val="69804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000000"/>
                </a:solidFill>
              </a:endParaRPr>
            </a:p>
          </p:txBody>
        </p:sp>
      </p:grpSp>
      <p:sp>
        <p:nvSpPr>
          <p:cNvPr id="10" name="文本框 9"/>
          <p:cNvSpPr txBox="1">
            <a:spLocks noChangeArrowheads="1"/>
          </p:cNvSpPr>
          <p:nvPr userDrawn="1"/>
        </p:nvSpPr>
        <p:spPr bwMode="auto">
          <a:xfrm>
            <a:off x="411163" y="6550025"/>
            <a:ext cx="83185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zh-CN">
                <a:solidFill>
                  <a:srgbClr val="000000"/>
                </a:solidFill>
              </a:rPr>
              <a:t>UESTC</a:t>
            </a:r>
            <a:r>
              <a:rPr kumimoji="1" lang="zh-CN" altLang="en-US">
                <a:solidFill>
                  <a:srgbClr val="000000"/>
                </a:solidFill>
              </a:rPr>
              <a:t>                       </a:t>
            </a:r>
            <a:r>
              <a:rPr kumimoji="1" lang="en-US" altLang="zh-CN">
                <a:solidFill>
                  <a:srgbClr val="000000"/>
                </a:solidFill>
              </a:rPr>
              <a:t>			</a:t>
            </a:r>
            <a:r>
              <a:rPr kumimoji="1" lang="zh-CN" altLang="en-US">
                <a:solidFill>
                  <a:srgbClr val="000000"/>
                </a:solidFill>
              </a:rPr>
              <a:t>       </a:t>
            </a:r>
            <a:fld id="{963F6A1E-26F6-8049-A059-34C52D00CD4C}" type="slidenum">
              <a:rPr kumimoji="1" lang="zh-CN" altLang="en-US" smtClean="0">
                <a:solidFill>
                  <a:srgbClr val="000000"/>
                </a:solidFill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r>
              <a:rPr kumimoji="1" lang="en-US" altLang="zh-CN">
                <a:solidFill>
                  <a:srgbClr val="000000"/>
                </a:solidFill>
              </a:rPr>
              <a:t>				Fan</a:t>
            </a:r>
            <a:r>
              <a:rPr kumimoji="1" lang="zh-CN" altLang="en-US">
                <a:solidFill>
                  <a:srgbClr val="000000"/>
                </a:solidFill>
              </a:rPr>
              <a:t> </a:t>
            </a:r>
            <a:r>
              <a:rPr kumimoji="1" lang="en-US" altLang="zh-CN">
                <a:solidFill>
                  <a:srgbClr val="000000"/>
                </a:solidFill>
              </a:rPr>
              <a:t>Zhou</a:t>
            </a:r>
            <a:r>
              <a:rPr kumimoji="1" lang="zh-CN" altLang="en-US">
                <a:solidFill>
                  <a:srgbClr val="000000"/>
                </a:solidFill>
              </a:rPr>
              <a:t>      </a:t>
            </a:r>
          </a:p>
        </p:txBody>
      </p:sp>
    </p:spTree>
    <p:extLst>
      <p:ext uri="{BB962C8B-B14F-4D97-AF65-F5344CB8AC3E}">
        <p14:creationId xmlns:p14="http://schemas.microsoft.com/office/powerpoint/2010/main" val="6137036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88" r:id="rId13"/>
    <p:sldLayoutId id="2147483689" r:id="rId14"/>
  </p:sldLayoutIdLst>
  <p:txStyles>
    <p:titleStyle>
      <a:lvl1pPr algn="l" rtl="0" eaLnBrk="0" fontAlgn="base" hangingPunct="0">
        <a:lnSpc>
          <a:spcPts val="3600"/>
        </a:lnSpc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ts val="36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Tahoma" charset="0"/>
        </a:defRPr>
      </a:lvl2pPr>
      <a:lvl3pPr algn="l" rtl="0" eaLnBrk="0" fontAlgn="base" hangingPunct="0">
        <a:lnSpc>
          <a:spcPts val="36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Tahoma" charset="0"/>
        </a:defRPr>
      </a:lvl3pPr>
      <a:lvl4pPr algn="l" rtl="0" eaLnBrk="0" fontAlgn="base" hangingPunct="0">
        <a:lnSpc>
          <a:spcPts val="36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Tahoma" charset="0"/>
        </a:defRPr>
      </a:lvl4pPr>
      <a:lvl5pPr algn="l" rtl="0" eaLnBrk="0" fontAlgn="base" hangingPunct="0">
        <a:lnSpc>
          <a:spcPts val="36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Tahoma" charset="0"/>
        </a:defRPr>
      </a:lvl5pPr>
      <a:lvl6pPr marL="457200" algn="l" rtl="0" eaLnBrk="0" fontAlgn="base" hangingPunct="0">
        <a:lnSpc>
          <a:spcPts val="36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Tahoma" charset="0"/>
        </a:defRPr>
      </a:lvl6pPr>
      <a:lvl7pPr marL="914400" algn="l" rtl="0" eaLnBrk="0" fontAlgn="base" hangingPunct="0">
        <a:lnSpc>
          <a:spcPts val="36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Tahoma" charset="0"/>
        </a:defRPr>
      </a:lvl7pPr>
      <a:lvl8pPr marL="1371600" algn="l" rtl="0" eaLnBrk="0" fontAlgn="base" hangingPunct="0">
        <a:lnSpc>
          <a:spcPts val="36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Tahoma" charset="0"/>
        </a:defRPr>
      </a:lvl8pPr>
      <a:lvl9pPr marL="1828800" algn="l" rtl="0" eaLnBrk="0" fontAlgn="base" hangingPunct="0">
        <a:lnSpc>
          <a:spcPts val="36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Tahoma" charset="0"/>
        </a:defRPr>
      </a:lvl9pPr>
    </p:titleStyle>
    <p:bodyStyle>
      <a:lvl1pPr marL="292100" indent="-292100" algn="l" rtl="0" eaLnBrk="0" fontAlgn="base" hangingPunct="0">
        <a:spcBef>
          <a:spcPct val="10000"/>
        </a:spcBef>
        <a:spcAft>
          <a:spcPts val="400"/>
        </a:spcAft>
        <a:buClr>
          <a:srgbClr val="0C7B9C"/>
        </a:buClr>
        <a:buSzPct val="75000"/>
        <a:buFont typeface="Monotype Sorts" charset="2"/>
        <a:buChar char="l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800100" indent="-342900" algn="l" rtl="0" eaLnBrk="0" fontAlgn="base" hangingPunct="0">
        <a:spcBef>
          <a:spcPct val="10000"/>
        </a:spcBef>
        <a:spcAft>
          <a:spcPts val="400"/>
        </a:spcAft>
        <a:buClr>
          <a:srgbClr val="0C7B9C"/>
        </a:buClr>
        <a:buSzPct val="100000"/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0" fontAlgn="base" hangingPunct="0">
        <a:spcBef>
          <a:spcPct val="10000"/>
        </a:spcBef>
        <a:spcAft>
          <a:spcPts val="400"/>
        </a:spcAft>
        <a:buClr>
          <a:srgbClr val="0C7B9C"/>
        </a:buClr>
        <a:buSzPct val="70000"/>
        <a:buFont typeface="Wingdings" charset="2"/>
        <a:buChar char="u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SzPct val="100000"/>
        <a:buChar char="–"/>
        <a:defRPr sz="2000" kern="1200">
          <a:solidFill>
            <a:schemeClr val="tx1"/>
          </a:solidFill>
          <a:latin typeface="Times New Roman" charset="0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2000" kern="1200">
          <a:solidFill>
            <a:schemeClr val="tx1"/>
          </a:solidFill>
          <a:latin typeface="Times New Roman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81000" y="152400"/>
            <a:ext cx="82804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0488" tIns="44450" rIns="90488" bIns="4445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11163" y="1143000"/>
            <a:ext cx="83185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Click to edit Master text styles</a:t>
            </a:r>
          </a:p>
          <a:p>
            <a:pPr lvl="1"/>
            <a:r>
              <a:rPr lang="en-US" altLang="x-none"/>
              <a:t>Second Level</a:t>
            </a:r>
          </a:p>
          <a:p>
            <a:pPr lvl="2"/>
            <a:r>
              <a:rPr lang="en-US" altLang="x-none"/>
              <a:t> Third Level</a:t>
            </a:r>
          </a:p>
        </p:txBody>
      </p:sp>
      <p:grpSp>
        <p:nvGrpSpPr>
          <p:cNvPr id="1028" name="Group 16"/>
          <p:cNvGrpSpPr>
            <a:grpSpLocks/>
          </p:cNvGrpSpPr>
          <p:nvPr userDrawn="1"/>
        </p:nvGrpSpPr>
        <p:grpSpPr bwMode="auto">
          <a:xfrm>
            <a:off x="304800" y="838200"/>
            <a:ext cx="8534400" cy="152400"/>
            <a:chOff x="264" y="788"/>
            <a:chExt cx="5232" cy="124"/>
          </a:xfrm>
        </p:grpSpPr>
        <p:sp>
          <p:nvSpPr>
            <p:cNvPr id="1041" name="Rectangle 17"/>
            <p:cNvSpPr>
              <a:spLocks noChangeArrowheads="1"/>
            </p:cNvSpPr>
            <p:nvPr/>
          </p:nvSpPr>
          <p:spPr bwMode="auto">
            <a:xfrm>
              <a:off x="264" y="788"/>
              <a:ext cx="5232" cy="61"/>
            </a:xfrm>
            <a:prstGeom prst="rect">
              <a:avLst/>
            </a:prstGeom>
            <a:gradFill rotWithShape="0">
              <a:gsLst>
                <a:gs pos="0">
                  <a:srgbClr val="12C2E9">
                    <a:gamma/>
                    <a:shade val="80000"/>
                    <a:invGamma/>
                  </a:srgbClr>
                </a:gs>
                <a:gs pos="50000">
                  <a:srgbClr val="12C2E9"/>
                </a:gs>
                <a:gs pos="100000">
                  <a:srgbClr val="12C2E9">
                    <a:gamma/>
                    <a:shade val="80000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000000"/>
                </a:solidFill>
              </a:endParaRPr>
            </a:p>
          </p:txBody>
        </p:sp>
        <p:sp>
          <p:nvSpPr>
            <p:cNvPr id="1042" name="Rectangle 18"/>
            <p:cNvSpPr>
              <a:spLocks noChangeArrowheads="1"/>
            </p:cNvSpPr>
            <p:nvPr/>
          </p:nvSpPr>
          <p:spPr bwMode="auto">
            <a:xfrm>
              <a:off x="264" y="881"/>
              <a:ext cx="5232" cy="31"/>
            </a:xfrm>
            <a:prstGeom prst="rect">
              <a:avLst/>
            </a:prstGeom>
            <a:gradFill rotWithShape="0">
              <a:gsLst>
                <a:gs pos="0">
                  <a:srgbClr val="FF00FF">
                    <a:gamma/>
                    <a:shade val="69804"/>
                    <a:invGamma/>
                  </a:srgbClr>
                </a:gs>
                <a:gs pos="50000">
                  <a:srgbClr val="FF00FF"/>
                </a:gs>
                <a:gs pos="100000">
                  <a:srgbClr val="FF00FF">
                    <a:gamma/>
                    <a:shade val="69804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000000"/>
                </a:solidFill>
              </a:endParaRPr>
            </a:p>
          </p:txBody>
        </p:sp>
      </p:grpSp>
      <p:sp>
        <p:nvSpPr>
          <p:cNvPr id="10" name="文本框 9"/>
          <p:cNvSpPr txBox="1">
            <a:spLocks noChangeArrowheads="1"/>
          </p:cNvSpPr>
          <p:nvPr userDrawn="1"/>
        </p:nvSpPr>
        <p:spPr bwMode="auto">
          <a:xfrm>
            <a:off x="411163" y="6550025"/>
            <a:ext cx="83185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zh-CN">
                <a:solidFill>
                  <a:srgbClr val="000000"/>
                </a:solidFill>
              </a:rPr>
              <a:t>UESTC</a:t>
            </a:r>
            <a:r>
              <a:rPr kumimoji="1" lang="zh-CN" altLang="en-US">
                <a:solidFill>
                  <a:srgbClr val="000000"/>
                </a:solidFill>
              </a:rPr>
              <a:t>                       </a:t>
            </a:r>
            <a:r>
              <a:rPr kumimoji="1" lang="en-US" altLang="zh-CN">
                <a:solidFill>
                  <a:srgbClr val="000000"/>
                </a:solidFill>
              </a:rPr>
              <a:t>			</a:t>
            </a:r>
            <a:r>
              <a:rPr kumimoji="1" lang="zh-CN" altLang="en-US">
                <a:solidFill>
                  <a:srgbClr val="000000"/>
                </a:solidFill>
              </a:rPr>
              <a:t>       </a:t>
            </a:r>
            <a:fld id="{483D66EA-FB98-E749-B92A-0C431AD08373}" type="slidenum">
              <a:rPr kumimoji="1" lang="zh-CN" altLang="en-US" smtClean="0">
                <a:solidFill>
                  <a:srgbClr val="000000"/>
                </a:solidFill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r>
              <a:rPr kumimoji="1" lang="en-US" altLang="zh-CN">
                <a:solidFill>
                  <a:srgbClr val="000000"/>
                </a:solidFill>
              </a:rPr>
              <a:t>				Fan</a:t>
            </a:r>
            <a:r>
              <a:rPr kumimoji="1" lang="zh-CN" altLang="en-US">
                <a:solidFill>
                  <a:srgbClr val="000000"/>
                </a:solidFill>
              </a:rPr>
              <a:t> </a:t>
            </a:r>
            <a:r>
              <a:rPr kumimoji="1" lang="en-US" altLang="zh-CN">
                <a:solidFill>
                  <a:srgbClr val="000000"/>
                </a:solidFill>
              </a:rPr>
              <a:t>Zhou</a:t>
            </a:r>
            <a:r>
              <a:rPr kumimoji="1" lang="zh-CN" altLang="en-US">
                <a:solidFill>
                  <a:srgbClr val="000000"/>
                </a:solidFill>
              </a:rPr>
              <a:t>      </a:t>
            </a:r>
          </a:p>
        </p:txBody>
      </p:sp>
    </p:spTree>
    <p:extLst>
      <p:ext uri="{BB962C8B-B14F-4D97-AF65-F5344CB8AC3E}">
        <p14:creationId xmlns:p14="http://schemas.microsoft.com/office/powerpoint/2010/main" val="6720604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</p:sldLayoutIdLst>
  <p:txStyles>
    <p:titleStyle>
      <a:lvl1pPr algn="l" rtl="0" eaLnBrk="0" fontAlgn="base" hangingPunct="0">
        <a:lnSpc>
          <a:spcPts val="3600"/>
        </a:lnSpc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ts val="36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Tahoma" charset="0"/>
        </a:defRPr>
      </a:lvl2pPr>
      <a:lvl3pPr algn="l" rtl="0" eaLnBrk="0" fontAlgn="base" hangingPunct="0">
        <a:lnSpc>
          <a:spcPts val="36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Tahoma" charset="0"/>
        </a:defRPr>
      </a:lvl3pPr>
      <a:lvl4pPr algn="l" rtl="0" eaLnBrk="0" fontAlgn="base" hangingPunct="0">
        <a:lnSpc>
          <a:spcPts val="36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Tahoma" charset="0"/>
        </a:defRPr>
      </a:lvl4pPr>
      <a:lvl5pPr algn="l" rtl="0" eaLnBrk="0" fontAlgn="base" hangingPunct="0">
        <a:lnSpc>
          <a:spcPts val="36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Tahoma" charset="0"/>
        </a:defRPr>
      </a:lvl5pPr>
      <a:lvl6pPr marL="457200" algn="l" rtl="0" eaLnBrk="0" fontAlgn="base" hangingPunct="0">
        <a:lnSpc>
          <a:spcPts val="36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Tahoma" charset="0"/>
        </a:defRPr>
      </a:lvl6pPr>
      <a:lvl7pPr marL="914400" algn="l" rtl="0" eaLnBrk="0" fontAlgn="base" hangingPunct="0">
        <a:lnSpc>
          <a:spcPts val="36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Tahoma" charset="0"/>
        </a:defRPr>
      </a:lvl7pPr>
      <a:lvl8pPr marL="1371600" algn="l" rtl="0" eaLnBrk="0" fontAlgn="base" hangingPunct="0">
        <a:lnSpc>
          <a:spcPts val="36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Tahoma" charset="0"/>
        </a:defRPr>
      </a:lvl8pPr>
      <a:lvl9pPr marL="1828800" algn="l" rtl="0" eaLnBrk="0" fontAlgn="base" hangingPunct="0">
        <a:lnSpc>
          <a:spcPts val="36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Tahoma" charset="0"/>
        </a:defRPr>
      </a:lvl9pPr>
    </p:titleStyle>
    <p:bodyStyle>
      <a:lvl1pPr marL="292100" indent="-292100" algn="l" rtl="0" eaLnBrk="0" fontAlgn="base" hangingPunct="0">
        <a:spcBef>
          <a:spcPct val="10000"/>
        </a:spcBef>
        <a:spcAft>
          <a:spcPts val="400"/>
        </a:spcAft>
        <a:buClr>
          <a:srgbClr val="0C7B9C"/>
        </a:buClr>
        <a:buSzPct val="75000"/>
        <a:buFont typeface="Monotype Sorts" charset="2"/>
        <a:buChar char="l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800100" indent="-342900" algn="l" rtl="0" eaLnBrk="0" fontAlgn="base" hangingPunct="0">
        <a:spcBef>
          <a:spcPct val="10000"/>
        </a:spcBef>
        <a:spcAft>
          <a:spcPts val="400"/>
        </a:spcAft>
        <a:buClr>
          <a:srgbClr val="0C7B9C"/>
        </a:buClr>
        <a:buSzPct val="100000"/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0" fontAlgn="base" hangingPunct="0">
        <a:spcBef>
          <a:spcPct val="10000"/>
        </a:spcBef>
        <a:spcAft>
          <a:spcPts val="400"/>
        </a:spcAft>
        <a:buClr>
          <a:srgbClr val="0C7B9C"/>
        </a:buClr>
        <a:buSzPct val="70000"/>
        <a:buFont typeface="Wingdings" charset="2"/>
        <a:buChar char="u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SzPct val="100000"/>
        <a:buChar char="–"/>
        <a:defRPr sz="2000" kern="1200">
          <a:solidFill>
            <a:schemeClr val="tx1"/>
          </a:solidFill>
          <a:latin typeface="Times New Roman" charset="0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2000" kern="1200">
          <a:solidFill>
            <a:schemeClr val="tx1"/>
          </a:solidFill>
          <a:latin typeface="Times New Roman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34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10.e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1.png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6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8.png"/><Relationship Id="rId10" Type="http://schemas.openxmlformats.org/officeDocument/2006/relationships/image" Target="../media/image25.png"/><Relationship Id="rId4" Type="http://schemas.openxmlformats.org/officeDocument/2006/relationships/image" Target="../media/image27.jpg"/><Relationship Id="rId9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6.png"/><Relationship Id="rId7" Type="http://schemas.openxmlformats.org/officeDocument/2006/relationships/image" Target="../media/image23.png"/><Relationship Id="rId12" Type="http://schemas.openxmlformats.org/officeDocument/2006/relationships/image" Target="../media/image3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jpg"/><Relationship Id="rId9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34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6.png"/><Relationship Id="rId5" Type="http://schemas.openxmlformats.org/officeDocument/2006/relationships/image" Target="../media/image6.emf"/><Relationship Id="rId4" Type="http://schemas.openxmlformats.org/officeDocument/2006/relationships/oleObject" Target="../embeddings/oleObject1.bin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37.png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5.png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1.bin"/><Relationship Id="rId13" Type="http://schemas.openxmlformats.org/officeDocument/2006/relationships/image" Target="../media/image48.png"/><Relationship Id="rId3" Type="http://schemas.openxmlformats.org/officeDocument/2006/relationships/oleObject" Target="../embeddings/oleObject8.bin"/><Relationship Id="rId7" Type="http://schemas.openxmlformats.org/officeDocument/2006/relationships/oleObject" Target="../embeddings/oleObject10.bin"/><Relationship Id="rId12" Type="http://schemas.openxmlformats.org/officeDocument/2006/relationships/oleObject" Target="../embeddings/oleObject15.bin"/><Relationship Id="rId2" Type="http://schemas.openxmlformats.org/officeDocument/2006/relationships/slideLayout" Target="../slideLayouts/slideLayout9.xml"/><Relationship Id="rId16" Type="http://schemas.openxmlformats.org/officeDocument/2006/relationships/image" Target="../media/image34.png"/><Relationship Id="rId1" Type="http://schemas.openxmlformats.org/officeDocument/2006/relationships/vmlDrawing" Target="../drawings/vmlDrawing8.vml"/><Relationship Id="rId6" Type="http://schemas.openxmlformats.org/officeDocument/2006/relationships/image" Target="../media/image47.wmf"/><Relationship Id="rId11" Type="http://schemas.openxmlformats.org/officeDocument/2006/relationships/oleObject" Target="../embeddings/oleObject14.bin"/><Relationship Id="rId5" Type="http://schemas.openxmlformats.org/officeDocument/2006/relationships/oleObject" Target="../embeddings/oleObject9.bin"/><Relationship Id="rId15" Type="http://schemas.openxmlformats.org/officeDocument/2006/relationships/image" Target="../media/image35.png"/><Relationship Id="rId10" Type="http://schemas.openxmlformats.org/officeDocument/2006/relationships/oleObject" Target="../embeddings/oleObject13.bin"/><Relationship Id="rId4" Type="http://schemas.openxmlformats.org/officeDocument/2006/relationships/image" Target="../media/image46.wmf"/><Relationship Id="rId9" Type="http://schemas.openxmlformats.org/officeDocument/2006/relationships/oleObject" Target="../embeddings/oleObject12.bin"/><Relationship Id="rId1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11" Type="http://schemas.openxmlformats.org/officeDocument/2006/relationships/image" Target="../media/image34.png"/><Relationship Id="rId5" Type="http://schemas.openxmlformats.org/officeDocument/2006/relationships/image" Target="../media/image53.png"/><Relationship Id="rId10" Type="http://schemas.openxmlformats.org/officeDocument/2006/relationships/image" Target="../media/image57.png"/><Relationship Id="rId4" Type="http://schemas.openxmlformats.org/officeDocument/2006/relationships/image" Target="../media/image52.png"/><Relationship Id="rId9" Type="http://schemas.openxmlformats.org/officeDocument/2006/relationships/image" Target="../media/image3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34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7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10" Type="http://schemas.openxmlformats.org/officeDocument/2006/relationships/image" Target="../media/image70.jpg"/><Relationship Id="rId4" Type="http://schemas.openxmlformats.org/officeDocument/2006/relationships/image" Target="../media/image64.png"/><Relationship Id="rId9" Type="http://schemas.openxmlformats.org/officeDocument/2006/relationships/image" Target="../media/image6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3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74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7" Type="http://schemas.openxmlformats.org/officeDocument/2006/relationships/image" Target="../media/image7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80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79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83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g"/><Relationship Id="rId7" Type="http://schemas.openxmlformats.org/officeDocument/2006/relationships/image" Target="../media/image9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jpg"/><Relationship Id="rId5" Type="http://schemas.openxmlformats.org/officeDocument/2006/relationships/image" Target="../media/image90.png"/><Relationship Id="rId4" Type="http://schemas.openxmlformats.org/officeDocument/2006/relationships/image" Target="../media/image89.jp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image" Target="../media/image93.png"/><Relationship Id="rId7" Type="http://schemas.openxmlformats.org/officeDocument/2006/relationships/image" Target="../media/image9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Relationship Id="rId9" Type="http://schemas.openxmlformats.org/officeDocument/2006/relationships/image" Target="../media/image9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wmf"/><Relationship Id="rId3" Type="http://schemas.openxmlformats.org/officeDocument/2006/relationships/notesSlide" Target="../notesSlides/notesSlide31.xml"/><Relationship Id="rId7" Type="http://schemas.openxmlformats.org/officeDocument/2006/relationships/oleObject" Target="../embeddings/oleObject1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101.wmf"/><Relationship Id="rId11" Type="http://schemas.openxmlformats.org/officeDocument/2006/relationships/image" Target="../media/image105.png"/><Relationship Id="rId5" Type="http://schemas.openxmlformats.org/officeDocument/2006/relationships/oleObject" Target="../embeddings/oleObject16.bin"/><Relationship Id="rId10" Type="http://schemas.openxmlformats.org/officeDocument/2006/relationships/image" Target="../media/image104.png"/><Relationship Id="rId4" Type="http://schemas.openxmlformats.org/officeDocument/2006/relationships/image" Target="../media/image1000.png"/><Relationship Id="rId9" Type="http://schemas.openxmlformats.org/officeDocument/2006/relationships/image" Target="../media/image10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tif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8.png"/><Relationship Id="rId4" Type="http://schemas.openxmlformats.org/officeDocument/2006/relationships/image" Target="../media/image107.tif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image" Target="../media/image24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3" Type="http://schemas.openxmlformats.org/officeDocument/2006/relationships/image" Target="../media/image119.jpg"/><Relationship Id="rId7" Type="http://schemas.openxmlformats.org/officeDocument/2006/relationships/image" Target="../media/image12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2.jpg"/><Relationship Id="rId5" Type="http://schemas.openxmlformats.org/officeDocument/2006/relationships/image" Target="../media/image121.jpg"/><Relationship Id="rId4" Type="http://schemas.openxmlformats.org/officeDocument/2006/relationships/image" Target="../media/image120.jpg"/><Relationship Id="rId9" Type="http://schemas.openxmlformats.org/officeDocument/2006/relationships/image" Target="../media/image125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9.png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ie.ntu.edu.tw/~cjlin/libsvm/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svmlight.joachims.org/svm_struct.html" TargetMode="External"/><Relationship Id="rId4" Type="http://schemas.openxmlformats.org/officeDocument/2006/relationships/hyperlink" Target="http://www.csie.ntu.edu.tw/~cjlin/liblinear/" TargetMode="Externa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34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7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34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8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34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8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34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9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3286" y="258282"/>
            <a:ext cx="8777427" cy="4924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zh-CN" altLang="en-US" sz="3200" spc="5" dirty="0">
                <a:solidFill>
                  <a:srgbClr val="FF0000"/>
                </a:solidFill>
              </a:rPr>
              <a:t>数据分析与数据挖掘</a:t>
            </a:r>
            <a:endParaRPr sz="2400" dirty="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27885" y="2564804"/>
            <a:ext cx="4827905" cy="711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470"/>
              </a:lnSpc>
            </a:pPr>
            <a:r>
              <a:rPr sz="5400" dirty="0">
                <a:solidFill>
                  <a:srgbClr val="0000FF"/>
                </a:solidFill>
                <a:latin typeface="FangSong"/>
                <a:cs typeface="FangSong"/>
              </a:rPr>
              <a:t>六、支持向量机</a:t>
            </a:r>
            <a:endParaRPr sz="5400">
              <a:latin typeface="FangSong"/>
              <a:cs typeface="FangSong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DEA686B-D97F-AB4A-A94B-AAB9ABAF8E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620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5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x-none"/>
              <a:t>Support Vector Machines</a:t>
            </a:r>
          </a:p>
        </p:txBody>
      </p:sp>
      <p:sp>
        <p:nvSpPr>
          <p:cNvPr id="1089539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381000" y="5943600"/>
            <a:ext cx="8534400" cy="381000"/>
          </a:xfrm>
        </p:spPr>
        <p:txBody>
          <a:bodyPr/>
          <a:lstStyle/>
          <a:p>
            <a:pPr>
              <a:lnSpc>
                <a:spcPct val="90000"/>
              </a:lnSpc>
              <a:defRPr/>
            </a:pPr>
            <a:r>
              <a:rPr lang="en-US" altLang="x-none" sz="2000" dirty="0"/>
              <a:t>Find </a:t>
            </a:r>
            <a:r>
              <a:rPr lang="en-US" altLang="x-none" sz="2000" dirty="0" err="1"/>
              <a:t>hyperplane</a:t>
            </a:r>
            <a:r>
              <a:rPr lang="en-US" altLang="x-none" sz="2000" dirty="0"/>
              <a:t> </a:t>
            </a:r>
            <a:r>
              <a:rPr lang="en-US" altLang="x-none" sz="2000" dirty="0">
                <a:solidFill>
                  <a:srgbClr val="FF0000"/>
                </a:solidFill>
              </a:rPr>
              <a:t>maximizes</a:t>
            </a:r>
            <a:r>
              <a:rPr lang="en-US" altLang="x-none" sz="2000" dirty="0"/>
              <a:t> the margin =&gt; B1 is better than B2</a:t>
            </a:r>
            <a:endParaRPr lang="zh-CN" altLang="en-US" sz="2000" dirty="0"/>
          </a:p>
          <a:p>
            <a:pPr>
              <a:lnSpc>
                <a:spcPct val="90000"/>
              </a:lnSpc>
              <a:defRPr/>
            </a:pPr>
            <a:r>
              <a:rPr lang="en-US" altLang="zh-CN" sz="2000" dirty="0"/>
              <a:t>B1</a:t>
            </a:r>
            <a:r>
              <a:rPr lang="zh-CN" altLang="en-US" sz="2000" dirty="0"/>
              <a:t>对训练样本的局部扰动的“容忍性”较好</a:t>
            </a:r>
            <a:endParaRPr lang="en-US" altLang="x-none" sz="2000" dirty="0"/>
          </a:p>
        </p:txBody>
      </p:sp>
      <p:graphicFrame>
        <p:nvGraphicFramePr>
          <p:cNvPr id="77827" name="Object 4"/>
          <p:cNvGraphicFramePr>
            <a:graphicFrameLocks noGrp="1" noChangeAspect="1"/>
          </p:cNvGraphicFramePr>
          <p:nvPr>
            <p:ph sz="half" idx="4294967295"/>
          </p:nvPr>
        </p:nvGraphicFramePr>
        <p:xfrm>
          <a:off x="2362200" y="1195388"/>
          <a:ext cx="4876800" cy="4602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93" name="Visio" r:id="rId3" imgW="7442200" imgH="7023100" progId="Visio.Drawing.6">
                  <p:embed/>
                </p:oleObj>
              </mc:Choice>
              <mc:Fallback>
                <p:oleObj name="Visio" r:id="rId3" imgW="7442200" imgH="702310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62200" y="1195388"/>
                        <a:ext cx="4876800" cy="46021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 cap="flat" cmpd="sng">
                            <a:solidFill>
                              <a:schemeClr val="tx1"/>
                            </a:solidFill>
                            <a:prstDash val="solid"/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Oval 6"/>
          <p:cNvSpPr>
            <a:spLocks noChangeArrowheads="1"/>
          </p:cNvSpPr>
          <p:nvPr/>
        </p:nvSpPr>
        <p:spPr bwMode="auto">
          <a:xfrm>
            <a:off x="4114800" y="3468688"/>
            <a:ext cx="533400" cy="533400"/>
          </a:xfrm>
          <a:prstGeom prst="ellipse">
            <a:avLst/>
          </a:prstGeom>
          <a:noFill/>
          <a:ln w="508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400" b="1">
              <a:solidFill>
                <a:srgbClr val="000000"/>
              </a:solidFill>
            </a:endParaRPr>
          </a:p>
        </p:txBody>
      </p:sp>
      <p:sp>
        <p:nvSpPr>
          <p:cNvPr id="6" name="Oval 6"/>
          <p:cNvSpPr>
            <a:spLocks noChangeArrowheads="1"/>
          </p:cNvSpPr>
          <p:nvPr/>
        </p:nvSpPr>
        <p:spPr bwMode="auto">
          <a:xfrm>
            <a:off x="4876800" y="2819400"/>
            <a:ext cx="533400" cy="533400"/>
          </a:xfrm>
          <a:prstGeom prst="ellipse">
            <a:avLst/>
          </a:prstGeom>
          <a:noFill/>
          <a:ln w="508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400" b="1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117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object 59"/>
          <p:cNvSpPr/>
          <p:nvPr/>
        </p:nvSpPr>
        <p:spPr>
          <a:xfrm>
            <a:off x="4053841" y="3227274"/>
            <a:ext cx="714375" cy="738505"/>
          </a:xfrm>
          <a:custGeom>
            <a:avLst/>
            <a:gdLst/>
            <a:ahLst/>
            <a:cxnLst/>
            <a:rect l="l" t="t" r="r" b="b"/>
            <a:pathLst>
              <a:path w="714375" h="738504">
                <a:moveTo>
                  <a:pt x="714248" y="738124"/>
                </a:moveTo>
                <a:lnTo>
                  <a:pt x="0" y="0"/>
                </a:lnTo>
              </a:path>
            </a:pathLst>
          </a:custGeom>
          <a:ln w="9144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3568" y="177156"/>
            <a:ext cx="8777427" cy="432434"/>
          </a:xfrm>
          <a:prstGeom prst="rect">
            <a:avLst/>
          </a:prstGeom>
        </p:spPr>
        <p:txBody>
          <a:bodyPr vert="horz" wrap="square" lIns="0" tIns="62825" rIns="0" bIns="0" rtlCol="0">
            <a:spAutoFit/>
          </a:bodyPr>
          <a:lstStyle/>
          <a:p>
            <a:pPr marL="34925">
              <a:lnSpc>
                <a:spcPct val="100000"/>
              </a:lnSpc>
            </a:pPr>
            <a:r>
              <a:rPr spc="-20" dirty="0"/>
              <a:t>间隔</a:t>
            </a:r>
            <a:r>
              <a:rPr sz="2000" spc="-5" dirty="0">
                <a:latin typeface="Verdana"/>
                <a:cs typeface="Verdana"/>
              </a:rPr>
              <a:t>(m</a:t>
            </a:r>
            <a:r>
              <a:rPr sz="2000" spc="-10" dirty="0">
                <a:latin typeface="Verdana"/>
                <a:cs typeface="Verdana"/>
              </a:rPr>
              <a:t>a</a:t>
            </a:r>
            <a:r>
              <a:rPr sz="2000" dirty="0">
                <a:latin typeface="Verdana"/>
                <a:cs typeface="Verdana"/>
              </a:rPr>
              <a:t>rg</a:t>
            </a:r>
            <a:r>
              <a:rPr sz="2000" spc="-20" dirty="0">
                <a:latin typeface="Verdana"/>
                <a:cs typeface="Verdana"/>
              </a:rPr>
              <a:t>i</a:t>
            </a:r>
            <a:r>
              <a:rPr sz="2000" dirty="0">
                <a:latin typeface="Verdana"/>
                <a:cs typeface="Verdana"/>
              </a:rPr>
              <a:t>n</a:t>
            </a:r>
            <a:r>
              <a:rPr sz="2000" spc="5" dirty="0">
                <a:latin typeface="Verdana"/>
                <a:cs typeface="Verdana"/>
              </a:rPr>
              <a:t>)</a:t>
            </a:r>
            <a:r>
              <a:rPr spc="-20" dirty="0"/>
              <a:t>与支持向</a:t>
            </a:r>
            <a:r>
              <a:rPr spc="-30" dirty="0"/>
              <a:t>量</a:t>
            </a:r>
            <a:r>
              <a:rPr sz="2000" spc="-5" dirty="0">
                <a:latin typeface="Verdana"/>
                <a:cs typeface="Verdana"/>
              </a:rPr>
              <a:t>(</a:t>
            </a:r>
            <a:r>
              <a:rPr sz="2000" spc="-10" dirty="0">
                <a:latin typeface="Verdana"/>
                <a:cs typeface="Verdana"/>
              </a:rPr>
              <a:t>s</a:t>
            </a:r>
            <a:r>
              <a:rPr sz="2000" dirty="0">
                <a:latin typeface="Verdana"/>
                <a:cs typeface="Verdana"/>
              </a:rPr>
              <a:t>upport</a:t>
            </a:r>
            <a:r>
              <a:rPr sz="2000" spc="-50" dirty="0">
                <a:latin typeface="Verdana"/>
                <a:cs typeface="Verdana"/>
              </a:rPr>
              <a:t> </a:t>
            </a:r>
            <a:r>
              <a:rPr sz="2000" spc="-10" dirty="0">
                <a:latin typeface="Verdana"/>
                <a:cs typeface="Verdana"/>
              </a:rPr>
              <a:t>ve</a:t>
            </a:r>
            <a:r>
              <a:rPr sz="2000" dirty="0">
                <a:latin typeface="Verdana"/>
                <a:cs typeface="Verdana"/>
              </a:rPr>
              <a:t>ctor)</a:t>
            </a:r>
            <a:endParaRPr sz="2000">
              <a:latin typeface="Verdana"/>
              <a:cs typeface="Verdan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object 3"/>
              <p:cNvSpPr txBox="1"/>
              <p:nvPr/>
            </p:nvSpPr>
            <p:spPr>
              <a:xfrm>
                <a:off x="596596" y="998395"/>
                <a:ext cx="8014004" cy="1692771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</a:pPr>
                <a:r>
                  <a:rPr lang="zh-CN" altLang="en-US" sz="2200" spc="-15" dirty="0">
                    <a:latin typeface="FangSong"/>
                    <a:cs typeface="FangSong"/>
                  </a:rPr>
                  <a:t>超平面（</a:t>
                </a:r>
                <a:r>
                  <a:rPr lang="zh-CN" altLang="en-US" sz="2200" spc="-15" dirty="0">
                    <a:solidFill>
                      <a:srgbClr val="1613FF"/>
                    </a:solidFill>
                    <a:latin typeface="FangSong"/>
                    <a:cs typeface="FangSong"/>
                  </a:rPr>
                  <a:t>决策平面</a:t>
                </a:r>
                <a:r>
                  <a:rPr lang="zh-CN" altLang="en-US" sz="2200" spc="-15" dirty="0">
                    <a:latin typeface="FangSong"/>
                    <a:cs typeface="FangSong"/>
                  </a:rPr>
                  <a:t>）方程</a:t>
                </a:r>
                <a:r>
                  <a:rPr lang="en-US" altLang="zh-CN" sz="2200" spc="-10" dirty="0">
                    <a:latin typeface="Verdana"/>
                    <a:cs typeface="Verdana"/>
                  </a:rPr>
                  <a:t>:</a:t>
                </a:r>
                <a:endParaRPr lang="zh-CN" altLang="en-US" sz="2200" spc="-10" dirty="0">
                  <a:latin typeface="Verdana"/>
                  <a:cs typeface="Verdana"/>
                </a:endParaRPr>
              </a:p>
              <a:p>
                <a:pPr marL="12700">
                  <a:lnSpc>
                    <a:spcPct val="100000"/>
                  </a:lnSpc>
                </a:pPr>
                <a:r>
                  <a:rPr lang="zh-CN" altLang="en-US" sz="2200" spc="-15" dirty="0">
                    <a:latin typeface="FangSong" charset="0"/>
                    <a:ea typeface="FangSong" charset="0"/>
                    <a:cs typeface="FangSong" charset="0"/>
                  </a:rPr>
                  <a:t>假设超平面能将训练样本正确分类，则可以定义间隔边界</a:t>
                </a:r>
              </a:p>
              <a:p>
                <a:pPr marL="12700">
                  <a:lnSpc>
                    <a:spcPct val="100000"/>
                  </a:lnSpc>
                </a:pPr>
                <a:endParaRPr lang="zh-CN" altLang="en-US" sz="2200" spc="-15" dirty="0">
                  <a:latin typeface="FangSong" charset="0"/>
                  <a:ea typeface="FangSong" charset="0"/>
                  <a:cs typeface="FangSong" charset="0"/>
                </a:endParaRPr>
              </a:p>
              <a:p>
                <a:pPr marL="12700">
                  <a:lnSpc>
                    <a:spcPct val="100000"/>
                  </a:lnSpc>
                </a:pPr>
                <a:r>
                  <a:rPr lang="en-US" altLang="zh-CN" sz="2000" spc="-15" dirty="0">
                    <a:latin typeface="FangSong" charset="0"/>
                    <a:ea typeface="FangSong" charset="0"/>
                    <a:cs typeface="FangSong" charset="0"/>
                  </a:rPr>
                  <a:t>Why</a:t>
                </a:r>
                <a:r>
                  <a:rPr lang="zh-CN" altLang="en-US" sz="2000" spc="-15" dirty="0">
                    <a:latin typeface="FangSong" charset="0"/>
                    <a:ea typeface="FangSong" charset="0"/>
                    <a:cs typeface="FangSong" charset="0"/>
                  </a:rPr>
                  <a:t>？缩放</a:t>
                </a:r>
                <a14:m>
                  <m:oMath xmlns:m="http://schemas.openxmlformats.org/officeDocument/2006/math">
                    <m:r>
                      <a:rPr lang="zh-CN" altLang="en-US" sz="2000" b="1" i="1" spc="-15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𝝎</m:t>
                    </m:r>
                    <m:r>
                      <a:rPr lang="zh-CN" altLang="en-US" sz="2000" b="0" i="1" spc="-15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，</m:t>
                    </m:r>
                    <m:r>
                      <a:rPr lang="en-US" altLang="zh-CN" sz="2000" b="0" i="1" spc="-15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𝑏</m:t>
                    </m:r>
                  </m:oMath>
                </a14:m>
                <a:endParaRPr lang="zh-CN" altLang="en-US" sz="2000" i="1" spc="-15" dirty="0">
                  <a:latin typeface="FangSong" charset="0"/>
                  <a:ea typeface="FangSong" charset="0"/>
                  <a:cs typeface="FangSong" charset="0"/>
                </a:endParaRPr>
              </a:p>
              <a:p>
                <a:pPr marL="12700">
                  <a:lnSpc>
                    <a:spcPct val="100000"/>
                  </a:lnSpc>
                </a:pPr>
                <a:endParaRPr sz="2200" spc="-15" dirty="0">
                  <a:latin typeface="FangSong" charset="0"/>
                  <a:ea typeface="FangSong" charset="0"/>
                  <a:cs typeface="FangSong" charset="0"/>
                </a:endParaRPr>
              </a:p>
            </p:txBody>
          </p:sp>
        </mc:Choice>
        <mc:Fallback xmlns="">
          <p:sp>
            <p:nvSpPr>
              <p:cNvPr id="3" name="object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596" y="998395"/>
                <a:ext cx="8014004" cy="1692771"/>
              </a:xfrm>
              <a:prstGeom prst="rect">
                <a:avLst/>
              </a:prstGeom>
              <a:blipFill rotWithShape="0">
                <a:blip r:embed="rId3"/>
                <a:stretch>
                  <a:fillRect l="-1977" t="-57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object 5"/>
          <p:cNvSpPr/>
          <p:nvPr/>
        </p:nvSpPr>
        <p:spPr>
          <a:xfrm>
            <a:off x="4000753" y="1022681"/>
            <a:ext cx="1615440" cy="3352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538731" y="2424888"/>
            <a:ext cx="127000" cy="3121660"/>
          </a:xfrm>
          <a:custGeom>
            <a:avLst/>
            <a:gdLst/>
            <a:ahLst/>
            <a:cxnLst/>
            <a:rect l="l" t="t" r="r" b="b"/>
            <a:pathLst>
              <a:path w="127000" h="3121660">
                <a:moveTo>
                  <a:pt x="73405" y="114300"/>
                </a:moveTo>
                <a:lnTo>
                  <a:pt x="53593" y="114300"/>
                </a:lnTo>
                <a:lnTo>
                  <a:pt x="53593" y="3121660"/>
                </a:lnTo>
                <a:lnTo>
                  <a:pt x="73405" y="3121660"/>
                </a:lnTo>
                <a:lnTo>
                  <a:pt x="73405" y="114300"/>
                </a:lnTo>
                <a:close/>
              </a:path>
              <a:path w="127000" h="3121660">
                <a:moveTo>
                  <a:pt x="63499" y="0"/>
                </a:moveTo>
                <a:lnTo>
                  <a:pt x="0" y="127000"/>
                </a:lnTo>
                <a:lnTo>
                  <a:pt x="53593" y="127000"/>
                </a:lnTo>
                <a:lnTo>
                  <a:pt x="53593" y="114300"/>
                </a:lnTo>
                <a:lnTo>
                  <a:pt x="120650" y="114300"/>
                </a:lnTo>
                <a:lnTo>
                  <a:pt x="63499" y="0"/>
                </a:lnTo>
                <a:close/>
              </a:path>
              <a:path w="127000" h="3121660">
                <a:moveTo>
                  <a:pt x="120650" y="114300"/>
                </a:moveTo>
                <a:lnTo>
                  <a:pt x="73405" y="114300"/>
                </a:lnTo>
                <a:lnTo>
                  <a:pt x="73405" y="127000"/>
                </a:lnTo>
                <a:lnTo>
                  <a:pt x="127000" y="127000"/>
                </a:lnTo>
                <a:lnTo>
                  <a:pt x="120650" y="1143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591562" y="5482539"/>
            <a:ext cx="3816350" cy="127000"/>
          </a:xfrm>
          <a:custGeom>
            <a:avLst/>
            <a:gdLst/>
            <a:ahLst/>
            <a:cxnLst/>
            <a:rect l="l" t="t" r="r" b="b"/>
            <a:pathLst>
              <a:path w="3816350" h="127000">
                <a:moveTo>
                  <a:pt x="3688969" y="0"/>
                </a:moveTo>
                <a:lnTo>
                  <a:pt x="3688969" y="127000"/>
                </a:lnTo>
                <a:lnTo>
                  <a:pt x="3796157" y="73406"/>
                </a:lnTo>
                <a:lnTo>
                  <a:pt x="3701669" y="73406"/>
                </a:lnTo>
                <a:lnTo>
                  <a:pt x="3701669" y="53594"/>
                </a:lnTo>
                <a:lnTo>
                  <a:pt x="3796157" y="53594"/>
                </a:lnTo>
                <a:lnTo>
                  <a:pt x="3688969" y="0"/>
                </a:lnTo>
                <a:close/>
              </a:path>
              <a:path w="3816350" h="127000">
                <a:moveTo>
                  <a:pt x="3688969" y="53594"/>
                </a:moveTo>
                <a:lnTo>
                  <a:pt x="0" y="53594"/>
                </a:lnTo>
                <a:lnTo>
                  <a:pt x="0" y="73406"/>
                </a:lnTo>
                <a:lnTo>
                  <a:pt x="3688969" y="73406"/>
                </a:lnTo>
                <a:lnTo>
                  <a:pt x="3688969" y="53594"/>
                </a:lnTo>
                <a:close/>
              </a:path>
              <a:path w="3816350" h="127000">
                <a:moveTo>
                  <a:pt x="3796157" y="53594"/>
                </a:moveTo>
                <a:lnTo>
                  <a:pt x="3701669" y="53594"/>
                </a:lnTo>
                <a:lnTo>
                  <a:pt x="3701669" y="73406"/>
                </a:lnTo>
                <a:lnTo>
                  <a:pt x="3796157" y="73406"/>
                </a:lnTo>
                <a:lnTo>
                  <a:pt x="3815969" y="63500"/>
                </a:lnTo>
                <a:lnTo>
                  <a:pt x="3796157" y="5359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440687" y="5507995"/>
            <a:ext cx="114935" cy="203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宋体"/>
                <a:cs typeface="宋体"/>
              </a:rPr>
              <a:t>0</a:t>
            </a:r>
            <a:endParaRPr sz="1400">
              <a:latin typeface="宋体"/>
              <a:cs typeface="宋体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833623" y="4034232"/>
            <a:ext cx="136525" cy="0"/>
          </a:xfrm>
          <a:custGeom>
            <a:avLst/>
            <a:gdLst/>
            <a:ahLst/>
            <a:cxnLst/>
            <a:rect l="l" t="t" r="r" b="b"/>
            <a:pathLst>
              <a:path w="136525">
                <a:moveTo>
                  <a:pt x="0" y="0"/>
                </a:moveTo>
                <a:lnTo>
                  <a:pt x="136271" y="0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902203" y="3967176"/>
            <a:ext cx="0" cy="133985"/>
          </a:xfrm>
          <a:custGeom>
            <a:avLst/>
            <a:gdLst/>
            <a:ahLst/>
            <a:cxnLst/>
            <a:rect l="l" t="t" r="r" b="b"/>
            <a:pathLst>
              <a:path h="133985">
                <a:moveTo>
                  <a:pt x="0" y="0"/>
                </a:moveTo>
                <a:lnTo>
                  <a:pt x="0" y="133731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614167" y="3837635"/>
            <a:ext cx="136525" cy="0"/>
          </a:xfrm>
          <a:custGeom>
            <a:avLst/>
            <a:gdLst/>
            <a:ahLst/>
            <a:cxnLst/>
            <a:rect l="l" t="t" r="r" b="b"/>
            <a:pathLst>
              <a:path w="136525">
                <a:moveTo>
                  <a:pt x="0" y="0"/>
                </a:moveTo>
                <a:lnTo>
                  <a:pt x="136271" y="0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681223" y="3770579"/>
            <a:ext cx="0" cy="133985"/>
          </a:xfrm>
          <a:custGeom>
            <a:avLst/>
            <a:gdLst/>
            <a:ahLst/>
            <a:cxnLst/>
            <a:rect l="l" t="t" r="r" b="b"/>
            <a:pathLst>
              <a:path h="133985">
                <a:moveTo>
                  <a:pt x="0" y="0"/>
                </a:moveTo>
                <a:lnTo>
                  <a:pt x="0" y="133731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158491" y="4118052"/>
            <a:ext cx="136525" cy="0"/>
          </a:xfrm>
          <a:custGeom>
            <a:avLst/>
            <a:gdLst/>
            <a:ahLst/>
            <a:cxnLst/>
            <a:rect l="l" t="t" r="r" b="b"/>
            <a:pathLst>
              <a:path w="136525">
                <a:moveTo>
                  <a:pt x="0" y="0"/>
                </a:moveTo>
                <a:lnTo>
                  <a:pt x="136271" y="0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227071" y="4050995"/>
            <a:ext cx="0" cy="133985"/>
          </a:xfrm>
          <a:custGeom>
            <a:avLst/>
            <a:gdLst/>
            <a:ahLst/>
            <a:cxnLst/>
            <a:rect l="l" t="t" r="r" b="b"/>
            <a:pathLst>
              <a:path h="133985">
                <a:moveTo>
                  <a:pt x="0" y="0"/>
                </a:moveTo>
                <a:lnTo>
                  <a:pt x="0" y="133731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384042" y="4337508"/>
            <a:ext cx="136525" cy="0"/>
          </a:xfrm>
          <a:custGeom>
            <a:avLst/>
            <a:gdLst/>
            <a:ahLst/>
            <a:cxnLst/>
            <a:rect l="l" t="t" r="r" b="b"/>
            <a:pathLst>
              <a:path w="136525">
                <a:moveTo>
                  <a:pt x="0" y="0"/>
                </a:moveTo>
                <a:lnTo>
                  <a:pt x="136271" y="0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452623" y="4270452"/>
            <a:ext cx="0" cy="133985"/>
          </a:xfrm>
          <a:custGeom>
            <a:avLst/>
            <a:gdLst/>
            <a:ahLst/>
            <a:cxnLst/>
            <a:rect l="l" t="t" r="r" b="b"/>
            <a:pathLst>
              <a:path h="133985">
                <a:moveTo>
                  <a:pt x="0" y="0"/>
                </a:moveTo>
                <a:lnTo>
                  <a:pt x="0" y="133731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826003" y="4329888"/>
            <a:ext cx="136525" cy="0"/>
          </a:xfrm>
          <a:custGeom>
            <a:avLst/>
            <a:gdLst/>
            <a:ahLst/>
            <a:cxnLst/>
            <a:rect l="l" t="t" r="r" b="b"/>
            <a:pathLst>
              <a:path w="136525">
                <a:moveTo>
                  <a:pt x="0" y="0"/>
                </a:moveTo>
                <a:lnTo>
                  <a:pt x="136271" y="0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893059" y="4262832"/>
            <a:ext cx="0" cy="133985"/>
          </a:xfrm>
          <a:custGeom>
            <a:avLst/>
            <a:gdLst/>
            <a:ahLst/>
            <a:cxnLst/>
            <a:rect l="l" t="t" r="r" b="b"/>
            <a:pathLst>
              <a:path h="133985">
                <a:moveTo>
                  <a:pt x="0" y="0"/>
                </a:moveTo>
                <a:lnTo>
                  <a:pt x="0" y="133731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275838" y="3279851"/>
            <a:ext cx="136525" cy="0"/>
          </a:xfrm>
          <a:custGeom>
            <a:avLst/>
            <a:gdLst/>
            <a:ahLst/>
            <a:cxnLst/>
            <a:rect l="l" t="t" r="r" b="b"/>
            <a:pathLst>
              <a:path w="136525">
                <a:moveTo>
                  <a:pt x="0" y="0"/>
                </a:moveTo>
                <a:lnTo>
                  <a:pt x="136271" y="0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342894" y="3214319"/>
            <a:ext cx="0" cy="133985"/>
          </a:xfrm>
          <a:custGeom>
            <a:avLst/>
            <a:gdLst/>
            <a:ahLst/>
            <a:cxnLst/>
            <a:rect l="l" t="t" r="r" b="b"/>
            <a:pathLst>
              <a:path h="133985">
                <a:moveTo>
                  <a:pt x="0" y="0"/>
                </a:moveTo>
                <a:lnTo>
                  <a:pt x="0" y="133731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325618" y="4582871"/>
            <a:ext cx="136525" cy="0"/>
          </a:xfrm>
          <a:custGeom>
            <a:avLst/>
            <a:gdLst/>
            <a:ahLst/>
            <a:cxnLst/>
            <a:rect l="l" t="t" r="r" b="b"/>
            <a:pathLst>
              <a:path w="136525">
                <a:moveTo>
                  <a:pt x="0" y="0"/>
                </a:moveTo>
                <a:lnTo>
                  <a:pt x="136271" y="0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679442" y="4441139"/>
            <a:ext cx="136525" cy="0"/>
          </a:xfrm>
          <a:custGeom>
            <a:avLst/>
            <a:gdLst/>
            <a:ahLst/>
            <a:cxnLst/>
            <a:rect l="l" t="t" r="r" b="b"/>
            <a:pathLst>
              <a:path w="136525">
                <a:moveTo>
                  <a:pt x="0" y="0"/>
                </a:moveTo>
                <a:lnTo>
                  <a:pt x="136271" y="0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522471" y="5128464"/>
            <a:ext cx="136525" cy="0"/>
          </a:xfrm>
          <a:custGeom>
            <a:avLst/>
            <a:gdLst/>
            <a:ahLst/>
            <a:cxnLst/>
            <a:rect l="l" t="t" r="r" b="b"/>
            <a:pathLst>
              <a:path w="136525">
                <a:moveTo>
                  <a:pt x="0" y="0"/>
                </a:moveTo>
                <a:lnTo>
                  <a:pt x="136271" y="0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098798" y="5000447"/>
            <a:ext cx="136525" cy="0"/>
          </a:xfrm>
          <a:custGeom>
            <a:avLst/>
            <a:gdLst/>
            <a:ahLst/>
            <a:cxnLst/>
            <a:rect l="l" t="t" r="r" b="b"/>
            <a:pathLst>
              <a:path w="136525">
                <a:moveTo>
                  <a:pt x="0" y="0"/>
                </a:moveTo>
                <a:lnTo>
                  <a:pt x="136271" y="0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115306" y="4950156"/>
            <a:ext cx="136525" cy="0"/>
          </a:xfrm>
          <a:custGeom>
            <a:avLst/>
            <a:gdLst/>
            <a:ahLst/>
            <a:cxnLst/>
            <a:rect l="l" t="t" r="r" b="b"/>
            <a:pathLst>
              <a:path w="136525">
                <a:moveTo>
                  <a:pt x="0" y="0"/>
                </a:moveTo>
                <a:lnTo>
                  <a:pt x="136271" y="0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173218" y="4788612"/>
            <a:ext cx="136525" cy="0"/>
          </a:xfrm>
          <a:custGeom>
            <a:avLst/>
            <a:gdLst/>
            <a:ahLst/>
            <a:cxnLst/>
            <a:rect l="l" t="t" r="r" b="b"/>
            <a:pathLst>
              <a:path w="136525">
                <a:moveTo>
                  <a:pt x="0" y="0"/>
                </a:moveTo>
                <a:lnTo>
                  <a:pt x="136271" y="0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394198" y="4337508"/>
            <a:ext cx="136525" cy="0"/>
          </a:xfrm>
          <a:custGeom>
            <a:avLst/>
            <a:gdLst/>
            <a:ahLst/>
            <a:cxnLst/>
            <a:rect l="l" t="t" r="r" b="b"/>
            <a:pathLst>
              <a:path w="136525">
                <a:moveTo>
                  <a:pt x="0" y="0"/>
                </a:moveTo>
                <a:lnTo>
                  <a:pt x="136271" y="0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748023" y="4788612"/>
            <a:ext cx="136525" cy="0"/>
          </a:xfrm>
          <a:custGeom>
            <a:avLst/>
            <a:gdLst/>
            <a:ahLst/>
            <a:cxnLst/>
            <a:rect l="l" t="t" r="r" b="b"/>
            <a:pathLst>
              <a:path w="136525">
                <a:moveTo>
                  <a:pt x="0" y="0"/>
                </a:moveTo>
                <a:lnTo>
                  <a:pt x="136271" y="0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542282" y="3083256"/>
            <a:ext cx="136525" cy="0"/>
          </a:xfrm>
          <a:custGeom>
            <a:avLst/>
            <a:gdLst/>
            <a:ahLst/>
            <a:cxnLst/>
            <a:rect l="l" t="t" r="r" b="b"/>
            <a:pathLst>
              <a:path w="136525">
                <a:moveTo>
                  <a:pt x="0" y="0"/>
                </a:moveTo>
                <a:lnTo>
                  <a:pt x="136271" y="0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610862" y="3016200"/>
            <a:ext cx="0" cy="133985"/>
          </a:xfrm>
          <a:custGeom>
            <a:avLst/>
            <a:gdLst/>
            <a:ahLst/>
            <a:cxnLst/>
            <a:rect l="l" t="t" r="r" b="b"/>
            <a:pathLst>
              <a:path h="133985">
                <a:moveTo>
                  <a:pt x="0" y="0"/>
                </a:moveTo>
                <a:lnTo>
                  <a:pt x="0" y="133731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4257294" y="3346907"/>
            <a:ext cx="136525" cy="0"/>
          </a:xfrm>
          <a:custGeom>
            <a:avLst/>
            <a:gdLst/>
            <a:ahLst/>
            <a:cxnLst/>
            <a:rect l="l" t="t" r="r" b="b"/>
            <a:pathLst>
              <a:path w="136525">
                <a:moveTo>
                  <a:pt x="0" y="0"/>
                </a:moveTo>
                <a:lnTo>
                  <a:pt x="136271" y="0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4325874" y="3279851"/>
            <a:ext cx="0" cy="133985"/>
          </a:xfrm>
          <a:custGeom>
            <a:avLst/>
            <a:gdLst/>
            <a:ahLst/>
            <a:cxnLst/>
            <a:rect l="l" t="t" r="r" b="b"/>
            <a:pathLst>
              <a:path h="133985">
                <a:moveTo>
                  <a:pt x="0" y="0"/>
                </a:moveTo>
                <a:lnTo>
                  <a:pt x="0" y="133731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3050287" y="4515815"/>
            <a:ext cx="136525" cy="0"/>
          </a:xfrm>
          <a:custGeom>
            <a:avLst/>
            <a:gdLst/>
            <a:ahLst/>
            <a:cxnLst/>
            <a:rect l="l" t="t" r="r" b="b"/>
            <a:pathLst>
              <a:path w="136525">
                <a:moveTo>
                  <a:pt x="0" y="0"/>
                </a:moveTo>
                <a:lnTo>
                  <a:pt x="136271" y="0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3118866" y="4448759"/>
            <a:ext cx="0" cy="133985"/>
          </a:xfrm>
          <a:custGeom>
            <a:avLst/>
            <a:gdLst/>
            <a:ahLst/>
            <a:cxnLst/>
            <a:rect l="l" t="t" r="r" b="b"/>
            <a:pathLst>
              <a:path h="133985">
                <a:moveTo>
                  <a:pt x="0" y="0"/>
                </a:moveTo>
                <a:lnTo>
                  <a:pt x="0" y="133731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3637027" y="3508452"/>
            <a:ext cx="136525" cy="0"/>
          </a:xfrm>
          <a:custGeom>
            <a:avLst/>
            <a:gdLst/>
            <a:ahLst/>
            <a:cxnLst/>
            <a:rect l="l" t="t" r="r" b="b"/>
            <a:pathLst>
              <a:path w="136525">
                <a:moveTo>
                  <a:pt x="0" y="0"/>
                </a:moveTo>
                <a:lnTo>
                  <a:pt x="136271" y="0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3705606" y="3441396"/>
            <a:ext cx="0" cy="133985"/>
          </a:xfrm>
          <a:custGeom>
            <a:avLst/>
            <a:gdLst/>
            <a:ahLst/>
            <a:cxnLst/>
            <a:rect l="l" t="t" r="r" b="b"/>
            <a:pathLst>
              <a:path h="133985">
                <a:moveTo>
                  <a:pt x="0" y="0"/>
                </a:moveTo>
                <a:lnTo>
                  <a:pt x="0" y="133731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3181350" y="3788868"/>
            <a:ext cx="136525" cy="0"/>
          </a:xfrm>
          <a:custGeom>
            <a:avLst/>
            <a:gdLst/>
            <a:ahLst/>
            <a:cxnLst/>
            <a:rect l="l" t="t" r="r" b="b"/>
            <a:pathLst>
              <a:path w="136525">
                <a:moveTo>
                  <a:pt x="0" y="0"/>
                </a:moveTo>
                <a:lnTo>
                  <a:pt x="136271" y="0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3249930" y="3721812"/>
            <a:ext cx="0" cy="133985"/>
          </a:xfrm>
          <a:custGeom>
            <a:avLst/>
            <a:gdLst/>
            <a:ahLst/>
            <a:cxnLst/>
            <a:rect l="l" t="t" r="r" b="b"/>
            <a:pathLst>
              <a:path h="133985">
                <a:moveTo>
                  <a:pt x="0" y="0"/>
                </a:moveTo>
                <a:lnTo>
                  <a:pt x="0" y="133731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4897374" y="5107127"/>
            <a:ext cx="136525" cy="0"/>
          </a:xfrm>
          <a:custGeom>
            <a:avLst/>
            <a:gdLst/>
            <a:ahLst/>
            <a:cxnLst/>
            <a:rect l="l" t="t" r="r" b="b"/>
            <a:pathLst>
              <a:path w="136525">
                <a:moveTo>
                  <a:pt x="0" y="0"/>
                </a:moveTo>
                <a:lnTo>
                  <a:pt x="136271" y="0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5033011" y="4515815"/>
            <a:ext cx="136525" cy="0"/>
          </a:xfrm>
          <a:custGeom>
            <a:avLst/>
            <a:gdLst/>
            <a:ahLst/>
            <a:cxnLst/>
            <a:rect l="l" t="t" r="r" b="b"/>
            <a:pathLst>
              <a:path w="136525">
                <a:moveTo>
                  <a:pt x="0" y="0"/>
                </a:moveTo>
                <a:lnTo>
                  <a:pt x="136271" y="0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5173218" y="4118052"/>
            <a:ext cx="136525" cy="0"/>
          </a:xfrm>
          <a:custGeom>
            <a:avLst/>
            <a:gdLst/>
            <a:ahLst/>
            <a:cxnLst/>
            <a:rect l="l" t="t" r="r" b="b"/>
            <a:pathLst>
              <a:path w="136525">
                <a:moveTo>
                  <a:pt x="0" y="0"/>
                </a:moveTo>
                <a:lnTo>
                  <a:pt x="136271" y="0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5625847" y="3836112"/>
            <a:ext cx="136525" cy="0"/>
          </a:xfrm>
          <a:custGeom>
            <a:avLst/>
            <a:gdLst/>
            <a:ahLst/>
            <a:cxnLst/>
            <a:rect l="l" t="t" r="r" b="b"/>
            <a:pathLst>
              <a:path w="136525">
                <a:moveTo>
                  <a:pt x="0" y="0"/>
                </a:moveTo>
                <a:lnTo>
                  <a:pt x="136271" y="0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5842236" y="5662067"/>
            <a:ext cx="151130" cy="138430"/>
          </a:xfrm>
          <a:custGeom>
            <a:avLst/>
            <a:gdLst/>
            <a:ahLst/>
            <a:cxnLst/>
            <a:rect l="l" t="t" r="r" b="b"/>
            <a:pathLst>
              <a:path w="151129" h="138429">
                <a:moveTo>
                  <a:pt x="23377" y="106766"/>
                </a:moveTo>
                <a:lnTo>
                  <a:pt x="10391" y="109370"/>
                </a:lnTo>
                <a:lnTo>
                  <a:pt x="5195" y="111975"/>
                </a:lnTo>
                <a:lnTo>
                  <a:pt x="2600" y="111975"/>
                </a:lnTo>
                <a:lnTo>
                  <a:pt x="2600" y="119788"/>
                </a:lnTo>
                <a:lnTo>
                  <a:pt x="0" y="122392"/>
                </a:lnTo>
                <a:lnTo>
                  <a:pt x="2600" y="130205"/>
                </a:lnTo>
                <a:lnTo>
                  <a:pt x="7795" y="135414"/>
                </a:lnTo>
                <a:lnTo>
                  <a:pt x="15586" y="138014"/>
                </a:lnTo>
                <a:lnTo>
                  <a:pt x="38964" y="138014"/>
                </a:lnTo>
                <a:lnTo>
                  <a:pt x="44159" y="135414"/>
                </a:lnTo>
                <a:lnTo>
                  <a:pt x="46756" y="132810"/>
                </a:lnTo>
                <a:lnTo>
                  <a:pt x="18182" y="132810"/>
                </a:lnTo>
                <a:lnTo>
                  <a:pt x="10391" y="130205"/>
                </a:lnTo>
                <a:lnTo>
                  <a:pt x="18182" y="127601"/>
                </a:lnTo>
                <a:lnTo>
                  <a:pt x="23377" y="124997"/>
                </a:lnTo>
                <a:lnTo>
                  <a:pt x="23377" y="119788"/>
                </a:lnTo>
                <a:lnTo>
                  <a:pt x="25977" y="119788"/>
                </a:lnTo>
                <a:lnTo>
                  <a:pt x="23377" y="109370"/>
                </a:lnTo>
                <a:lnTo>
                  <a:pt x="23377" y="106766"/>
                </a:lnTo>
                <a:close/>
              </a:path>
              <a:path w="151129" h="138429">
                <a:moveTo>
                  <a:pt x="88314" y="46874"/>
                </a:moveTo>
                <a:lnTo>
                  <a:pt x="70132" y="46874"/>
                </a:lnTo>
                <a:lnTo>
                  <a:pt x="70132" y="54687"/>
                </a:lnTo>
                <a:lnTo>
                  <a:pt x="67532" y="54687"/>
                </a:lnTo>
                <a:lnTo>
                  <a:pt x="67532" y="65100"/>
                </a:lnTo>
                <a:lnTo>
                  <a:pt x="64937" y="65100"/>
                </a:lnTo>
                <a:lnTo>
                  <a:pt x="64937" y="75518"/>
                </a:lnTo>
                <a:lnTo>
                  <a:pt x="62341" y="75518"/>
                </a:lnTo>
                <a:lnTo>
                  <a:pt x="62341" y="85935"/>
                </a:lnTo>
                <a:lnTo>
                  <a:pt x="59741" y="85935"/>
                </a:lnTo>
                <a:lnTo>
                  <a:pt x="59741" y="96353"/>
                </a:lnTo>
                <a:lnTo>
                  <a:pt x="57146" y="96353"/>
                </a:lnTo>
                <a:lnTo>
                  <a:pt x="57146" y="106766"/>
                </a:lnTo>
                <a:lnTo>
                  <a:pt x="54546" y="106766"/>
                </a:lnTo>
                <a:lnTo>
                  <a:pt x="54546" y="111975"/>
                </a:lnTo>
                <a:lnTo>
                  <a:pt x="51950" y="111975"/>
                </a:lnTo>
                <a:lnTo>
                  <a:pt x="51950" y="117183"/>
                </a:lnTo>
                <a:lnTo>
                  <a:pt x="59741" y="117183"/>
                </a:lnTo>
                <a:lnTo>
                  <a:pt x="64937" y="127601"/>
                </a:lnTo>
                <a:lnTo>
                  <a:pt x="70132" y="132810"/>
                </a:lnTo>
                <a:lnTo>
                  <a:pt x="80523" y="138014"/>
                </a:lnTo>
                <a:lnTo>
                  <a:pt x="106496" y="138014"/>
                </a:lnTo>
                <a:lnTo>
                  <a:pt x="111692" y="135414"/>
                </a:lnTo>
                <a:lnTo>
                  <a:pt x="114289" y="132810"/>
                </a:lnTo>
                <a:lnTo>
                  <a:pt x="83119" y="132810"/>
                </a:lnTo>
                <a:lnTo>
                  <a:pt x="80523" y="130205"/>
                </a:lnTo>
                <a:lnTo>
                  <a:pt x="75328" y="114579"/>
                </a:lnTo>
                <a:lnTo>
                  <a:pt x="77923" y="111975"/>
                </a:lnTo>
                <a:lnTo>
                  <a:pt x="77923" y="91144"/>
                </a:lnTo>
                <a:lnTo>
                  <a:pt x="80523" y="91144"/>
                </a:lnTo>
                <a:lnTo>
                  <a:pt x="80523" y="78122"/>
                </a:lnTo>
                <a:lnTo>
                  <a:pt x="83119" y="78122"/>
                </a:lnTo>
                <a:lnTo>
                  <a:pt x="83119" y="67705"/>
                </a:lnTo>
                <a:lnTo>
                  <a:pt x="85714" y="67705"/>
                </a:lnTo>
                <a:lnTo>
                  <a:pt x="85714" y="57292"/>
                </a:lnTo>
                <a:lnTo>
                  <a:pt x="88314" y="57292"/>
                </a:lnTo>
                <a:lnTo>
                  <a:pt x="88314" y="46874"/>
                </a:lnTo>
                <a:close/>
              </a:path>
              <a:path w="151129" h="138429">
                <a:moveTo>
                  <a:pt x="59741" y="117183"/>
                </a:moveTo>
                <a:lnTo>
                  <a:pt x="49350" y="117183"/>
                </a:lnTo>
                <a:lnTo>
                  <a:pt x="49350" y="122392"/>
                </a:lnTo>
                <a:lnTo>
                  <a:pt x="38964" y="132810"/>
                </a:lnTo>
                <a:lnTo>
                  <a:pt x="46756" y="132810"/>
                </a:lnTo>
                <a:lnTo>
                  <a:pt x="59741" y="119788"/>
                </a:lnTo>
                <a:lnTo>
                  <a:pt x="59741" y="117183"/>
                </a:lnTo>
                <a:close/>
              </a:path>
              <a:path w="151129" h="138429">
                <a:moveTo>
                  <a:pt x="140260" y="91144"/>
                </a:moveTo>
                <a:lnTo>
                  <a:pt x="132469" y="91144"/>
                </a:lnTo>
                <a:lnTo>
                  <a:pt x="132469" y="98957"/>
                </a:lnTo>
                <a:lnTo>
                  <a:pt x="129874" y="98957"/>
                </a:lnTo>
                <a:lnTo>
                  <a:pt x="129874" y="104161"/>
                </a:lnTo>
                <a:lnTo>
                  <a:pt x="127274" y="104161"/>
                </a:lnTo>
                <a:lnTo>
                  <a:pt x="127274" y="111975"/>
                </a:lnTo>
                <a:lnTo>
                  <a:pt x="122078" y="117183"/>
                </a:lnTo>
                <a:lnTo>
                  <a:pt x="119483" y="117183"/>
                </a:lnTo>
                <a:lnTo>
                  <a:pt x="119483" y="122392"/>
                </a:lnTo>
                <a:lnTo>
                  <a:pt x="116887" y="124997"/>
                </a:lnTo>
                <a:lnTo>
                  <a:pt x="111692" y="127601"/>
                </a:lnTo>
                <a:lnTo>
                  <a:pt x="109092" y="130205"/>
                </a:lnTo>
                <a:lnTo>
                  <a:pt x="103896" y="132810"/>
                </a:lnTo>
                <a:lnTo>
                  <a:pt x="114289" y="132810"/>
                </a:lnTo>
                <a:lnTo>
                  <a:pt x="122078" y="124997"/>
                </a:lnTo>
                <a:lnTo>
                  <a:pt x="127274" y="122392"/>
                </a:lnTo>
                <a:lnTo>
                  <a:pt x="129874" y="119788"/>
                </a:lnTo>
                <a:lnTo>
                  <a:pt x="129874" y="114579"/>
                </a:lnTo>
                <a:lnTo>
                  <a:pt x="132469" y="114579"/>
                </a:lnTo>
                <a:lnTo>
                  <a:pt x="132469" y="109370"/>
                </a:lnTo>
                <a:lnTo>
                  <a:pt x="135069" y="109370"/>
                </a:lnTo>
                <a:lnTo>
                  <a:pt x="137665" y="106766"/>
                </a:lnTo>
                <a:lnTo>
                  <a:pt x="137665" y="101557"/>
                </a:lnTo>
                <a:lnTo>
                  <a:pt x="140260" y="101557"/>
                </a:lnTo>
                <a:lnTo>
                  <a:pt x="140260" y="91144"/>
                </a:lnTo>
                <a:close/>
              </a:path>
              <a:path w="151129" h="138429">
                <a:moveTo>
                  <a:pt x="20782" y="33852"/>
                </a:moveTo>
                <a:lnTo>
                  <a:pt x="15586" y="33852"/>
                </a:lnTo>
                <a:lnTo>
                  <a:pt x="15586" y="39061"/>
                </a:lnTo>
                <a:lnTo>
                  <a:pt x="12991" y="39061"/>
                </a:lnTo>
                <a:lnTo>
                  <a:pt x="12991" y="46874"/>
                </a:lnTo>
                <a:lnTo>
                  <a:pt x="10391" y="49478"/>
                </a:lnTo>
                <a:lnTo>
                  <a:pt x="15586" y="49478"/>
                </a:lnTo>
                <a:lnTo>
                  <a:pt x="18182" y="46874"/>
                </a:lnTo>
                <a:lnTo>
                  <a:pt x="18182" y="41665"/>
                </a:lnTo>
                <a:lnTo>
                  <a:pt x="20782" y="41665"/>
                </a:lnTo>
                <a:lnTo>
                  <a:pt x="20782" y="33852"/>
                </a:lnTo>
                <a:close/>
              </a:path>
              <a:path w="151129" h="138429">
                <a:moveTo>
                  <a:pt x="77923" y="7813"/>
                </a:moveTo>
                <a:lnTo>
                  <a:pt x="46755" y="7813"/>
                </a:lnTo>
                <a:lnTo>
                  <a:pt x="67532" y="10417"/>
                </a:lnTo>
                <a:lnTo>
                  <a:pt x="70132" y="15626"/>
                </a:lnTo>
                <a:lnTo>
                  <a:pt x="72728" y="46874"/>
                </a:lnTo>
                <a:lnTo>
                  <a:pt x="90910" y="46874"/>
                </a:lnTo>
                <a:lnTo>
                  <a:pt x="90910" y="36456"/>
                </a:lnTo>
                <a:lnTo>
                  <a:pt x="93510" y="36456"/>
                </a:lnTo>
                <a:lnTo>
                  <a:pt x="93510" y="31248"/>
                </a:lnTo>
                <a:lnTo>
                  <a:pt x="96105" y="31248"/>
                </a:lnTo>
                <a:lnTo>
                  <a:pt x="96105" y="26043"/>
                </a:lnTo>
                <a:lnTo>
                  <a:pt x="98705" y="26043"/>
                </a:lnTo>
                <a:lnTo>
                  <a:pt x="98705" y="23439"/>
                </a:lnTo>
                <a:lnTo>
                  <a:pt x="90910" y="23439"/>
                </a:lnTo>
                <a:lnTo>
                  <a:pt x="88314" y="20835"/>
                </a:lnTo>
                <a:lnTo>
                  <a:pt x="83119" y="10417"/>
                </a:lnTo>
                <a:lnTo>
                  <a:pt x="77923" y="7813"/>
                </a:lnTo>
                <a:close/>
              </a:path>
              <a:path w="151129" h="138429">
                <a:moveTo>
                  <a:pt x="23377" y="28643"/>
                </a:moveTo>
                <a:lnTo>
                  <a:pt x="18182" y="28643"/>
                </a:lnTo>
                <a:lnTo>
                  <a:pt x="18182" y="33852"/>
                </a:lnTo>
                <a:lnTo>
                  <a:pt x="23377" y="33852"/>
                </a:lnTo>
                <a:lnTo>
                  <a:pt x="23377" y="28643"/>
                </a:lnTo>
                <a:close/>
              </a:path>
              <a:path w="151129" h="138429">
                <a:moveTo>
                  <a:pt x="145458" y="7813"/>
                </a:moveTo>
                <a:lnTo>
                  <a:pt x="111692" y="7813"/>
                </a:lnTo>
                <a:lnTo>
                  <a:pt x="137665" y="10417"/>
                </a:lnTo>
                <a:lnTo>
                  <a:pt x="132469" y="13021"/>
                </a:lnTo>
                <a:lnTo>
                  <a:pt x="129874" y="15626"/>
                </a:lnTo>
                <a:lnTo>
                  <a:pt x="127274" y="15626"/>
                </a:lnTo>
                <a:lnTo>
                  <a:pt x="127274" y="23439"/>
                </a:lnTo>
                <a:lnTo>
                  <a:pt x="124678" y="26043"/>
                </a:lnTo>
                <a:lnTo>
                  <a:pt x="127274" y="31248"/>
                </a:lnTo>
                <a:lnTo>
                  <a:pt x="129874" y="33852"/>
                </a:lnTo>
                <a:lnTo>
                  <a:pt x="142860" y="33852"/>
                </a:lnTo>
                <a:lnTo>
                  <a:pt x="148056" y="31248"/>
                </a:lnTo>
                <a:lnTo>
                  <a:pt x="148056" y="26043"/>
                </a:lnTo>
                <a:lnTo>
                  <a:pt x="150651" y="26043"/>
                </a:lnTo>
                <a:lnTo>
                  <a:pt x="148056" y="10417"/>
                </a:lnTo>
                <a:lnTo>
                  <a:pt x="145458" y="7813"/>
                </a:lnTo>
                <a:close/>
              </a:path>
              <a:path w="151129" h="138429">
                <a:moveTo>
                  <a:pt x="31173" y="18230"/>
                </a:moveTo>
                <a:lnTo>
                  <a:pt x="23377" y="18230"/>
                </a:lnTo>
                <a:lnTo>
                  <a:pt x="23377" y="23439"/>
                </a:lnTo>
                <a:lnTo>
                  <a:pt x="20782" y="23439"/>
                </a:lnTo>
                <a:lnTo>
                  <a:pt x="20782" y="28643"/>
                </a:lnTo>
                <a:lnTo>
                  <a:pt x="25977" y="28643"/>
                </a:lnTo>
                <a:lnTo>
                  <a:pt x="31173" y="23439"/>
                </a:lnTo>
                <a:lnTo>
                  <a:pt x="31173" y="18230"/>
                </a:lnTo>
                <a:close/>
              </a:path>
              <a:path w="151129" h="138429">
                <a:moveTo>
                  <a:pt x="135069" y="0"/>
                </a:moveTo>
                <a:lnTo>
                  <a:pt x="114287" y="2604"/>
                </a:lnTo>
                <a:lnTo>
                  <a:pt x="109092" y="5208"/>
                </a:lnTo>
                <a:lnTo>
                  <a:pt x="98705" y="15626"/>
                </a:lnTo>
                <a:lnTo>
                  <a:pt x="96105" y="15626"/>
                </a:lnTo>
                <a:lnTo>
                  <a:pt x="96105" y="20835"/>
                </a:lnTo>
                <a:lnTo>
                  <a:pt x="93510" y="23439"/>
                </a:lnTo>
                <a:lnTo>
                  <a:pt x="98705" y="23439"/>
                </a:lnTo>
                <a:lnTo>
                  <a:pt x="98705" y="20835"/>
                </a:lnTo>
                <a:lnTo>
                  <a:pt x="101301" y="20835"/>
                </a:lnTo>
                <a:lnTo>
                  <a:pt x="111692" y="10417"/>
                </a:lnTo>
                <a:lnTo>
                  <a:pt x="111692" y="7813"/>
                </a:lnTo>
                <a:lnTo>
                  <a:pt x="145458" y="7813"/>
                </a:lnTo>
                <a:lnTo>
                  <a:pt x="142860" y="5208"/>
                </a:lnTo>
                <a:lnTo>
                  <a:pt x="135069" y="2604"/>
                </a:lnTo>
                <a:lnTo>
                  <a:pt x="135069" y="0"/>
                </a:lnTo>
                <a:close/>
              </a:path>
              <a:path w="151129" h="138429">
                <a:moveTo>
                  <a:pt x="70132" y="0"/>
                </a:moveTo>
                <a:lnTo>
                  <a:pt x="46755" y="2604"/>
                </a:lnTo>
                <a:lnTo>
                  <a:pt x="36364" y="7813"/>
                </a:lnTo>
                <a:lnTo>
                  <a:pt x="25977" y="18230"/>
                </a:lnTo>
                <a:lnTo>
                  <a:pt x="33768" y="18230"/>
                </a:lnTo>
                <a:lnTo>
                  <a:pt x="36364" y="15626"/>
                </a:lnTo>
                <a:lnTo>
                  <a:pt x="46755" y="10417"/>
                </a:lnTo>
                <a:lnTo>
                  <a:pt x="46755" y="7813"/>
                </a:lnTo>
                <a:lnTo>
                  <a:pt x="77923" y="7813"/>
                </a:lnTo>
                <a:lnTo>
                  <a:pt x="75328" y="5208"/>
                </a:lnTo>
                <a:lnTo>
                  <a:pt x="70132" y="2604"/>
                </a:lnTo>
                <a:lnTo>
                  <a:pt x="7013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6024058" y="5708942"/>
            <a:ext cx="73025" cy="138430"/>
          </a:xfrm>
          <a:custGeom>
            <a:avLst/>
            <a:gdLst/>
            <a:ahLst/>
            <a:cxnLst/>
            <a:rect l="l" t="t" r="r" b="b"/>
            <a:pathLst>
              <a:path w="73025" h="138429">
                <a:moveTo>
                  <a:pt x="72728" y="130201"/>
                </a:moveTo>
                <a:lnTo>
                  <a:pt x="2600" y="130201"/>
                </a:lnTo>
                <a:lnTo>
                  <a:pt x="2600" y="138014"/>
                </a:lnTo>
                <a:lnTo>
                  <a:pt x="72728" y="138014"/>
                </a:lnTo>
                <a:lnTo>
                  <a:pt x="72728" y="130201"/>
                </a:lnTo>
                <a:close/>
              </a:path>
              <a:path w="73025" h="138429">
                <a:moveTo>
                  <a:pt x="46755" y="15626"/>
                </a:moveTo>
                <a:lnTo>
                  <a:pt x="31168" y="15626"/>
                </a:lnTo>
                <a:lnTo>
                  <a:pt x="31168" y="124997"/>
                </a:lnTo>
                <a:lnTo>
                  <a:pt x="28573" y="127596"/>
                </a:lnTo>
                <a:lnTo>
                  <a:pt x="10391" y="130201"/>
                </a:lnTo>
                <a:lnTo>
                  <a:pt x="67532" y="130201"/>
                </a:lnTo>
                <a:lnTo>
                  <a:pt x="49350" y="127596"/>
                </a:lnTo>
                <a:lnTo>
                  <a:pt x="46755" y="119788"/>
                </a:lnTo>
                <a:lnTo>
                  <a:pt x="46755" y="15626"/>
                </a:lnTo>
                <a:close/>
              </a:path>
              <a:path w="73025" h="138429">
                <a:moveTo>
                  <a:pt x="46755" y="0"/>
                </a:moveTo>
                <a:lnTo>
                  <a:pt x="38964" y="2604"/>
                </a:lnTo>
                <a:lnTo>
                  <a:pt x="28573" y="7813"/>
                </a:lnTo>
                <a:lnTo>
                  <a:pt x="20782" y="10417"/>
                </a:lnTo>
                <a:lnTo>
                  <a:pt x="0" y="10417"/>
                </a:lnTo>
                <a:lnTo>
                  <a:pt x="0" y="18226"/>
                </a:lnTo>
                <a:lnTo>
                  <a:pt x="23377" y="18226"/>
                </a:lnTo>
                <a:lnTo>
                  <a:pt x="31168" y="15626"/>
                </a:lnTo>
                <a:lnTo>
                  <a:pt x="46755" y="15626"/>
                </a:lnTo>
                <a:lnTo>
                  <a:pt x="4675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2192382" y="2711375"/>
            <a:ext cx="152400" cy="137795"/>
          </a:xfrm>
          <a:custGeom>
            <a:avLst/>
            <a:gdLst/>
            <a:ahLst/>
            <a:cxnLst/>
            <a:rect l="l" t="t" r="r" b="b"/>
            <a:pathLst>
              <a:path w="152400" h="137794">
                <a:moveTo>
                  <a:pt x="23605" y="106162"/>
                </a:moveTo>
                <a:lnTo>
                  <a:pt x="10492" y="108751"/>
                </a:lnTo>
                <a:lnTo>
                  <a:pt x="5246" y="111341"/>
                </a:lnTo>
                <a:lnTo>
                  <a:pt x="2625" y="111341"/>
                </a:lnTo>
                <a:lnTo>
                  <a:pt x="2625" y="119110"/>
                </a:lnTo>
                <a:lnTo>
                  <a:pt x="0" y="121700"/>
                </a:lnTo>
                <a:lnTo>
                  <a:pt x="2625" y="129468"/>
                </a:lnTo>
                <a:lnTo>
                  <a:pt x="7871" y="134648"/>
                </a:lnTo>
                <a:lnTo>
                  <a:pt x="15738" y="137233"/>
                </a:lnTo>
                <a:lnTo>
                  <a:pt x="39343" y="137233"/>
                </a:lnTo>
                <a:lnTo>
                  <a:pt x="44589" y="134648"/>
                </a:lnTo>
                <a:lnTo>
                  <a:pt x="47212" y="132058"/>
                </a:lnTo>
                <a:lnTo>
                  <a:pt x="18359" y="132058"/>
                </a:lnTo>
                <a:lnTo>
                  <a:pt x="10492" y="129468"/>
                </a:lnTo>
                <a:lnTo>
                  <a:pt x="18359" y="126879"/>
                </a:lnTo>
                <a:lnTo>
                  <a:pt x="23605" y="124289"/>
                </a:lnTo>
                <a:lnTo>
                  <a:pt x="23605" y="119110"/>
                </a:lnTo>
                <a:lnTo>
                  <a:pt x="26230" y="119110"/>
                </a:lnTo>
                <a:lnTo>
                  <a:pt x="23605" y="108751"/>
                </a:lnTo>
                <a:lnTo>
                  <a:pt x="23605" y="106162"/>
                </a:lnTo>
                <a:close/>
              </a:path>
              <a:path w="152400" h="137794">
                <a:moveTo>
                  <a:pt x="89174" y="46609"/>
                </a:moveTo>
                <a:lnTo>
                  <a:pt x="70815" y="46609"/>
                </a:lnTo>
                <a:lnTo>
                  <a:pt x="70815" y="54378"/>
                </a:lnTo>
                <a:lnTo>
                  <a:pt x="68190" y="54378"/>
                </a:lnTo>
                <a:lnTo>
                  <a:pt x="68190" y="64732"/>
                </a:lnTo>
                <a:lnTo>
                  <a:pt x="65569" y="64732"/>
                </a:lnTo>
                <a:lnTo>
                  <a:pt x="65569" y="75090"/>
                </a:lnTo>
                <a:lnTo>
                  <a:pt x="62948" y="75090"/>
                </a:lnTo>
                <a:lnTo>
                  <a:pt x="62948" y="85449"/>
                </a:lnTo>
                <a:lnTo>
                  <a:pt x="60323" y="85449"/>
                </a:lnTo>
                <a:lnTo>
                  <a:pt x="60323" y="95808"/>
                </a:lnTo>
                <a:lnTo>
                  <a:pt x="57702" y="95808"/>
                </a:lnTo>
                <a:lnTo>
                  <a:pt x="57702" y="106162"/>
                </a:lnTo>
                <a:lnTo>
                  <a:pt x="55077" y="106162"/>
                </a:lnTo>
                <a:lnTo>
                  <a:pt x="55077" y="111341"/>
                </a:lnTo>
                <a:lnTo>
                  <a:pt x="52456" y="111341"/>
                </a:lnTo>
                <a:lnTo>
                  <a:pt x="52456" y="116520"/>
                </a:lnTo>
                <a:lnTo>
                  <a:pt x="60323" y="116520"/>
                </a:lnTo>
                <a:lnTo>
                  <a:pt x="65569" y="126879"/>
                </a:lnTo>
                <a:lnTo>
                  <a:pt x="70815" y="132058"/>
                </a:lnTo>
                <a:lnTo>
                  <a:pt x="81307" y="137233"/>
                </a:lnTo>
                <a:lnTo>
                  <a:pt x="107533" y="137233"/>
                </a:lnTo>
                <a:lnTo>
                  <a:pt x="112780" y="134648"/>
                </a:lnTo>
                <a:lnTo>
                  <a:pt x="115402" y="132058"/>
                </a:lnTo>
                <a:lnTo>
                  <a:pt x="83928" y="132058"/>
                </a:lnTo>
                <a:lnTo>
                  <a:pt x="81307" y="129468"/>
                </a:lnTo>
                <a:lnTo>
                  <a:pt x="76061" y="113931"/>
                </a:lnTo>
                <a:lnTo>
                  <a:pt x="78682" y="111341"/>
                </a:lnTo>
                <a:lnTo>
                  <a:pt x="78682" y="90628"/>
                </a:lnTo>
                <a:lnTo>
                  <a:pt x="81307" y="90628"/>
                </a:lnTo>
                <a:lnTo>
                  <a:pt x="81307" y="77680"/>
                </a:lnTo>
                <a:lnTo>
                  <a:pt x="83928" y="77680"/>
                </a:lnTo>
                <a:lnTo>
                  <a:pt x="83928" y="67321"/>
                </a:lnTo>
                <a:lnTo>
                  <a:pt x="86549" y="67321"/>
                </a:lnTo>
                <a:lnTo>
                  <a:pt x="86549" y="56967"/>
                </a:lnTo>
                <a:lnTo>
                  <a:pt x="89174" y="56967"/>
                </a:lnTo>
                <a:lnTo>
                  <a:pt x="89174" y="46609"/>
                </a:lnTo>
                <a:close/>
              </a:path>
              <a:path w="152400" h="137794">
                <a:moveTo>
                  <a:pt x="60323" y="116520"/>
                </a:moveTo>
                <a:lnTo>
                  <a:pt x="49831" y="116520"/>
                </a:lnTo>
                <a:lnTo>
                  <a:pt x="49831" y="121700"/>
                </a:lnTo>
                <a:lnTo>
                  <a:pt x="39343" y="132058"/>
                </a:lnTo>
                <a:lnTo>
                  <a:pt x="47212" y="132058"/>
                </a:lnTo>
                <a:lnTo>
                  <a:pt x="60323" y="119110"/>
                </a:lnTo>
                <a:lnTo>
                  <a:pt x="60323" y="116520"/>
                </a:lnTo>
                <a:close/>
              </a:path>
              <a:path w="152400" h="137794">
                <a:moveTo>
                  <a:pt x="141626" y="90628"/>
                </a:moveTo>
                <a:lnTo>
                  <a:pt x="133759" y="90628"/>
                </a:lnTo>
                <a:lnTo>
                  <a:pt x="133759" y="98397"/>
                </a:lnTo>
                <a:lnTo>
                  <a:pt x="131139" y="98397"/>
                </a:lnTo>
                <a:lnTo>
                  <a:pt x="131139" y="103572"/>
                </a:lnTo>
                <a:lnTo>
                  <a:pt x="128513" y="103572"/>
                </a:lnTo>
                <a:lnTo>
                  <a:pt x="128513" y="111341"/>
                </a:lnTo>
                <a:lnTo>
                  <a:pt x="123267" y="116520"/>
                </a:lnTo>
                <a:lnTo>
                  <a:pt x="120646" y="116520"/>
                </a:lnTo>
                <a:lnTo>
                  <a:pt x="120646" y="121700"/>
                </a:lnTo>
                <a:lnTo>
                  <a:pt x="118026" y="124289"/>
                </a:lnTo>
                <a:lnTo>
                  <a:pt x="112780" y="126879"/>
                </a:lnTo>
                <a:lnTo>
                  <a:pt x="110154" y="129468"/>
                </a:lnTo>
                <a:lnTo>
                  <a:pt x="104908" y="132058"/>
                </a:lnTo>
                <a:lnTo>
                  <a:pt x="115402" y="132058"/>
                </a:lnTo>
                <a:lnTo>
                  <a:pt x="123267" y="124289"/>
                </a:lnTo>
                <a:lnTo>
                  <a:pt x="128513" y="121700"/>
                </a:lnTo>
                <a:lnTo>
                  <a:pt x="131139" y="119110"/>
                </a:lnTo>
                <a:lnTo>
                  <a:pt x="131139" y="113931"/>
                </a:lnTo>
                <a:lnTo>
                  <a:pt x="133759" y="113931"/>
                </a:lnTo>
                <a:lnTo>
                  <a:pt x="133759" y="108751"/>
                </a:lnTo>
                <a:lnTo>
                  <a:pt x="136385" y="108751"/>
                </a:lnTo>
                <a:lnTo>
                  <a:pt x="139006" y="106162"/>
                </a:lnTo>
                <a:lnTo>
                  <a:pt x="139006" y="100982"/>
                </a:lnTo>
                <a:lnTo>
                  <a:pt x="141626" y="100982"/>
                </a:lnTo>
                <a:lnTo>
                  <a:pt x="141626" y="90628"/>
                </a:lnTo>
                <a:close/>
              </a:path>
              <a:path w="152400" h="137794">
                <a:moveTo>
                  <a:pt x="20984" y="33660"/>
                </a:moveTo>
                <a:lnTo>
                  <a:pt x="15738" y="33660"/>
                </a:lnTo>
                <a:lnTo>
                  <a:pt x="15738" y="38840"/>
                </a:lnTo>
                <a:lnTo>
                  <a:pt x="13117" y="38840"/>
                </a:lnTo>
                <a:lnTo>
                  <a:pt x="13117" y="46609"/>
                </a:lnTo>
                <a:lnTo>
                  <a:pt x="10492" y="49198"/>
                </a:lnTo>
                <a:lnTo>
                  <a:pt x="15738" y="49198"/>
                </a:lnTo>
                <a:lnTo>
                  <a:pt x="18359" y="46609"/>
                </a:lnTo>
                <a:lnTo>
                  <a:pt x="18359" y="41429"/>
                </a:lnTo>
                <a:lnTo>
                  <a:pt x="20984" y="41429"/>
                </a:lnTo>
                <a:lnTo>
                  <a:pt x="20984" y="33660"/>
                </a:lnTo>
                <a:close/>
              </a:path>
              <a:path w="152400" h="137794">
                <a:moveTo>
                  <a:pt x="78682" y="7768"/>
                </a:moveTo>
                <a:lnTo>
                  <a:pt x="47210" y="7768"/>
                </a:lnTo>
                <a:lnTo>
                  <a:pt x="68190" y="10358"/>
                </a:lnTo>
                <a:lnTo>
                  <a:pt x="70815" y="15537"/>
                </a:lnTo>
                <a:lnTo>
                  <a:pt x="73436" y="46609"/>
                </a:lnTo>
                <a:lnTo>
                  <a:pt x="91795" y="46609"/>
                </a:lnTo>
                <a:lnTo>
                  <a:pt x="91795" y="36250"/>
                </a:lnTo>
                <a:lnTo>
                  <a:pt x="94420" y="36250"/>
                </a:lnTo>
                <a:lnTo>
                  <a:pt x="94420" y="31071"/>
                </a:lnTo>
                <a:lnTo>
                  <a:pt x="97041" y="31071"/>
                </a:lnTo>
                <a:lnTo>
                  <a:pt x="97041" y="25896"/>
                </a:lnTo>
                <a:lnTo>
                  <a:pt x="99667" y="25896"/>
                </a:lnTo>
                <a:lnTo>
                  <a:pt x="99667" y="23306"/>
                </a:lnTo>
                <a:lnTo>
                  <a:pt x="91795" y="23306"/>
                </a:lnTo>
                <a:lnTo>
                  <a:pt x="89174" y="20717"/>
                </a:lnTo>
                <a:lnTo>
                  <a:pt x="83928" y="10358"/>
                </a:lnTo>
                <a:lnTo>
                  <a:pt x="78682" y="7768"/>
                </a:lnTo>
                <a:close/>
              </a:path>
              <a:path w="152400" h="137794">
                <a:moveTo>
                  <a:pt x="23605" y="28481"/>
                </a:moveTo>
                <a:lnTo>
                  <a:pt x="18359" y="28481"/>
                </a:lnTo>
                <a:lnTo>
                  <a:pt x="18359" y="33660"/>
                </a:lnTo>
                <a:lnTo>
                  <a:pt x="23605" y="33660"/>
                </a:lnTo>
                <a:lnTo>
                  <a:pt x="23605" y="28481"/>
                </a:lnTo>
                <a:close/>
              </a:path>
              <a:path w="152400" h="137794">
                <a:moveTo>
                  <a:pt x="146875" y="7768"/>
                </a:moveTo>
                <a:lnTo>
                  <a:pt x="112780" y="7768"/>
                </a:lnTo>
                <a:lnTo>
                  <a:pt x="139006" y="10358"/>
                </a:lnTo>
                <a:lnTo>
                  <a:pt x="133759" y="12948"/>
                </a:lnTo>
                <a:lnTo>
                  <a:pt x="131139" y="15537"/>
                </a:lnTo>
                <a:lnTo>
                  <a:pt x="128513" y="15537"/>
                </a:lnTo>
                <a:lnTo>
                  <a:pt x="128513" y="23306"/>
                </a:lnTo>
                <a:lnTo>
                  <a:pt x="125893" y="25896"/>
                </a:lnTo>
                <a:lnTo>
                  <a:pt x="128513" y="31071"/>
                </a:lnTo>
                <a:lnTo>
                  <a:pt x="131139" y="33660"/>
                </a:lnTo>
                <a:lnTo>
                  <a:pt x="144252" y="33660"/>
                </a:lnTo>
                <a:lnTo>
                  <a:pt x="149498" y="31071"/>
                </a:lnTo>
                <a:lnTo>
                  <a:pt x="149498" y="25896"/>
                </a:lnTo>
                <a:lnTo>
                  <a:pt x="152119" y="25896"/>
                </a:lnTo>
                <a:lnTo>
                  <a:pt x="149498" y="10358"/>
                </a:lnTo>
                <a:lnTo>
                  <a:pt x="146875" y="7768"/>
                </a:lnTo>
                <a:close/>
              </a:path>
              <a:path w="152400" h="137794">
                <a:moveTo>
                  <a:pt x="31476" y="18127"/>
                </a:moveTo>
                <a:lnTo>
                  <a:pt x="23605" y="18127"/>
                </a:lnTo>
                <a:lnTo>
                  <a:pt x="23605" y="23306"/>
                </a:lnTo>
                <a:lnTo>
                  <a:pt x="20984" y="23306"/>
                </a:lnTo>
                <a:lnTo>
                  <a:pt x="20984" y="28481"/>
                </a:lnTo>
                <a:lnTo>
                  <a:pt x="26230" y="28481"/>
                </a:lnTo>
                <a:lnTo>
                  <a:pt x="31476" y="23306"/>
                </a:lnTo>
                <a:lnTo>
                  <a:pt x="31476" y="18127"/>
                </a:lnTo>
                <a:close/>
              </a:path>
              <a:path w="152400" h="137794">
                <a:moveTo>
                  <a:pt x="136385" y="0"/>
                </a:moveTo>
                <a:lnTo>
                  <a:pt x="115400" y="2589"/>
                </a:lnTo>
                <a:lnTo>
                  <a:pt x="110154" y="5179"/>
                </a:lnTo>
                <a:lnTo>
                  <a:pt x="99667" y="15537"/>
                </a:lnTo>
                <a:lnTo>
                  <a:pt x="97041" y="15537"/>
                </a:lnTo>
                <a:lnTo>
                  <a:pt x="97041" y="20717"/>
                </a:lnTo>
                <a:lnTo>
                  <a:pt x="94420" y="23306"/>
                </a:lnTo>
                <a:lnTo>
                  <a:pt x="99667" y="23306"/>
                </a:lnTo>
                <a:lnTo>
                  <a:pt x="99667" y="20717"/>
                </a:lnTo>
                <a:lnTo>
                  <a:pt x="102287" y="20717"/>
                </a:lnTo>
                <a:lnTo>
                  <a:pt x="112780" y="10358"/>
                </a:lnTo>
                <a:lnTo>
                  <a:pt x="112780" y="7768"/>
                </a:lnTo>
                <a:lnTo>
                  <a:pt x="146875" y="7768"/>
                </a:lnTo>
                <a:lnTo>
                  <a:pt x="144252" y="5179"/>
                </a:lnTo>
                <a:lnTo>
                  <a:pt x="136385" y="2589"/>
                </a:lnTo>
                <a:lnTo>
                  <a:pt x="136385" y="0"/>
                </a:lnTo>
                <a:close/>
              </a:path>
              <a:path w="152400" h="137794">
                <a:moveTo>
                  <a:pt x="70815" y="0"/>
                </a:moveTo>
                <a:lnTo>
                  <a:pt x="47210" y="2589"/>
                </a:lnTo>
                <a:lnTo>
                  <a:pt x="36718" y="7768"/>
                </a:lnTo>
                <a:lnTo>
                  <a:pt x="26230" y="18127"/>
                </a:lnTo>
                <a:lnTo>
                  <a:pt x="34097" y="18127"/>
                </a:lnTo>
                <a:lnTo>
                  <a:pt x="36718" y="15537"/>
                </a:lnTo>
                <a:lnTo>
                  <a:pt x="47210" y="10358"/>
                </a:lnTo>
                <a:lnTo>
                  <a:pt x="47210" y="7768"/>
                </a:lnTo>
                <a:lnTo>
                  <a:pt x="78682" y="7768"/>
                </a:lnTo>
                <a:lnTo>
                  <a:pt x="76061" y="5179"/>
                </a:lnTo>
                <a:lnTo>
                  <a:pt x="70815" y="2589"/>
                </a:lnTo>
                <a:lnTo>
                  <a:pt x="7081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2368107" y="2757985"/>
            <a:ext cx="89535" cy="137795"/>
          </a:xfrm>
          <a:custGeom>
            <a:avLst/>
            <a:gdLst/>
            <a:ahLst/>
            <a:cxnLst/>
            <a:rect l="l" t="t" r="r" b="b"/>
            <a:pathLst>
              <a:path w="89535" h="137794">
                <a:moveTo>
                  <a:pt x="70812" y="7768"/>
                </a:moveTo>
                <a:lnTo>
                  <a:pt x="31472" y="7768"/>
                </a:lnTo>
                <a:lnTo>
                  <a:pt x="52456" y="10358"/>
                </a:lnTo>
                <a:lnTo>
                  <a:pt x="55077" y="12948"/>
                </a:lnTo>
                <a:lnTo>
                  <a:pt x="60323" y="15537"/>
                </a:lnTo>
                <a:lnTo>
                  <a:pt x="65569" y="25891"/>
                </a:lnTo>
                <a:lnTo>
                  <a:pt x="68190" y="54373"/>
                </a:lnTo>
                <a:lnTo>
                  <a:pt x="65569" y="54373"/>
                </a:lnTo>
                <a:lnTo>
                  <a:pt x="65569" y="59552"/>
                </a:lnTo>
                <a:lnTo>
                  <a:pt x="62944" y="59552"/>
                </a:lnTo>
                <a:lnTo>
                  <a:pt x="62944" y="64732"/>
                </a:lnTo>
                <a:lnTo>
                  <a:pt x="60323" y="64732"/>
                </a:lnTo>
                <a:lnTo>
                  <a:pt x="60323" y="69911"/>
                </a:lnTo>
                <a:lnTo>
                  <a:pt x="52456" y="77680"/>
                </a:lnTo>
                <a:lnTo>
                  <a:pt x="49831" y="77680"/>
                </a:lnTo>
                <a:lnTo>
                  <a:pt x="49831" y="82859"/>
                </a:lnTo>
                <a:lnTo>
                  <a:pt x="5246" y="126874"/>
                </a:lnTo>
                <a:lnTo>
                  <a:pt x="2620" y="126874"/>
                </a:lnTo>
                <a:lnTo>
                  <a:pt x="2620" y="134643"/>
                </a:lnTo>
                <a:lnTo>
                  <a:pt x="0" y="137233"/>
                </a:lnTo>
                <a:lnTo>
                  <a:pt x="81303" y="137233"/>
                </a:lnTo>
                <a:lnTo>
                  <a:pt x="83928" y="134643"/>
                </a:lnTo>
                <a:lnTo>
                  <a:pt x="83928" y="124289"/>
                </a:lnTo>
                <a:lnTo>
                  <a:pt x="86549" y="124289"/>
                </a:lnTo>
                <a:lnTo>
                  <a:pt x="86549" y="119110"/>
                </a:lnTo>
                <a:lnTo>
                  <a:pt x="20979" y="119110"/>
                </a:lnTo>
                <a:lnTo>
                  <a:pt x="26226" y="116520"/>
                </a:lnTo>
                <a:lnTo>
                  <a:pt x="47210" y="95803"/>
                </a:lnTo>
                <a:lnTo>
                  <a:pt x="52456" y="93213"/>
                </a:lnTo>
                <a:lnTo>
                  <a:pt x="83928" y="62142"/>
                </a:lnTo>
                <a:lnTo>
                  <a:pt x="83928" y="56963"/>
                </a:lnTo>
                <a:lnTo>
                  <a:pt x="86549" y="56963"/>
                </a:lnTo>
                <a:lnTo>
                  <a:pt x="86549" y="51788"/>
                </a:lnTo>
                <a:lnTo>
                  <a:pt x="89174" y="51788"/>
                </a:lnTo>
                <a:lnTo>
                  <a:pt x="86549" y="28481"/>
                </a:lnTo>
                <a:lnTo>
                  <a:pt x="83928" y="20712"/>
                </a:lnTo>
                <a:lnTo>
                  <a:pt x="81303" y="18123"/>
                </a:lnTo>
                <a:lnTo>
                  <a:pt x="78682" y="12948"/>
                </a:lnTo>
                <a:lnTo>
                  <a:pt x="76057" y="10358"/>
                </a:lnTo>
                <a:lnTo>
                  <a:pt x="70812" y="7768"/>
                </a:lnTo>
                <a:close/>
              </a:path>
              <a:path w="89535" h="137794">
                <a:moveTo>
                  <a:pt x="89174" y="100982"/>
                </a:moveTo>
                <a:lnTo>
                  <a:pt x="81303" y="100982"/>
                </a:lnTo>
                <a:lnTo>
                  <a:pt x="81303" y="116520"/>
                </a:lnTo>
                <a:lnTo>
                  <a:pt x="78682" y="119110"/>
                </a:lnTo>
                <a:lnTo>
                  <a:pt x="86549" y="119110"/>
                </a:lnTo>
                <a:lnTo>
                  <a:pt x="86549" y="111341"/>
                </a:lnTo>
                <a:lnTo>
                  <a:pt x="89174" y="111341"/>
                </a:lnTo>
                <a:lnTo>
                  <a:pt x="89174" y="100982"/>
                </a:lnTo>
                <a:close/>
              </a:path>
              <a:path w="89535" h="137794">
                <a:moveTo>
                  <a:pt x="60323" y="0"/>
                </a:moveTo>
                <a:lnTo>
                  <a:pt x="28851" y="2589"/>
                </a:lnTo>
                <a:lnTo>
                  <a:pt x="13113" y="10358"/>
                </a:lnTo>
                <a:lnTo>
                  <a:pt x="10492" y="10358"/>
                </a:lnTo>
                <a:lnTo>
                  <a:pt x="10492" y="15537"/>
                </a:lnTo>
                <a:lnTo>
                  <a:pt x="7866" y="18123"/>
                </a:lnTo>
                <a:lnTo>
                  <a:pt x="5246" y="18123"/>
                </a:lnTo>
                <a:lnTo>
                  <a:pt x="5246" y="23302"/>
                </a:lnTo>
                <a:lnTo>
                  <a:pt x="2620" y="23302"/>
                </a:lnTo>
                <a:lnTo>
                  <a:pt x="2620" y="33660"/>
                </a:lnTo>
                <a:lnTo>
                  <a:pt x="0" y="36250"/>
                </a:lnTo>
                <a:lnTo>
                  <a:pt x="2620" y="44019"/>
                </a:lnTo>
                <a:lnTo>
                  <a:pt x="5246" y="46609"/>
                </a:lnTo>
                <a:lnTo>
                  <a:pt x="18359" y="46609"/>
                </a:lnTo>
                <a:lnTo>
                  <a:pt x="20979" y="44019"/>
                </a:lnTo>
                <a:lnTo>
                  <a:pt x="18359" y="28481"/>
                </a:lnTo>
                <a:lnTo>
                  <a:pt x="7866" y="25891"/>
                </a:lnTo>
                <a:lnTo>
                  <a:pt x="18359" y="15537"/>
                </a:lnTo>
                <a:lnTo>
                  <a:pt x="23605" y="12948"/>
                </a:lnTo>
                <a:lnTo>
                  <a:pt x="31472" y="10358"/>
                </a:lnTo>
                <a:lnTo>
                  <a:pt x="31472" y="7768"/>
                </a:lnTo>
                <a:lnTo>
                  <a:pt x="70812" y="7768"/>
                </a:lnTo>
                <a:lnTo>
                  <a:pt x="60323" y="2589"/>
                </a:lnTo>
                <a:lnTo>
                  <a:pt x="6032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3649980" y="3120594"/>
            <a:ext cx="2466975" cy="2372995"/>
          </a:xfrm>
          <a:custGeom>
            <a:avLst/>
            <a:gdLst/>
            <a:ahLst/>
            <a:cxnLst/>
            <a:rect l="l" t="t" r="r" b="b"/>
            <a:pathLst>
              <a:path w="2466975" h="2372995">
                <a:moveTo>
                  <a:pt x="0" y="2372994"/>
                </a:moveTo>
                <a:lnTo>
                  <a:pt x="2466721" y="0"/>
                </a:lnTo>
              </a:path>
            </a:pathLst>
          </a:custGeom>
          <a:ln w="9144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3128392" y="2667337"/>
            <a:ext cx="2466975" cy="2372995"/>
          </a:xfrm>
          <a:custGeom>
            <a:avLst/>
            <a:gdLst/>
            <a:ahLst/>
            <a:cxnLst/>
            <a:rect l="l" t="t" r="r" b="b"/>
            <a:pathLst>
              <a:path w="2466975" h="2372995">
                <a:moveTo>
                  <a:pt x="0" y="2372994"/>
                </a:moveTo>
                <a:lnTo>
                  <a:pt x="2466721" y="0"/>
                </a:lnTo>
              </a:path>
            </a:pathLst>
          </a:custGeom>
          <a:ln w="9144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3773424" y="4215120"/>
            <a:ext cx="227329" cy="223520"/>
          </a:xfrm>
          <a:custGeom>
            <a:avLst/>
            <a:gdLst/>
            <a:ahLst/>
            <a:cxnLst/>
            <a:rect l="l" t="t" r="r" b="b"/>
            <a:pathLst>
              <a:path w="227329" h="223520">
                <a:moveTo>
                  <a:pt x="0" y="111719"/>
                </a:moveTo>
                <a:lnTo>
                  <a:pt x="8166" y="69920"/>
                </a:lnTo>
                <a:lnTo>
                  <a:pt x="30548" y="35269"/>
                </a:lnTo>
                <a:lnTo>
                  <a:pt x="63966" y="10913"/>
                </a:lnTo>
                <a:lnTo>
                  <a:pt x="105241" y="0"/>
                </a:lnTo>
                <a:lnTo>
                  <a:pt x="121204" y="804"/>
                </a:lnTo>
                <a:lnTo>
                  <a:pt x="163988" y="12839"/>
                </a:lnTo>
                <a:lnTo>
                  <a:pt x="197380" y="37111"/>
                </a:lnTo>
                <a:lnTo>
                  <a:pt x="219152" y="70789"/>
                </a:lnTo>
                <a:lnTo>
                  <a:pt x="227073" y="111047"/>
                </a:lnTo>
                <a:lnTo>
                  <a:pt x="226133" y="125686"/>
                </a:lnTo>
                <a:lnTo>
                  <a:pt x="212950" y="165662"/>
                </a:lnTo>
                <a:lnTo>
                  <a:pt x="186677" y="197346"/>
                </a:lnTo>
                <a:lnTo>
                  <a:pt x="150465" y="217672"/>
                </a:lnTo>
                <a:lnTo>
                  <a:pt x="122357" y="223400"/>
                </a:lnTo>
                <a:lnTo>
                  <a:pt x="106321" y="222609"/>
                </a:lnTo>
                <a:lnTo>
                  <a:pt x="63389" y="210647"/>
                </a:lnTo>
                <a:lnTo>
                  <a:pt x="29909" y="186494"/>
                </a:lnTo>
                <a:lnTo>
                  <a:pt x="8056" y="152957"/>
                </a:lnTo>
                <a:lnTo>
                  <a:pt x="5" y="112848"/>
                </a:lnTo>
                <a:lnTo>
                  <a:pt x="0" y="111719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4046221" y="4891733"/>
            <a:ext cx="226695" cy="222250"/>
          </a:xfrm>
          <a:custGeom>
            <a:avLst/>
            <a:gdLst/>
            <a:ahLst/>
            <a:cxnLst/>
            <a:rect l="l" t="t" r="r" b="b"/>
            <a:pathLst>
              <a:path w="226695" h="222250">
                <a:moveTo>
                  <a:pt x="0" y="111000"/>
                </a:moveTo>
                <a:lnTo>
                  <a:pt x="8220" y="69339"/>
                </a:lnTo>
                <a:lnTo>
                  <a:pt x="30739" y="34854"/>
                </a:lnTo>
                <a:lnTo>
                  <a:pt x="64348" y="10691"/>
                </a:lnTo>
                <a:lnTo>
                  <a:pt x="105835" y="0"/>
                </a:lnTo>
                <a:lnTo>
                  <a:pt x="121764" y="816"/>
                </a:lnTo>
                <a:lnTo>
                  <a:pt x="164489" y="12919"/>
                </a:lnTo>
                <a:lnTo>
                  <a:pt x="197825" y="37287"/>
                </a:lnTo>
                <a:lnTo>
                  <a:pt x="219458" y="71072"/>
                </a:lnTo>
                <a:lnTo>
                  <a:pt x="226236" y="97421"/>
                </a:lnTo>
                <a:lnTo>
                  <a:pt x="225570" y="113873"/>
                </a:lnTo>
                <a:lnTo>
                  <a:pt x="214117" y="157488"/>
                </a:lnTo>
                <a:lnTo>
                  <a:pt x="190593" y="191193"/>
                </a:lnTo>
                <a:lnTo>
                  <a:pt x="157713" y="213309"/>
                </a:lnTo>
                <a:lnTo>
                  <a:pt x="118192" y="222160"/>
                </a:lnTo>
                <a:lnTo>
                  <a:pt x="102700" y="221285"/>
                </a:lnTo>
                <a:lnTo>
                  <a:pt x="60860" y="208771"/>
                </a:lnTo>
                <a:lnTo>
                  <a:pt x="28037" y="183729"/>
                </a:lnTo>
                <a:lnTo>
                  <a:pt x="6880" y="149118"/>
                </a:lnTo>
                <a:lnTo>
                  <a:pt x="0" y="111000"/>
                </a:lnTo>
                <a:close/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4639056" y="4324848"/>
            <a:ext cx="227329" cy="223520"/>
          </a:xfrm>
          <a:custGeom>
            <a:avLst/>
            <a:gdLst/>
            <a:ahLst/>
            <a:cxnLst/>
            <a:rect l="l" t="t" r="r" b="b"/>
            <a:pathLst>
              <a:path w="227329" h="223520">
                <a:moveTo>
                  <a:pt x="0" y="111719"/>
                </a:moveTo>
                <a:lnTo>
                  <a:pt x="8166" y="69920"/>
                </a:lnTo>
                <a:lnTo>
                  <a:pt x="30548" y="35269"/>
                </a:lnTo>
                <a:lnTo>
                  <a:pt x="63966" y="10913"/>
                </a:lnTo>
                <a:lnTo>
                  <a:pt x="105241" y="0"/>
                </a:lnTo>
                <a:lnTo>
                  <a:pt x="121204" y="804"/>
                </a:lnTo>
                <a:lnTo>
                  <a:pt x="163988" y="12839"/>
                </a:lnTo>
                <a:lnTo>
                  <a:pt x="197380" y="37111"/>
                </a:lnTo>
                <a:lnTo>
                  <a:pt x="219152" y="70789"/>
                </a:lnTo>
                <a:lnTo>
                  <a:pt x="227073" y="111047"/>
                </a:lnTo>
                <a:lnTo>
                  <a:pt x="226133" y="125686"/>
                </a:lnTo>
                <a:lnTo>
                  <a:pt x="212950" y="165662"/>
                </a:lnTo>
                <a:lnTo>
                  <a:pt x="186677" y="197346"/>
                </a:lnTo>
                <a:lnTo>
                  <a:pt x="150465" y="217672"/>
                </a:lnTo>
                <a:lnTo>
                  <a:pt x="122357" y="223400"/>
                </a:lnTo>
                <a:lnTo>
                  <a:pt x="106321" y="222609"/>
                </a:lnTo>
                <a:lnTo>
                  <a:pt x="63389" y="210647"/>
                </a:lnTo>
                <a:lnTo>
                  <a:pt x="29909" y="186494"/>
                </a:lnTo>
                <a:lnTo>
                  <a:pt x="8056" y="152957"/>
                </a:lnTo>
                <a:lnTo>
                  <a:pt x="5" y="112848"/>
                </a:lnTo>
                <a:lnTo>
                  <a:pt x="0" y="111719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5584444" y="2661230"/>
            <a:ext cx="516255" cy="537210"/>
          </a:xfrm>
          <a:custGeom>
            <a:avLst/>
            <a:gdLst/>
            <a:ahLst/>
            <a:cxnLst/>
            <a:rect l="l" t="t" r="r" b="b"/>
            <a:pathLst>
              <a:path w="516254" h="537210">
                <a:moveTo>
                  <a:pt x="0" y="55376"/>
                </a:moveTo>
                <a:lnTo>
                  <a:pt x="40180" y="20412"/>
                </a:lnTo>
                <a:lnTo>
                  <a:pt x="71620" y="0"/>
                </a:lnTo>
                <a:lnTo>
                  <a:pt x="280797" y="220603"/>
                </a:lnTo>
                <a:lnTo>
                  <a:pt x="285066" y="219612"/>
                </a:lnTo>
                <a:lnTo>
                  <a:pt x="294158" y="214602"/>
                </a:lnTo>
                <a:lnTo>
                  <a:pt x="306481" y="206926"/>
                </a:lnTo>
                <a:lnTo>
                  <a:pt x="320445" y="197939"/>
                </a:lnTo>
                <a:lnTo>
                  <a:pt x="334457" y="188995"/>
                </a:lnTo>
                <a:lnTo>
                  <a:pt x="346928" y="181448"/>
                </a:lnTo>
                <a:lnTo>
                  <a:pt x="356267" y="176653"/>
                </a:lnTo>
                <a:lnTo>
                  <a:pt x="360881" y="175964"/>
                </a:lnTo>
                <a:lnTo>
                  <a:pt x="359685" y="180476"/>
                </a:lnTo>
                <a:lnTo>
                  <a:pt x="353970" y="189110"/>
                </a:lnTo>
                <a:lnTo>
                  <a:pt x="345170" y="200525"/>
                </a:lnTo>
                <a:lnTo>
                  <a:pt x="334718" y="213382"/>
                </a:lnTo>
                <a:lnTo>
                  <a:pt x="324046" y="226341"/>
                </a:lnTo>
                <a:lnTo>
                  <a:pt x="314587" y="238062"/>
                </a:lnTo>
                <a:lnTo>
                  <a:pt x="307774" y="247205"/>
                </a:lnTo>
                <a:lnTo>
                  <a:pt x="305041" y="252430"/>
                </a:lnTo>
                <a:lnTo>
                  <a:pt x="315793" y="263995"/>
                </a:lnTo>
                <a:lnTo>
                  <a:pt x="347725" y="298034"/>
                </a:lnTo>
                <a:lnTo>
                  <a:pt x="379299" y="331355"/>
                </a:lnTo>
                <a:lnTo>
                  <a:pt x="410684" y="364297"/>
                </a:lnTo>
                <a:lnTo>
                  <a:pt x="421134" y="375253"/>
                </a:lnTo>
                <a:lnTo>
                  <a:pt x="431587" y="386217"/>
                </a:lnTo>
                <a:lnTo>
                  <a:pt x="463037" y="419286"/>
                </a:lnTo>
                <a:lnTo>
                  <a:pt x="494753" y="452884"/>
                </a:lnTo>
                <a:lnTo>
                  <a:pt x="516128" y="475746"/>
                </a:lnTo>
                <a:lnTo>
                  <a:pt x="516035" y="478611"/>
                </a:lnTo>
                <a:lnTo>
                  <a:pt x="489446" y="511775"/>
                </a:lnTo>
                <a:lnTo>
                  <a:pt x="477678" y="523856"/>
                </a:lnTo>
                <a:lnTo>
                  <a:pt x="464436" y="536798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4846067" y="2710510"/>
            <a:ext cx="241300" cy="459105"/>
          </a:xfrm>
          <a:custGeom>
            <a:avLst/>
            <a:gdLst/>
            <a:ahLst/>
            <a:cxnLst/>
            <a:rect l="l" t="t" r="r" b="b"/>
            <a:pathLst>
              <a:path w="241300" h="459105">
                <a:moveTo>
                  <a:pt x="179193" y="413928"/>
                </a:moveTo>
                <a:lnTo>
                  <a:pt x="158369" y="438277"/>
                </a:lnTo>
                <a:lnTo>
                  <a:pt x="241046" y="458851"/>
                </a:lnTo>
                <a:lnTo>
                  <a:pt x="225598" y="422275"/>
                </a:lnTo>
                <a:lnTo>
                  <a:pt x="188595" y="422275"/>
                </a:lnTo>
                <a:lnTo>
                  <a:pt x="179193" y="413928"/>
                </a:lnTo>
                <a:close/>
              </a:path>
              <a:path w="241300" h="459105">
                <a:moveTo>
                  <a:pt x="187394" y="404340"/>
                </a:moveTo>
                <a:lnTo>
                  <a:pt x="179193" y="413928"/>
                </a:lnTo>
                <a:lnTo>
                  <a:pt x="188595" y="422275"/>
                </a:lnTo>
                <a:lnTo>
                  <a:pt x="196977" y="412877"/>
                </a:lnTo>
                <a:lnTo>
                  <a:pt x="187394" y="404340"/>
                </a:lnTo>
                <a:close/>
              </a:path>
              <a:path w="241300" h="459105">
                <a:moveTo>
                  <a:pt x="207898" y="380365"/>
                </a:moveTo>
                <a:lnTo>
                  <a:pt x="187394" y="404340"/>
                </a:lnTo>
                <a:lnTo>
                  <a:pt x="196977" y="412877"/>
                </a:lnTo>
                <a:lnTo>
                  <a:pt x="188595" y="422275"/>
                </a:lnTo>
                <a:lnTo>
                  <a:pt x="225598" y="422275"/>
                </a:lnTo>
                <a:lnTo>
                  <a:pt x="207898" y="380365"/>
                </a:lnTo>
                <a:close/>
              </a:path>
              <a:path w="241300" h="459105">
                <a:moveTo>
                  <a:pt x="12700" y="0"/>
                </a:moveTo>
                <a:lnTo>
                  <a:pt x="0" y="254"/>
                </a:lnTo>
                <a:lnTo>
                  <a:pt x="635" y="33401"/>
                </a:lnTo>
                <a:lnTo>
                  <a:pt x="1778" y="66421"/>
                </a:lnTo>
                <a:lnTo>
                  <a:pt x="6985" y="131826"/>
                </a:lnTo>
                <a:lnTo>
                  <a:pt x="15494" y="179832"/>
                </a:lnTo>
                <a:lnTo>
                  <a:pt x="29718" y="226186"/>
                </a:lnTo>
                <a:lnTo>
                  <a:pt x="50800" y="270383"/>
                </a:lnTo>
                <a:lnTo>
                  <a:pt x="79375" y="312293"/>
                </a:lnTo>
                <a:lnTo>
                  <a:pt x="126111" y="364871"/>
                </a:lnTo>
                <a:lnTo>
                  <a:pt x="179193" y="413928"/>
                </a:lnTo>
                <a:lnTo>
                  <a:pt x="187394" y="404340"/>
                </a:lnTo>
                <a:lnTo>
                  <a:pt x="160909" y="380746"/>
                </a:lnTo>
                <a:lnTo>
                  <a:pt x="135001" y="355727"/>
                </a:lnTo>
                <a:lnTo>
                  <a:pt x="111238" y="330581"/>
                </a:lnTo>
                <a:lnTo>
                  <a:pt x="99931" y="317627"/>
                </a:lnTo>
                <a:lnTo>
                  <a:pt x="99846" y="317500"/>
                </a:lnTo>
                <a:lnTo>
                  <a:pt x="89383" y="304546"/>
                </a:lnTo>
                <a:lnTo>
                  <a:pt x="89313" y="304419"/>
                </a:lnTo>
                <a:lnTo>
                  <a:pt x="79469" y="291211"/>
                </a:lnTo>
                <a:lnTo>
                  <a:pt x="70104" y="277622"/>
                </a:lnTo>
                <a:lnTo>
                  <a:pt x="61879" y="264160"/>
                </a:lnTo>
                <a:lnTo>
                  <a:pt x="54309" y="250317"/>
                </a:lnTo>
                <a:lnTo>
                  <a:pt x="47491" y="236093"/>
                </a:lnTo>
                <a:lnTo>
                  <a:pt x="41632" y="221742"/>
                </a:lnTo>
                <a:lnTo>
                  <a:pt x="36207" y="206756"/>
                </a:lnTo>
                <a:lnTo>
                  <a:pt x="31788" y="192024"/>
                </a:lnTo>
                <a:lnTo>
                  <a:pt x="27880" y="177038"/>
                </a:lnTo>
                <a:lnTo>
                  <a:pt x="27884" y="176784"/>
                </a:lnTo>
                <a:lnTo>
                  <a:pt x="24566" y="161671"/>
                </a:lnTo>
                <a:lnTo>
                  <a:pt x="24597" y="161417"/>
                </a:lnTo>
                <a:lnTo>
                  <a:pt x="19598" y="130302"/>
                </a:lnTo>
                <a:lnTo>
                  <a:pt x="16495" y="99314"/>
                </a:lnTo>
                <a:lnTo>
                  <a:pt x="16383" y="98425"/>
                </a:lnTo>
                <a:lnTo>
                  <a:pt x="14347" y="65786"/>
                </a:lnTo>
                <a:lnTo>
                  <a:pt x="13335" y="33020"/>
                </a:lnTo>
                <a:lnTo>
                  <a:pt x="12700" y="0"/>
                </a:lnTo>
                <a:close/>
              </a:path>
              <a:path w="241300" h="459105">
                <a:moveTo>
                  <a:pt x="161030" y="380746"/>
                </a:moveTo>
                <a:lnTo>
                  <a:pt x="161163" y="380873"/>
                </a:lnTo>
                <a:lnTo>
                  <a:pt x="161030" y="380746"/>
                </a:lnTo>
                <a:close/>
              </a:path>
              <a:path w="241300" h="459105">
                <a:moveTo>
                  <a:pt x="135152" y="355872"/>
                </a:moveTo>
                <a:close/>
              </a:path>
              <a:path w="241300" h="459105">
                <a:moveTo>
                  <a:pt x="135014" y="355727"/>
                </a:moveTo>
                <a:lnTo>
                  <a:pt x="135152" y="355872"/>
                </a:lnTo>
                <a:lnTo>
                  <a:pt x="135014" y="355727"/>
                </a:lnTo>
                <a:close/>
              </a:path>
              <a:path w="241300" h="459105">
                <a:moveTo>
                  <a:pt x="110998" y="330327"/>
                </a:moveTo>
                <a:lnTo>
                  <a:pt x="111125" y="330581"/>
                </a:lnTo>
                <a:lnTo>
                  <a:pt x="110998" y="330327"/>
                </a:lnTo>
                <a:close/>
              </a:path>
              <a:path w="241300" h="459105">
                <a:moveTo>
                  <a:pt x="99846" y="317500"/>
                </a:moveTo>
                <a:lnTo>
                  <a:pt x="99949" y="317627"/>
                </a:lnTo>
                <a:lnTo>
                  <a:pt x="99846" y="317500"/>
                </a:lnTo>
                <a:close/>
              </a:path>
              <a:path w="241300" h="459105">
                <a:moveTo>
                  <a:pt x="89313" y="304419"/>
                </a:moveTo>
                <a:lnTo>
                  <a:pt x="89408" y="304546"/>
                </a:lnTo>
                <a:lnTo>
                  <a:pt x="89313" y="304419"/>
                </a:lnTo>
                <a:close/>
              </a:path>
              <a:path w="241300" h="459105">
                <a:moveTo>
                  <a:pt x="79414" y="291084"/>
                </a:moveTo>
                <a:close/>
              </a:path>
              <a:path w="241300" h="459105">
                <a:moveTo>
                  <a:pt x="70200" y="277622"/>
                </a:moveTo>
                <a:lnTo>
                  <a:pt x="70358" y="277876"/>
                </a:lnTo>
                <a:lnTo>
                  <a:pt x="70200" y="277622"/>
                </a:lnTo>
                <a:close/>
              </a:path>
              <a:path w="241300" h="459105">
                <a:moveTo>
                  <a:pt x="61721" y="263906"/>
                </a:moveTo>
                <a:lnTo>
                  <a:pt x="61849" y="264160"/>
                </a:lnTo>
                <a:lnTo>
                  <a:pt x="61721" y="263906"/>
                </a:lnTo>
                <a:close/>
              </a:path>
              <a:path w="241300" h="459105">
                <a:moveTo>
                  <a:pt x="54102" y="249936"/>
                </a:moveTo>
                <a:lnTo>
                  <a:pt x="54228" y="250317"/>
                </a:lnTo>
                <a:lnTo>
                  <a:pt x="54102" y="249936"/>
                </a:lnTo>
                <a:close/>
              </a:path>
              <a:path w="241300" h="459105">
                <a:moveTo>
                  <a:pt x="47394" y="235839"/>
                </a:moveTo>
                <a:lnTo>
                  <a:pt x="47498" y="236093"/>
                </a:lnTo>
                <a:lnTo>
                  <a:pt x="47394" y="235839"/>
                </a:lnTo>
                <a:close/>
              </a:path>
              <a:path w="241300" h="459105">
                <a:moveTo>
                  <a:pt x="41529" y="221488"/>
                </a:moveTo>
                <a:lnTo>
                  <a:pt x="41529" y="221742"/>
                </a:lnTo>
                <a:lnTo>
                  <a:pt x="41529" y="221488"/>
                </a:lnTo>
                <a:close/>
              </a:path>
              <a:path w="241300" h="459105">
                <a:moveTo>
                  <a:pt x="36275" y="206983"/>
                </a:moveTo>
                <a:lnTo>
                  <a:pt x="36322" y="207136"/>
                </a:lnTo>
                <a:lnTo>
                  <a:pt x="36275" y="206983"/>
                </a:lnTo>
                <a:close/>
              </a:path>
              <a:path w="241300" h="459105">
                <a:moveTo>
                  <a:pt x="36207" y="206756"/>
                </a:moveTo>
                <a:lnTo>
                  <a:pt x="36275" y="206983"/>
                </a:lnTo>
                <a:lnTo>
                  <a:pt x="36207" y="206756"/>
                </a:lnTo>
                <a:close/>
              </a:path>
              <a:path w="241300" h="459105">
                <a:moveTo>
                  <a:pt x="31843" y="191897"/>
                </a:moveTo>
                <a:close/>
              </a:path>
              <a:path w="241300" h="459105">
                <a:moveTo>
                  <a:pt x="27884" y="176784"/>
                </a:moveTo>
                <a:lnTo>
                  <a:pt x="27940" y="177038"/>
                </a:lnTo>
                <a:lnTo>
                  <a:pt x="27884" y="176784"/>
                </a:lnTo>
                <a:close/>
              </a:path>
              <a:path w="241300" h="459105">
                <a:moveTo>
                  <a:pt x="24597" y="161417"/>
                </a:moveTo>
                <a:lnTo>
                  <a:pt x="24638" y="161671"/>
                </a:lnTo>
                <a:lnTo>
                  <a:pt x="24597" y="161417"/>
                </a:lnTo>
                <a:close/>
              </a:path>
              <a:path w="241300" h="459105">
                <a:moveTo>
                  <a:pt x="19558" y="130048"/>
                </a:moveTo>
                <a:lnTo>
                  <a:pt x="19558" y="130302"/>
                </a:lnTo>
                <a:lnTo>
                  <a:pt x="19558" y="130048"/>
                </a:lnTo>
                <a:close/>
              </a:path>
              <a:path w="241300" h="459105">
                <a:moveTo>
                  <a:pt x="16383" y="98171"/>
                </a:moveTo>
                <a:lnTo>
                  <a:pt x="16383" y="98425"/>
                </a:lnTo>
                <a:lnTo>
                  <a:pt x="16383" y="9817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5358385" y="3906977"/>
            <a:ext cx="473075" cy="313055"/>
          </a:xfrm>
          <a:custGeom>
            <a:avLst/>
            <a:gdLst/>
            <a:ahLst/>
            <a:cxnLst/>
            <a:rect l="l" t="t" r="r" b="b"/>
            <a:pathLst>
              <a:path w="473075" h="313054">
                <a:moveTo>
                  <a:pt x="55643" y="52464"/>
                </a:moveTo>
                <a:lnTo>
                  <a:pt x="99059" y="118364"/>
                </a:lnTo>
                <a:lnTo>
                  <a:pt x="132968" y="153670"/>
                </a:lnTo>
                <a:lnTo>
                  <a:pt x="166115" y="186309"/>
                </a:lnTo>
                <a:lnTo>
                  <a:pt x="198627" y="216027"/>
                </a:lnTo>
                <a:lnTo>
                  <a:pt x="230250" y="242062"/>
                </a:lnTo>
                <a:lnTo>
                  <a:pt x="275716" y="273050"/>
                </a:lnTo>
                <a:lnTo>
                  <a:pt x="318642" y="293624"/>
                </a:lnTo>
                <a:lnTo>
                  <a:pt x="359409" y="305816"/>
                </a:lnTo>
                <a:lnTo>
                  <a:pt x="398398" y="311404"/>
                </a:lnTo>
                <a:lnTo>
                  <a:pt x="423544" y="312547"/>
                </a:lnTo>
                <a:lnTo>
                  <a:pt x="448182" y="312547"/>
                </a:lnTo>
                <a:lnTo>
                  <a:pt x="472566" y="312039"/>
                </a:lnTo>
                <a:lnTo>
                  <a:pt x="472323" y="299847"/>
                </a:lnTo>
                <a:lnTo>
                  <a:pt x="423925" y="299847"/>
                </a:lnTo>
                <a:lnTo>
                  <a:pt x="401912" y="298831"/>
                </a:lnTo>
                <a:lnTo>
                  <a:pt x="399541" y="298831"/>
                </a:lnTo>
                <a:lnTo>
                  <a:pt x="386968" y="297434"/>
                </a:lnTo>
                <a:lnTo>
                  <a:pt x="387222" y="297434"/>
                </a:lnTo>
                <a:lnTo>
                  <a:pt x="374522" y="295656"/>
                </a:lnTo>
                <a:lnTo>
                  <a:pt x="374776" y="295656"/>
                </a:lnTo>
                <a:lnTo>
                  <a:pt x="361822" y="293370"/>
                </a:lnTo>
                <a:lnTo>
                  <a:pt x="362203" y="293370"/>
                </a:lnTo>
                <a:lnTo>
                  <a:pt x="349646" y="290322"/>
                </a:lnTo>
                <a:lnTo>
                  <a:pt x="349503" y="290322"/>
                </a:lnTo>
                <a:lnTo>
                  <a:pt x="336599" y="286512"/>
                </a:lnTo>
                <a:lnTo>
                  <a:pt x="322960" y="281813"/>
                </a:lnTo>
                <a:lnTo>
                  <a:pt x="309930" y="276352"/>
                </a:lnTo>
                <a:lnTo>
                  <a:pt x="295909" y="269621"/>
                </a:lnTo>
                <a:lnTo>
                  <a:pt x="281939" y="262001"/>
                </a:lnTo>
                <a:lnTo>
                  <a:pt x="267588" y="253238"/>
                </a:lnTo>
                <a:lnTo>
                  <a:pt x="253169" y="243332"/>
                </a:lnTo>
                <a:lnTo>
                  <a:pt x="237870" y="232029"/>
                </a:lnTo>
                <a:lnTo>
                  <a:pt x="222503" y="219710"/>
                </a:lnTo>
                <a:lnTo>
                  <a:pt x="207032" y="206502"/>
                </a:lnTo>
                <a:lnTo>
                  <a:pt x="191007" y="192278"/>
                </a:lnTo>
                <a:lnTo>
                  <a:pt x="191134" y="192278"/>
                </a:lnTo>
                <a:lnTo>
                  <a:pt x="175014" y="177165"/>
                </a:lnTo>
                <a:lnTo>
                  <a:pt x="174878" y="177165"/>
                </a:lnTo>
                <a:lnTo>
                  <a:pt x="158368" y="161290"/>
                </a:lnTo>
                <a:lnTo>
                  <a:pt x="142112" y="144780"/>
                </a:lnTo>
                <a:lnTo>
                  <a:pt x="125101" y="127381"/>
                </a:lnTo>
                <a:lnTo>
                  <a:pt x="108213" y="109601"/>
                </a:lnTo>
                <a:lnTo>
                  <a:pt x="74040" y="72771"/>
                </a:lnTo>
                <a:lnTo>
                  <a:pt x="55643" y="52464"/>
                </a:lnTo>
                <a:close/>
              </a:path>
              <a:path w="473075" h="313054">
                <a:moveTo>
                  <a:pt x="472312" y="299339"/>
                </a:moveTo>
                <a:lnTo>
                  <a:pt x="448055" y="299847"/>
                </a:lnTo>
                <a:lnTo>
                  <a:pt x="472323" y="299847"/>
                </a:lnTo>
                <a:lnTo>
                  <a:pt x="472312" y="299339"/>
                </a:lnTo>
                <a:close/>
              </a:path>
              <a:path w="473075" h="313054">
                <a:moveTo>
                  <a:pt x="399160" y="298704"/>
                </a:moveTo>
                <a:lnTo>
                  <a:pt x="399541" y="298831"/>
                </a:lnTo>
                <a:lnTo>
                  <a:pt x="401912" y="298831"/>
                </a:lnTo>
                <a:lnTo>
                  <a:pt x="399160" y="298704"/>
                </a:lnTo>
                <a:close/>
              </a:path>
              <a:path w="473075" h="313054">
                <a:moveTo>
                  <a:pt x="349122" y="290195"/>
                </a:moveTo>
                <a:lnTo>
                  <a:pt x="349503" y="290322"/>
                </a:lnTo>
                <a:lnTo>
                  <a:pt x="349646" y="290322"/>
                </a:lnTo>
                <a:lnTo>
                  <a:pt x="349122" y="290195"/>
                </a:lnTo>
                <a:close/>
              </a:path>
              <a:path w="473075" h="313054">
                <a:moveTo>
                  <a:pt x="336262" y="286412"/>
                </a:moveTo>
                <a:lnTo>
                  <a:pt x="336549" y="286512"/>
                </a:lnTo>
                <a:lnTo>
                  <a:pt x="336262" y="286412"/>
                </a:lnTo>
                <a:close/>
              </a:path>
              <a:path w="473075" h="313054">
                <a:moveTo>
                  <a:pt x="336182" y="286385"/>
                </a:moveTo>
                <a:close/>
              </a:path>
              <a:path w="473075" h="313054">
                <a:moveTo>
                  <a:pt x="323037" y="281813"/>
                </a:moveTo>
                <a:lnTo>
                  <a:pt x="323341" y="281940"/>
                </a:lnTo>
                <a:lnTo>
                  <a:pt x="323037" y="281813"/>
                </a:lnTo>
                <a:close/>
              </a:path>
              <a:path w="473075" h="313054">
                <a:moveTo>
                  <a:pt x="309625" y="276225"/>
                </a:moveTo>
                <a:lnTo>
                  <a:pt x="309879" y="276352"/>
                </a:lnTo>
                <a:lnTo>
                  <a:pt x="309625" y="276225"/>
                </a:lnTo>
                <a:close/>
              </a:path>
              <a:path w="473075" h="313054">
                <a:moveTo>
                  <a:pt x="296090" y="269707"/>
                </a:moveTo>
                <a:close/>
              </a:path>
              <a:path w="473075" h="313054">
                <a:moveTo>
                  <a:pt x="295930" y="269621"/>
                </a:moveTo>
                <a:lnTo>
                  <a:pt x="296090" y="269707"/>
                </a:lnTo>
                <a:lnTo>
                  <a:pt x="295930" y="269621"/>
                </a:lnTo>
                <a:close/>
              </a:path>
              <a:path w="473075" h="313054">
                <a:moveTo>
                  <a:pt x="281985" y="262001"/>
                </a:moveTo>
                <a:lnTo>
                  <a:pt x="282193" y="262128"/>
                </a:lnTo>
                <a:lnTo>
                  <a:pt x="281985" y="262001"/>
                </a:lnTo>
                <a:close/>
              </a:path>
              <a:path w="473075" h="313054">
                <a:moveTo>
                  <a:pt x="267657" y="253238"/>
                </a:moveTo>
                <a:lnTo>
                  <a:pt x="267842" y="253365"/>
                </a:lnTo>
                <a:lnTo>
                  <a:pt x="267657" y="253238"/>
                </a:lnTo>
                <a:close/>
              </a:path>
              <a:path w="473075" h="313054">
                <a:moveTo>
                  <a:pt x="252983" y="243205"/>
                </a:moveTo>
                <a:lnTo>
                  <a:pt x="253110" y="243332"/>
                </a:lnTo>
                <a:lnTo>
                  <a:pt x="252983" y="243205"/>
                </a:lnTo>
                <a:close/>
              </a:path>
              <a:path w="473075" h="313054">
                <a:moveTo>
                  <a:pt x="237965" y="232029"/>
                </a:moveTo>
                <a:lnTo>
                  <a:pt x="238124" y="232156"/>
                </a:lnTo>
                <a:lnTo>
                  <a:pt x="237965" y="232029"/>
                </a:lnTo>
                <a:close/>
              </a:path>
              <a:path w="473075" h="313054">
                <a:moveTo>
                  <a:pt x="222608" y="219710"/>
                </a:moveTo>
                <a:lnTo>
                  <a:pt x="222757" y="219837"/>
                </a:lnTo>
                <a:lnTo>
                  <a:pt x="222608" y="219710"/>
                </a:lnTo>
                <a:close/>
              </a:path>
              <a:path w="473075" h="313054">
                <a:moveTo>
                  <a:pt x="206882" y="206375"/>
                </a:moveTo>
                <a:lnTo>
                  <a:pt x="207009" y="206502"/>
                </a:lnTo>
                <a:lnTo>
                  <a:pt x="206882" y="206375"/>
                </a:lnTo>
                <a:close/>
              </a:path>
              <a:path w="473075" h="313054">
                <a:moveTo>
                  <a:pt x="174878" y="177038"/>
                </a:moveTo>
                <a:lnTo>
                  <a:pt x="174878" y="177165"/>
                </a:lnTo>
                <a:lnTo>
                  <a:pt x="175014" y="177165"/>
                </a:lnTo>
                <a:lnTo>
                  <a:pt x="174878" y="177038"/>
                </a:lnTo>
                <a:close/>
              </a:path>
              <a:path w="473075" h="313054">
                <a:moveTo>
                  <a:pt x="141985" y="144653"/>
                </a:moveTo>
                <a:close/>
              </a:path>
              <a:path w="473075" h="313054">
                <a:moveTo>
                  <a:pt x="125101" y="127381"/>
                </a:moveTo>
                <a:close/>
              </a:path>
              <a:path w="473075" h="313054">
                <a:moveTo>
                  <a:pt x="108213" y="109601"/>
                </a:moveTo>
                <a:close/>
              </a:path>
              <a:path w="473075" h="313054">
                <a:moveTo>
                  <a:pt x="0" y="0"/>
                </a:moveTo>
                <a:lnTo>
                  <a:pt x="22605" y="82169"/>
                </a:lnTo>
                <a:lnTo>
                  <a:pt x="46196" y="60958"/>
                </a:lnTo>
                <a:lnTo>
                  <a:pt x="37718" y="51562"/>
                </a:lnTo>
                <a:lnTo>
                  <a:pt x="47116" y="43053"/>
                </a:lnTo>
                <a:lnTo>
                  <a:pt x="66111" y="43053"/>
                </a:lnTo>
                <a:lnTo>
                  <a:pt x="79247" y="31242"/>
                </a:lnTo>
                <a:lnTo>
                  <a:pt x="0" y="0"/>
                </a:lnTo>
                <a:close/>
              </a:path>
              <a:path w="473075" h="313054">
                <a:moveTo>
                  <a:pt x="47116" y="43053"/>
                </a:moveTo>
                <a:lnTo>
                  <a:pt x="37718" y="51562"/>
                </a:lnTo>
                <a:lnTo>
                  <a:pt x="46196" y="60958"/>
                </a:lnTo>
                <a:lnTo>
                  <a:pt x="55643" y="52464"/>
                </a:lnTo>
                <a:lnTo>
                  <a:pt x="47116" y="43053"/>
                </a:lnTo>
                <a:close/>
              </a:path>
              <a:path w="473075" h="313054">
                <a:moveTo>
                  <a:pt x="66111" y="43053"/>
                </a:moveTo>
                <a:lnTo>
                  <a:pt x="47116" y="43053"/>
                </a:lnTo>
                <a:lnTo>
                  <a:pt x="55643" y="52464"/>
                </a:lnTo>
                <a:lnTo>
                  <a:pt x="66111" y="4305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5471161" y="3309569"/>
            <a:ext cx="473075" cy="308610"/>
          </a:xfrm>
          <a:custGeom>
            <a:avLst/>
            <a:gdLst/>
            <a:ahLst/>
            <a:cxnLst/>
            <a:rect l="l" t="t" r="r" b="b"/>
            <a:pathLst>
              <a:path w="473075" h="308610">
                <a:moveTo>
                  <a:pt x="54229" y="53887"/>
                </a:moveTo>
                <a:lnTo>
                  <a:pt x="78739" y="101853"/>
                </a:lnTo>
                <a:lnTo>
                  <a:pt x="110362" y="137159"/>
                </a:lnTo>
                <a:lnTo>
                  <a:pt x="141350" y="169925"/>
                </a:lnTo>
                <a:lnTo>
                  <a:pt x="171703" y="199643"/>
                </a:lnTo>
                <a:lnTo>
                  <a:pt x="201802" y="226186"/>
                </a:lnTo>
                <a:lnTo>
                  <a:pt x="246760" y="259333"/>
                </a:lnTo>
                <a:lnTo>
                  <a:pt x="290956" y="282955"/>
                </a:lnTo>
                <a:lnTo>
                  <a:pt x="333628" y="297560"/>
                </a:lnTo>
                <a:lnTo>
                  <a:pt x="375284" y="305180"/>
                </a:lnTo>
                <a:lnTo>
                  <a:pt x="416686" y="307974"/>
                </a:lnTo>
                <a:lnTo>
                  <a:pt x="444499" y="308101"/>
                </a:lnTo>
                <a:lnTo>
                  <a:pt x="472566" y="307466"/>
                </a:lnTo>
                <a:lnTo>
                  <a:pt x="472323" y="295401"/>
                </a:lnTo>
                <a:lnTo>
                  <a:pt x="444245" y="295401"/>
                </a:lnTo>
                <a:lnTo>
                  <a:pt x="417194" y="295274"/>
                </a:lnTo>
                <a:lnTo>
                  <a:pt x="390016" y="293877"/>
                </a:lnTo>
                <a:lnTo>
                  <a:pt x="390270" y="293877"/>
                </a:lnTo>
                <a:lnTo>
                  <a:pt x="376681" y="292607"/>
                </a:lnTo>
                <a:lnTo>
                  <a:pt x="376935" y="292607"/>
                </a:lnTo>
                <a:lnTo>
                  <a:pt x="363346" y="290829"/>
                </a:lnTo>
                <a:lnTo>
                  <a:pt x="363600" y="290829"/>
                </a:lnTo>
                <a:lnTo>
                  <a:pt x="350011" y="288416"/>
                </a:lnTo>
                <a:lnTo>
                  <a:pt x="350265" y="288416"/>
                </a:lnTo>
                <a:lnTo>
                  <a:pt x="337098" y="285368"/>
                </a:lnTo>
                <a:lnTo>
                  <a:pt x="336930" y="285368"/>
                </a:lnTo>
                <a:lnTo>
                  <a:pt x="323520" y="281431"/>
                </a:lnTo>
                <a:lnTo>
                  <a:pt x="323341" y="281431"/>
                </a:lnTo>
                <a:lnTo>
                  <a:pt x="309498" y="276732"/>
                </a:lnTo>
                <a:lnTo>
                  <a:pt x="296220" y="271271"/>
                </a:lnTo>
                <a:lnTo>
                  <a:pt x="281812" y="264667"/>
                </a:lnTo>
                <a:lnTo>
                  <a:pt x="281952" y="264667"/>
                </a:lnTo>
                <a:lnTo>
                  <a:pt x="267715" y="257174"/>
                </a:lnTo>
                <a:lnTo>
                  <a:pt x="267883" y="257174"/>
                </a:lnTo>
                <a:lnTo>
                  <a:pt x="253364" y="248538"/>
                </a:lnTo>
                <a:lnTo>
                  <a:pt x="238886" y="238759"/>
                </a:lnTo>
                <a:lnTo>
                  <a:pt x="224582" y="228218"/>
                </a:lnTo>
                <a:lnTo>
                  <a:pt x="209962" y="216534"/>
                </a:lnTo>
                <a:lnTo>
                  <a:pt x="195220" y="203961"/>
                </a:lnTo>
                <a:lnTo>
                  <a:pt x="180477" y="190372"/>
                </a:lnTo>
                <a:lnTo>
                  <a:pt x="165355" y="176021"/>
                </a:lnTo>
                <a:lnTo>
                  <a:pt x="150493" y="161035"/>
                </a:lnTo>
                <a:lnTo>
                  <a:pt x="135127" y="145160"/>
                </a:lnTo>
                <a:lnTo>
                  <a:pt x="135254" y="145160"/>
                </a:lnTo>
                <a:lnTo>
                  <a:pt x="119879" y="128650"/>
                </a:lnTo>
                <a:lnTo>
                  <a:pt x="104254" y="111378"/>
                </a:lnTo>
                <a:lnTo>
                  <a:pt x="88264" y="93471"/>
                </a:lnTo>
                <a:lnTo>
                  <a:pt x="72372" y="75056"/>
                </a:lnTo>
                <a:lnTo>
                  <a:pt x="54229" y="53887"/>
                </a:lnTo>
                <a:close/>
              </a:path>
              <a:path w="473075" h="308610">
                <a:moveTo>
                  <a:pt x="444297" y="295401"/>
                </a:moveTo>
                <a:lnTo>
                  <a:pt x="444499" y="295401"/>
                </a:lnTo>
                <a:lnTo>
                  <a:pt x="444297" y="295401"/>
                </a:lnTo>
                <a:close/>
              </a:path>
              <a:path w="473075" h="308610">
                <a:moveTo>
                  <a:pt x="472312" y="294893"/>
                </a:moveTo>
                <a:lnTo>
                  <a:pt x="444297" y="295401"/>
                </a:lnTo>
                <a:lnTo>
                  <a:pt x="444499" y="295401"/>
                </a:lnTo>
                <a:lnTo>
                  <a:pt x="472323" y="295401"/>
                </a:lnTo>
                <a:lnTo>
                  <a:pt x="472312" y="294893"/>
                </a:lnTo>
                <a:close/>
              </a:path>
              <a:path w="473075" h="308610">
                <a:moveTo>
                  <a:pt x="336549" y="285241"/>
                </a:moveTo>
                <a:lnTo>
                  <a:pt x="336930" y="285368"/>
                </a:lnTo>
                <a:lnTo>
                  <a:pt x="337098" y="285368"/>
                </a:lnTo>
                <a:lnTo>
                  <a:pt x="336549" y="285241"/>
                </a:lnTo>
                <a:close/>
              </a:path>
              <a:path w="473075" h="308610">
                <a:moveTo>
                  <a:pt x="323087" y="281304"/>
                </a:moveTo>
                <a:lnTo>
                  <a:pt x="323341" y="281431"/>
                </a:lnTo>
                <a:lnTo>
                  <a:pt x="323520" y="281431"/>
                </a:lnTo>
                <a:lnTo>
                  <a:pt x="323087" y="281304"/>
                </a:lnTo>
                <a:close/>
              </a:path>
              <a:path w="473075" h="308610">
                <a:moveTo>
                  <a:pt x="309569" y="276732"/>
                </a:moveTo>
                <a:lnTo>
                  <a:pt x="309879" y="276859"/>
                </a:lnTo>
                <a:lnTo>
                  <a:pt x="309569" y="276732"/>
                </a:lnTo>
                <a:close/>
              </a:path>
              <a:path w="473075" h="308610">
                <a:moveTo>
                  <a:pt x="295909" y="271144"/>
                </a:moveTo>
                <a:lnTo>
                  <a:pt x="296163" y="271271"/>
                </a:lnTo>
                <a:lnTo>
                  <a:pt x="295909" y="271144"/>
                </a:lnTo>
                <a:close/>
              </a:path>
              <a:path w="473075" h="308610">
                <a:moveTo>
                  <a:pt x="281952" y="264667"/>
                </a:moveTo>
                <a:lnTo>
                  <a:pt x="281812" y="264667"/>
                </a:lnTo>
                <a:lnTo>
                  <a:pt x="282193" y="264794"/>
                </a:lnTo>
                <a:lnTo>
                  <a:pt x="281952" y="264667"/>
                </a:lnTo>
                <a:close/>
              </a:path>
              <a:path w="473075" h="308610">
                <a:moveTo>
                  <a:pt x="267883" y="257174"/>
                </a:moveTo>
                <a:lnTo>
                  <a:pt x="267715" y="257174"/>
                </a:lnTo>
                <a:lnTo>
                  <a:pt x="268096" y="257301"/>
                </a:lnTo>
                <a:lnTo>
                  <a:pt x="267883" y="257174"/>
                </a:lnTo>
                <a:close/>
              </a:path>
              <a:path w="473075" h="308610">
                <a:moveTo>
                  <a:pt x="253430" y="248538"/>
                </a:moveTo>
                <a:lnTo>
                  <a:pt x="253618" y="248665"/>
                </a:lnTo>
                <a:lnTo>
                  <a:pt x="253430" y="248538"/>
                </a:lnTo>
                <a:close/>
              </a:path>
              <a:path w="473075" h="308610">
                <a:moveTo>
                  <a:pt x="238967" y="238759"/>
                </a:moveTo>
                <a:lnTo>
                  <a:pt x="239140" y="238886"/>
                </a:lnTo>
                <a:lnTo>
                  <a:pt x="238967" y="238759"/>
                </a:lnTo>
                <a:close/>
              </a:path>
              <a:path w="473075" h="308610">
                <a:moveTo>
                  <a:pt x="224408" y="228091"/>
                </a:moveTo>
                <a:lnTo>
                  <a:pt x="224582" y="228218"/>
                </a:lnTo>
                <a:lnTo>
                  <a:pt x="224408" y="228091"/>
                </a:lnTo>
                <a:close/>
              </a:path>
              <a:path w="473075" h="308610">
                <a:moveTo>
                  <a:pt x="209803" y="216407"/>
                </a:moveTo>
                <a:lnTo>
                  <a:pt x="209930" y="216534"/>
                </a:lnTo>
                <a:lnTo>
                  <a:pt x="209803" y="216407"/>
                </a:lnTo>
                <a:close/>
              </a:path>
              <a:path w="473075" h="308610">
                <a:moveTo>
                  <a:pt x="195071" y="203834"/>
                </a:moveTo>
                <a:lnTo>
                  <a:pt x="195198" y="203961"/>
                </a:lnTo>
                <a:lnTo>
                  <a:pt x="195071" y="203834"/>
                </a:lnTo>
                <a:close/>
              </a:path>
              <a:path w="473075" h="308610">
                <a:moveTo>
                  <a:pt x="180339" y="190245"/>
                </a:moveTo>
                <a:lnTo>
                  <a:pt x="180466" y="190372"/>
                </a:lnTo>
                <a:lnTo>
                  <a:pt x="180339" y="190245"/>
                </a:lnTo>
                <a:close/>
              </a:path>
              <a:path w="473075" h="308610">
                <a:moveTo>
                  <a:pt x="165372" y="176039"/>
                </a:moveTo>
                <a:close/>
              </a:path>
              <a:path w="473075" h="308610">
                <a:moveTo>
                  <a:pt x="165355" y="176021"/>
                </a:moveTo>
                <a:close/>
              </a:path>
              <a:path w="473075" h="308610">
                <a:moveTo>
                  <a:pt x="150367" y="160908"/>
                </a:moveTo>
                <a:close/>
              </a:path>
              <a:path w="473075" h="308610">
                <a:moveTo>
                  <a:pt x="119760" y="128523"/>
                </a:moveTo>
                <a:close/>
              </a:path>
              <a:path w="473075" h="308610">
                <a:moveTo>
                  <a:pt x="104139" y="111251"/>
                </a:moveTo>
                <a:close/>
              </a:path>
              <a:path w="473075" h="308610">
                <a:moveTo>
                  <a:pt x="0" y="0"/>
                </a:moveTo>
                <a:lnTo>
                  <a:pt x="20319" y="82676"/>
                </a:lnTo>
                <a:lnTo>
                  <a:pt x="44547" y="62107"/>
                </a:lnTo>
                <a:lnTo>
                  <a:pt x="36321" y="52450"/>
                </a:lnTo>
                <a:lnTo>
                  <a:pt x="45973" y="44195"/>
                </a:lnTo>
                <a:lnTo>
                  <a:pt x="65644" y="44195"/>
                </a:lnTo>
                <a:lnTo>
                  <a:pt x="78358" y="33400"/>
                </a:lnTo>
                <a:lnTo>
                  <a:pt x="0" y="0"/>
                </a:lnTo>
                <a:close/>
              </a:path>
              <a:path w="473075" h="308610">
                <a:moveTo>
                  <a:pt x="72262" y="74929"/>
                </a:moveTo>
                <a:close/>
              </a:path>
              <a:path w="473075" h="308610">
                <a:moveTo>
                  <a:pt x="45973" y="44195"/>
                </a:moveTo>
                <a:lnTo>
                  <a:pt x="36321" y="52450"/>
                </a:lnTo>
                <a:lnTo>
                  <a:pt x="44547" y="62107"/>
                </a:lnTo>
                <a:lnTo>
                  <a:pt x="54229" y="53887"/>
                </a:lnTo>
                <a:lnTo>
                  <a:pt x="45973" y="44195"/>
                </a:lnTo>
                <a:close/>
              </a:path>
              <a:path w="473075" h="308610">
                <a:moveTo>
                  <a:pt x="65644" y="44195"/>
                </a:moveTo>
                <a:lnTo>
                  <a:pt x="45973" y="44195"/>
                </a:lnTo>
                <a:lnTo>
                  <a:pt x="54229" y="53887"/>
                </a:lnTo>
                <a:lnTo>
                  <a:pt x="65644" y="44195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4014881" y="3283916"/>
            <a:ext cx="678180" cy="712470"/>
          </a:xfrm>
          <a:custGeom>
            <a:avLst/>
            <a:gdLst/>
            <a:ahLst/>
            <a:cxnLst/>
            <a:rect l="l" t="t" r="r" b="b"/>
            <a:pathLst>
              <a:path w="678179" h="712470">
                <a:moveTo>
                  <a:pt x="40483" y="0"/>
                </a:moveTo>
                <a:lnTo>
                  <a:pt x="8412" y="36468"/>
                </a:lnTo>
                <a:lnTo>
                  <a:pt x="0" y="52839"/>
                </a:lnTo>
                <a:lnTo>
                  <a:pt x="294356" y="362839"/>
                </a:lnTo>
                <a:lnTo>
                  <a:pt x="294011" y="368282"/>
                </a:lnTo>
                <a:lnTo>
                  <a:pt x="289613" y="378597"/>
                </a:lnTo>
                <a:lnTo>
                  <a:pt x="282933" y="391747"/>
                </a:lnTo>
                <a:lnTo>
                  <a:pt x="275745" y="405694"/>
                </a:lnTo>
                <a:lnTo>
                  <a:pt x="269820" y="418402"/>
                </a:lnTo>
                <a:lnTo>
                  <a:pt x="266929" y="427833"/>
                </a:lnTo>
                <a:lnTo>
                  <a:pt x="272859" y="429260"/>
                </a:lnTo>
                <a:lnTo>
                  <a:pt x="282920" y="426105"/>
                </a:lnTo>
                <a:lnTo>
                  <a:pt x="295412" y="420068"/>
                </a:lnTo>
                <a:lnTo>
                  <a:pt x="308633" y="412849"/>
                </a:lnTo>
                <a:lnTo>
                  <a:pt x="320881" y="406148"/>
                </a:lnTo>
                <a:lnTo>
                  <a:pt x="330455" y="401664"/>
                </a:lnTo>
                <a:lnTo>
                  <a:pt x="366112" y="432688"/>
                </a:lnTo>
                <a:lnTo>
                  <a:pt x="396090" y="463915"/>
                </a:lnTo>
                <a:lnTo>
                  <a:pt x="425705" y="494867"/>
                </a:lnTo>
                <a:lnTo>
                  <a:pt x="455075" y="525636"/>
                </a:lnTo>
                <a:lnTo>
                  <a:pt x="484319" y="556311"/>
                </a:lnTo>
                <a:lnTo>
                  <a:pt x="498931" y="571642"/>
                </a:lnTo>
                <a:lnTo>
                  <a:pt x="513557" y="586983"/>
                </a:lnTo>
                <a:lnTo>
                  <a:pt x="542906" y="617743"/>
                </a:lnTo>
                <a:lnTo>
                  <a:pt x="572485" y="648681"/>
                </a:lnTo>
                <a:lnTo>
                  <a:pt x="602414" y="679888"/>
                </a:lnTo>
                <a:lnTo>
                  <a:pt x="632811" y="711454"/>
                </a:lnTo>
                <a:lnTo>
                  <a:pt x="637046" y="712269"/>
                </a:lnTo>
                <a:lnTo>
                  <a:pt x="644259" y="709713"/>
                </a:lnTo>
                <a:lnTo>
                  <a:pt x="653890" y="704152"/>
                </a:lnTo>
                <a:lnTo>
                  <a:pt x="665376" y="695947"/>
                </a:lnTo>
                <a:lnTo>
                  <a:pt x="678156" y="685463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5995417" y="3440634"/>
            <a:ext cx="1341119" cy="31089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4198621" y="2407362"/>
            <a:ext cx="1336548" cy="3048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srgbClr val="FF0000"/>
              </a:solidFill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5859780" y="4044138"/>
            <a:ext cx="1517903" cy="3048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4136136" y="3699714"/>
            <a:ext cx="121920" cy="21945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 txBox="1"/>
          <p:nvPr/>
        </p:nvSpPr>
        <p:spPr>
          <a:xfrm>
            <a:off x="4432047" y="4641283"/>
            <a:ext cx="22860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215265" algn="l"/>
              </a:tabLst>
            </a:pPr>
            <a:r>
              <a:rPr sz="2200" u="heavy" spc="-10" dirty="0">
                <a:latin typeface="Times New Roman"/>
                <a:cs typeface="Times New Roman"/>
              </a:rPr>
              <a:t> 	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72" name="object 8"/>
          <p:cNvSpPr/>
          <p:nvPr/>
        </p:nvSpPr>
        <p:spPr>
          <a:xfrm>
            <a:off x="3957828" y="3955746"/>
            <a:ext cx="744220" cy="749935"/>
          </a:xfrm>
          <a:custGeom>
            <a:avLst/>
            <a:gdLst/>
            <a:ahLst/>
            <a:cxnLst/>
            <a:rect l="l" t="t" r="r" b="b"/>
            <a:pathLst>
              <a:path w="744220" h="749935">
                <a:moveTo>
                  <a:pt x="743712" y="377952"/>
                </a:moveTo>
                <a:lnTo>
                  <a:pt x="0" y="377952"/>
                </a:lnTo>
                <a:lnTo>
                  <a:pt x="371856" y="749808"/>
                </a:lnTo>
                <a:lnTo>
                  <a:pt x="743712" y="377952"/>
                </a:lnTo>
                <a:close/>
              </a:path>
              <a:path w="744220" h="749935">
                <a:moveTo>
                  <a:pt x="557784" y="0"/>
                </a:moveTo>
                <a:lnTo>
                  <a:pt x="185928" y="0"/>
                </a:lnTo>
                <a:lnTo>
                  <a:pt x="185928" y="377952"/>
                </a:lnTo>
                <a:lnTo>
                  <a:pt x="557784" y="377952"/>
                </a:lnTo>
                <a:lnTo>
                  <a:pt x="55778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362706" y="2932379"/>
            <a:ext cx="2466975" cy="2372995"/>
          </a:xfrm>
          <a:custGeom>
            <a:avLst/>
            <a:gdLst/>
            <a:ahLst/>
            <a:cxnLst/>
            <a:rect l="l" t="t" r="r" b="b"/>
            <a:pathLst>
              <a:path w="2466975" h="2372995">
                <a:moveTo>
                  <a:pt x="0" y="2372995"/>
                </a:moveTo>
                <a:lnTo>
                  <a:pt x="2466721" y="0"/>
                </a:lnTo>
              </a:path>
            </a:pathLst>
          </a:custGeom>
          <a:ln w="28956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038600" y="3162503"/>
            <a:ext cx="0" cy="133985"/>
          </a:xfrm>
          <a:custGeom>
            <a:avLst/>
            <a:gdLst/>
            <a:ahLst/>
            <a:cxnLst/>
            <a:rect l="l" t="t" r="r" b="b"/>
            <a:pathLst>
              <a:path h="133985">
                <a:moveTo>
                  <a:pt x="0" y="0"/>
                </a:moveTo>
                <a:lnTo>
                  <a:pt x="0" y="133731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962400" y="3228035"/>
            <a:ext cx="136525" cy="0"/>
          </a:xfrm>
          <a:custGeom>
            <a:avLst/>
            <a:gdLst/>
            <a:ahLst/>
            <a:cxnLst/>
            <a:rect l="l" t="t" r="r" b="b"/>
            <a:pathLst>
              <a:path w="136525">
                <a:moveTo>
                  <a:pt x="0" y="0"/>
                </a:moveTo>
                <a:lnTo>
                  <a:pt x="136271" y="0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52"/>
          <p:cNvSpPr/>
          <p:nvPr/>
        </p:nvSpPr>
        <p:spPr>
          <a:xfrm>
            <a:off x="3963672" y="3127871"/>
            <a:ext cx="170812" cy="181698"/>
          </a:xfrm>
          <a:custGeom>
            <a:avLst/>
            <a:gdLst/>
            <a:ahLst/>
            <a:cxnLst/>
            <a:rect l="l" t="t" r="r" b="b"/>
            <a:pathLst>
              <a:path w="227329" h="223520">
                <a:moveTo>
                  <a:pt x="0" y="111719"/>
                </a:moveTo>
                <a:lnTo>
                  <a:pt x="8166" y="69920"/>
                </a:lnTo>
                <a:lnTo>
                  <a:pt x="30548" y="35269"/>
                </a:lnTo>
                <a:lnTo>
                  <a:pt x="63966" y="10913"/>
                </a:lnTo>
                <a:lnTo>
                  <a:pt x="105241" y="0"/>
                </a:lnTo>
                <a:lnTo>
                  <a:pt x="121204" y="804"/>
                </a:lnTo>
                <a:lnTo>
                  <a:pt x="163988" y="12839"/>
                </a:lnTo>
                <a:lnTo>
                  <a:pt x="197380" y="37111"/>
                </a:lnTo>
                <a:lnTo>
                  <a:pt x="219152" y="70789"/>
                </a:lnTo>
                <a:lnTo>
                  <a:pt x="227073" y="111047"/>
                </a:lnTo>
                <a:lnTo>
                  <a:pt x="226133" y="125686"/>
                </a:lnTo>
                <a:lnTo>
                  <a:pt x="212950" y="165662"/>
                </a:lnTo>
                <a:lnTo>
                  <a:pt x="186677" y="197346"/>
                </a:lnTo>
                <a:lnTo>
                  <a:pt x="150465" y="217672"/>
                </a:lnTo>
                <a:lnTo>
                  <a:pt x="122357" y="223400"/>
                </a:lnTo>
                <a:lnTo>
                  <a:pt x="106321" y="222609"/>
                </a:lnTo>
                <a:lnTo>
                  <a:pt x="63389" y="210647"/>
                </a:lnTo>
                <a:lnTo>
                  <a:pt x="29909" y="186494"/>
                </a:lnTo>
                <a:lnTo>
                  <a:pt x="8056" y="152957"/>
                </a:lnTo>
                <a:lnTo>
                  <a:pt x="5" y="112848"/>
                </a:lnTo>
                <a:lnTo>
                  <a:pt x="0" y="111719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矩形 75"/>
          <p:cNvSpPr/>
          <p:nvPr/>
        </p:nvSpPr>
        <p:spPr>
          <a:xfrm>
            <a:off x="2187020" y="5924490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>
                <a:solidFill>
                  <a:srgbClr val="1613FF"/>
                </a:solidFill>
                <a:latin typeface="Times New Roman"/>
                <a:cs typeface="Times New Roman"/>
              </a:rPr>
              <a:t>间隔边界</a:t>
            </a:r>
            <a:endParaRPr lang="zh-CN" altLang="en-US" sz="2000">
              <a:solidFill>
                <a:srgbClr val="1613FF"/>
              </a:solidFill>
            </a:endParaRPr>
          </a:p>
        </p:txBody>
      </p:sp>
      <p:cxnSp>
        <p:nvCxnSpPr>
          <p:cNvPr id="77" name="直线箭头连接符 76"/>
          <p:cNvCxnSpPr/>
          <p:nvPr/>
        </p:nvCxnSpPr>
        <p:spPr>
          <a:xfrm flipV="1">
            <a:off x="2470157" y="5507995"/>
            <a:ext cx="1144010" cy="416495"/>
          </a:xfrm>
          <a:prstGeom prst="straightConnector1">
            <a:avLst/>
          </a:prstGeom>
          <a:ln w="19050">
            <a:solidFill>
              <a:srgbClr val="1613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线箭头连接符 78"/>
          <p:cNvCxnSpPr/>
          <p:nvPr/>
        </p:nvCxnSpPr>
        <p:spPr>
          <a:xfrm flipV="1">
            <a:off x="2461235" y="5107127"/>
            <a:ext cx="657314" cy="817363"/>
          </a:xfrm>
          <a:prstGeom prst="straightConnector1">
            <a:avLst/>
          </a:prstGeom>
          <a:ln w="19050">
            <a:solidFill>
              <a:srgbClr val="1613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object 62"/>
          <p:cNvSpPr/>
          <p:nvPr/>
        </p:nvSpPr>
        <p:spPr>
          <a:xfrm>
            <a:off x="586884" y="1736632"/>
            <a:ext cx="1336548" cy="3048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srgbClr val="FF0000"/>
              </a:solidFill>
            </a:endParaRPr>
          </a:p>
        </p:txBody>
      </p:sp>
      <p:sp>
        <p:nvSpPr>
          <p:cNvPr id="83" name="object 63"/>
          <p:cNvSpPr/>
          <p:nvPr/>
        </p:nvSpPr>
        <p:spPr>
          <a:xfrm>
            <a:off x="2335912" y="1737539"/>
            <a:ext cx="1517903" cy="3048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5" name="矩形 3"/>
          <p:cNvSpPr>
            <a:spLocks noChangeArrowheads="1"/>
          </p:cNvSpPr>
          <p:nvPr/>
        </p:nvSpPr>
        <p:spPr bwMode="auto">
          <a:xfrm>
            <a:off x="3411141" y="6325157"/>
            <a:ext cx="53340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indent="-4572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charset="2"/>
              <a:buChar char="l"/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charset="0"/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charset="2"/>
              <a:buChar char="u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Char char="•"/>
            </a:pPr>
            <a:r>
              <a:rPr lang="zh-CN" altLang="en-US" sz="1800" b="1" dirty="0">
                <a:solidFill>
                  <a:srgbClr val="0C6D9C"/>
                </a:solidFill>
              </a:rPr>
              <a:t>向量</a:t>
            </a:r>
            <a:r>
              <a:rPr lang="en-US" altLang="x-none" sz="1800" b="1" dirty="0">
                <a:solidFill>
                  <a:srgbClr val="0C6D9C"/>
                </a:solidFill>
              </a:rPr>
              <a:t>w</a:t>
            </a:r>
            <a:r>
              <a:rPr lang="zh-CN" altLang="en-US" sz="1800" b="1" dirty="0">
                <a:solidFill>
                  <a:srgbClr val="0C6D9C"/>
                </a:solidFill>
              </a:rPr>
              <a:t>垂直于超平面</a:t>
            </a:r>
            <a:endParaRPr lang="en-US" altLang="x-none" sz="1800" b="1" dirty="0">
              <a:solidFill>
                <a:srgbClr val="0C6D9C"/>
              </a:solidFill>
            </a:endParaRPr>
          </a:p>
          <a:p>
            <a:pPr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altLang="x-none" sz="1800" b="1" dirty="0">
              <a:solidFill>
                <a:srgbClr val="0C6D9C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object 59"/>
          <p:cNvSpPr/>
          <p:nvPr/>
        </p:nvSpPr>
        <p:spPr>
          <a:xfrm>
            <a:off x="4053841" y="2621280"/>
            <a:ext cx="714375" cy="738505"/>
          </a:xfrm>
          <a:custGeom>
            <a:avLst/>
            <a:gdLst/>
            <a:ahLst/>
            <a:cxnLst/>
            <a:rect l="l" t="t" r="r" b="b"/>
            <a:pathLst>
              <a:path w="714375" h="738504">
                <a:moveTo>
                  <a:pt x="714248" y="738124"/>
                </a:moveTo>
                <a:lnTo>
                  <a:pt x="0" y="0"/>
                </a:lnTo>
              </a:path>
            </a:pathLst>
          </a:custGeom>
          <a:ln w="9144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3568" y="177156"/>
            <a:ext cx="8777427" cy="432434"/>
          </a:xfrm>
          <a:prstGeom prst="rect">
            <a:avLst/>
          </a:prstGeom>
        </p:spPr>
        <p:txBody>
          <a:bodyPr vert="horz" wrap="square" lIns="0" tIns="62825" rIns="0" bIns="0" rtlCol="0">
            <a:spAutoFit/>
          </a:bodyPr>
          <a:lstStyle/>
          <a:p>
            <a:pPr marL="34925">
              <a:lnSpc>
                <a:spcPct val="100000"/>
              </a:lnSpc>
            </a:pPr>
            <a:r>
              <a:rPr spc="-20" dirty="0"/>
              <a:t>间隔</a:t>
            </a:r>
            <a:r>
              <a:rPr sz="2000" spc="-5" dirty="0">
                <a:latin typeface="Verdana"/>
                <a:cs typeface="Verdana"/>
              </a:rPr>
              <a:t>(m</a:t>
            </a:r>
            <a:r>
              <a:rPr sz="2000" spc="-10" dirty="0">
                <a:latin typeface="Verdana"/>
                <a:cs typeface="Verdana"/>
              </a:rPr>
              <a:t>a</a:t>
            </a:r>
            <a:r>
              <a:rPr sz="2000" dirty="0">
                <a:latin typeface="Verdana"/>
                <a:cs typeface="Verdana"/>
              </a:rPr>
              <a:t>rg</a:t>
            </a:r>
            <a:r>
              <a:rPr sz="2000" spc="-20" dirty="0">
                <a:latin typeface="Verdana"/>
                <a:cs typeface="Verdana"/>
              </a:rPr>
              <a:t>i</a:t>
            </a:r>
            <a:r>
              <a:rPr sz="2000" dirty="0">
                <a:latin typeface="Verdana"/>
                <a:cs typeface="Verdana"/>
              </a:rPr>
              <a:t>n</a:t>
            </a:r>
            <a:r>
              <a:rPr sz="2000" spc="5" dirty="0">
                <a:latin typeface="Verdana"/>
                <a:cs typeface="Verdana"/>
              </a:rPr>
              <a:t>)</a:t>
            </a:r>
            <a:r>
              <a:rPr spc="-20" dirty="0"/>
              <a:t>与支持向</a:t>
            </a:r>
            <a:r>
              <a:rPr spc="-30" dirty="0"/>
              <a:t>量</a:t>
            </a:r>
            <a:r>
              <a:rPr sz="2000" spc="-5" dirty="0">
                <a:latin typeface="Verdana"/>
                <a:cs typeface="Verdana"/>
              </a:rPr>
              <a:t>(</a:t>
            </a:r>
            <a:r>
              <a:rPr sz="2000" spc="-10" dirty="0">
                <a:latin typeface="Verdana"/>
                <a:cs typeface="Verdana"/>
              </a:rPr>
              <a:t>s</a:t>
            </a:r>
            <a:r>
              <a:rPr sz="2000" dirty="0">
                <a:latin typeface="Verdana"/>
                <a:cs typeface="Verdana"/>
              </a:rPr>
              <a:t>upport</a:t>
            </a:r>
            <a:r>
              <a:rPr sz="2000" spc="-50" dirty="0">
                <a:latin typeface="Verdana"/>
                <a:cs typeface="Verdana"/>
              </a:rPr>
              <a:t> </a:t>
            </a:r>
            <a:r>
              <a:rPr sz="2000" spc="-10" dirty="0">
                <a:latin typeface="Verdana"/>
                <a:cs typeface="Verdana"/>
              </a:rPr>
              <a:t>ve</a:t>
            </a:r>
            <a:r>
              <a:rPr sz="2000" dirty="0">
                <a:latin typeface="Verdana"/>
                <a:cs typeface="Verdana"/>
              </a:rPr>
              <a:t>ctor)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96596" y="998395"/>
            <a:ext cx="3729278" cy="3385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15" dirty="0">
                <a:latin typeface="FangSong"/>
                <a:cs typeface="FangSong"/>
              </a:rPr>
              <a:t>超平面</a:t>
            </a:r>
            <a:r>
              <a:rPr lang="zh-CN" altLang="en-US" sz="2200" spc="-15" dirty="0">
                <a:latin typeface="FangSong"/>
                <a:cs typeface="FangSong"/>
              </a:rPr>
              <a:t>（</a:t>
            </a:r>
            <a:r>
              <a:rPr lang="zh-CN" altLang="en-US" sz="2200" spc="-15" dirty="0">
                <a:solidFill>
                  <a:srgbClr val="1613FF"/>
                </a:solidFill>
                <a:latin typeface="FangSong"/>
                <a:cs typeface="FangSong"/>
              </a:rPr>
              <a:t>决策平面</a:t>
            </a:r>
            <a:r>
              <a:rPr lang="zh-CN" altLang="en-US" sz="2200" spc="-15" dirty="0">
                <a:latin typeface="FangSong"/>
                <a:cs typeface="FangSong"/>
              </a:rPr>
              <a:t>）</a:t>
            </a:r>
            <a:r>
              <a:rPr sz="2200" spc="-15" dirty="0">
                <a:latin typeface="FangSong"/>
                <a:cs typeface="FangSong"/>
              </a:rPr>
              <a:t>方程</a:t>
            </a:r>
            <a:r>
              <a:rPr sz="2200" spc="-10" dirty="0">
                <a:latin typeface="Verdana"/>
                <a:cs typeface="Verdana"/>
              </a:rPr>
              <a:t>:</a:t>
            </a:r>
            <a:endParaRPr sz="22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045798" y="1834188"/>
            <a:ext cx="58674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15" dirty="0">
                <a:latin typeface="FangSong"/>
                <a:cs typeface="FangSong"/>
              </a:rPr>
              <a:t>间隔</a:t>
            </a:r>
            <a:endParaRPr sz="2200">
              <a:latin typeface="FangSong"/>
              <a:cs typeface="FangSong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000753" y="1022681"/>
            <a:ext cx="1615440" cy="3352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538731" y="1818894"/>
            <a:ext cx="127000" cy="3121660"/>
          </a:xfrm>
          <a:custGeom>
            <a:avLst/>
            <a:gdLst/>
            <a:ahLst/>
            <a:cxnLst/>
            <a:rect l="l" t="t" r="r" b="b"/>
            <a:pathLst>
              <a:path w="127000" h="3121660">
                <a:moveTo>
                  <a:pt x="73405" y="114300"/>
                </a:moveTo>
                <a:lnTo>
                  <a:pt x="53593" y="114300"/>
                </a:lnTo>
                <a:lnTo>
                  <a:pt x="53593" y="3121660"/>
                </a:lnTo>
                <a:lnTo>
                  <a:pt x="73405" y="3121660"/>
                </a:lnTo>
                <a:lnTo>
                  <a:pt x="73405" y="114300"/>
                </a:lnTo>
                <a:close/>
              </a:path>
              <a:path w="127000" h="3121660">
                <a:moveTo>
                  <a:pt x="63499" y="0"/>
                </a:moveTo>
                <a:lnTo>
                  <a:pt x="0" y="127000"/>
                </a:lnTo>
                <a:lnTo>
                  <a:pt x="53593" y="127000"/>
                </a:lnTo>
                <a:lnTo>
                  <a:pt x="53593" y="114300"/>
                </a:lnTo>
                <a:lnTo>
                  <a:pt x="120650" y="114300"/>
                </a:lnTo>
                <a:lnTo>
                  <a:pt x="63499" y="0"/>
                </a:lnTo>
                <a:close/>
              </a:path>
              <a:path w="127000" h="3121660">
                <a:moveTo>
                  <a:pt x="120650" y="114300"/>
                </a:moveTo>
                <a:lnTo>
                  <a:pt x="73405" y="114300"/>
                </a:lnTo>
                <a:lnTo>
                  <a:pt x="73405" y="127000"/>
                </a:lnTo>
                <a:lnTo>
                  <a:pt x="127000" y="127000"/>
                </a:lnTo>
                <a:lnTo>
                  <a:pt x="120650" y="1143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591562" y="4876545"/>
            <a:ext cx="3816350" cy="127000"/>
          </a:xfrm>
          <a:custGeom>
            <a:avLst/>
            <a:gdLst/>
            <a:ahLst/>
            <a:cxnLst/>
            <a:rect l="l" t="t" r="r" b="b"/>
            <a:pathLst>
              <a:path w="3816350" h="127000">
                <a:moveTo>
                  <a:pt x="3688969" y="0"/>
                </a:moveTo>
                <a:lnTo>
                  <a:pt x="3688969" y="127000"/>
                </a:lnTo>
                <a:lnTo>
                  <a:pt x="3796157" y="73406"/>
                </a:lnTo>
                <a:lnTo>
                  <a:pt x="3701669" y="73406"/>
                </a:lnTo>
                <a:lnTo>
                  <a:pt x="3701669" y="53594"/>
                </a:lnTo>
                <a:lnTo>
                  <a:pt x="3796157" y="53594"/>
                </a:lnTo>
                <a:lnTo>
                  <a:pt x="3688969" y="0"/>
                </a:lnTo>
                <a:close/>
              </a:path>
              <a:path w="3816350" h="127000">
                <a:moveTo>
                  <a:pt x="3688969" y="53594"/>
                </a:moveTo>
                <a:lnTo>
                  <a:pt x="0" y="53594"/>
                </a:lnTo>
                <a:lnTo>
                  <a:pt x="0" y="73406"/>
                </a:lnTo>
                <a:lnTo>
                  <a:pt x="3688969" y="73406"/>
                </a:lnTo>
                <a:lnTo>
                  <a:pt x="3688969" y="53594"/>
                </a:lnTo>
                <a:close/>
              </a:path>
              <a:path w="3816350" h="127000">
                <a:moveTo>
                  <a:pt x="3796157" y="53594"/>
                </a:moveTo>
                <a:lnTo>
                  <a:pt x="3701669" y="53594"/>
                </a:lnTo>
                <a:lnTo>
                  <a:pt x="3701669" y="73406"/>
                </a:lnTo>
                <a:lnTo>
                  <a:pt x="3796157" y="73406"/>
                </a:lnTo>
                <a:lnTo>
                  <a:pt x="3815969" y="63500"/>
                </a:lnTo>
                <a:lnTo>
                  <a:pt x="3796157" y="5359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440687" y="4902001"/>
            <a:ext cx="114935" cy="203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宋体"/>
                <a:cs typeface="宋体"/>
              </a:rPr>
              <a:t>0</a:t>
            </a:r>
            <a:endParaRPr sz="1400">
              <a:latin typeface="宋体"/>
              <a:cs typeface="宋体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833623" y="3428238"/>
            <a:ext cx="136525" cy="0"/>
          </a:xfrm>
          <a:custGeom>
            <a:avLst/>
            <a:gdLst/>
            <a:ahLst/>
            <a:cxnLst/>
            <a:rect l="l" t="t" r="r" b="b"/>
            <a:pathLst>
              <a:path w="136525">
                <a:moveTo>
                  <a:pt x="0" y="0"/>
                </a:moveTo>
                <a:lnTo>
                  <a:pt x="136271" y="0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902203" y="3361182"/>
            <a:ext cx="0" cy="133985"/>
          </a:xfrm>
          <a:custGeom>
            <a:avLst/>
            <a:gdLst/>
            <a:ahLst/>
            <a:cxnLst/>
            <a:rect l="l" t="t" r="r" b="b"/>
            <a:pathLst>
              <a:path h="133985">
                <a:moveTo>
                  <a:pt x="0" y="0"/>
                </a:moveTo>
                <a:lnTo>
                  <a:pt x="0" y="133731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614167" y="3231641"/>
            <a:ext cx="136525" cy="0"/>
          </a:xfrm>
          <a:custGeom>
            <a:avLst/>
            <a:gdLst/>
            <a:ahLst/>
            <a:cxnLst/>
            <a:rect l="l" t="t" r="r" b="b"/>
            <a:pathLst>
              <a:path w="136525">
                <a:moveTo>
                  <a:pt x="0" y="0"/>
                </a:moveTo>
                <a:lnTo>
                  <a:pt x="136271" y="0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681223" y="3164585"/>
            <a:ext cx="0" cy="133985"/>
          </a:xfrm>
          <a:custGeom>
            <a:avLst/>
            <a:gdLst/>
            <a:ahLst/>
            <a:cxnLst/>
            <a:rect l="l" t="t" r="r" b="b"/>
            <a:pathLst>
              <a:path h="133985">
                <a:moveTo>
                  <a:pt x="0" y="0"/>
                </a:moveTo>
                <a:lnTo>
                  <a:pt x="0" y="133731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158491" y="3512058"/>
            <a:ext cx="136525" cy="0"/>
          </a:xfrm>
          <a:custGeom>
            <a:avLst/>
            <a:gdLst/>
            <a:ahLst/>
            <a:cxnLst/>
            <a:rect l="l" t="t" r="r" b="b"/>
            <a:pathLst>
              <a:path w="136525">
                <a:moveTo>
                  <a:pt x="0" y="0"/>
                </a:moveTo>
                <a:lnTo>
                  <a:pt x="136271" y="0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227071" y="3445001"/>
            <a:ext cx="0" cy="133985"/>
          </a:xfrm>
          <a:custGeom>
            <a:avLst/>
            <a:gdLst/>
            <a:ahLst/>
            <a:cxnLst/>
            <a:rect l="l" t="t" r="r" b="b"/>
            <a:pathLst>
              <a:path h="133985">
                <a:moveTo>
                  <a:pt x="0" y="0"/>
                </a:moveTo>
                <a:lnTo>
                  <a:pt x="0" y="133731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384042" y="3731514"/>
            <a:ext cx="136525" cy="0"/>
          </a:xfrm>
          <a:custGeom>
            <a:avLst/>
            <a:gdLst/>
            <a:ahLst/>
            <a:cxnLst/>
            <a:rect l="l" t="t" r="r" b="b"/>
            <a:pathLst>
              <a:path w="136525">
                <a:moveTo>
                  <a:pt x="0" y="0"/>
                </a:moveTo>
                <a:lnTo>
                  <a:pt x="136271" y="0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452623" y="3664458"/>
            <a:ext cx="0" cy="133985"/>
          </a:xfrm>
          <a:custGeom>
            <a:avLst/>
            <a:gdLst/>
            <a:ahLst/>
            <a:cxnLst/>
            <a:rect l="l" t="t" r="r" b="b"/>
            <a:pathLst>
              <a:path h="133985">
                <a:moveTo>
                  <a:pt x="0" y="0"/>
                </a:moveTo>
                <a:lnTo>
                  <a:pt x="0" y="133731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826003" y="3723894"/>
            <a:ext cx="136525" cy="0"/>
          </a:xfrm>
          <a:custGeom>
            <a:avLst/>
            <a:gdLst/>
            <a:ahLst/>
            <a:cxnLst/>
            <a:rect l="l" t="t" r="r" b="b"/>
            <a:pathLst>
              <a:path w="136525">
                <a:moveTo>
                  <a:pt x="0" y="0"/>
                </a:moveTo>
                <a:lnTo>
                  <a:pt x="136271" y="0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893059" y="3656838"/>
            <a:ext cx="0" cy="133985"/>
          </a:xfrm>
          <a:custGeom>
            <a:avLst/>
            <a:gdLst/>
            <a:ahLst/>
            <a:cxnLst/>
            <a:rect l="l" t="t" r="r" b="b"/>
            <a:pathLst>
              <a:path h="133985">
                <a:moveTo>
                  <a:pt x="0" y="0"/>
                </a:moveTo>
                <a:lnTo>
                  <a:pt x="0" y="133731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275838" y="2673857"/>
            <a:ext cx="136525" cy="0"/>
          </a:xfrm>
          <a:custGeom>
            <a:avLst/>
            <a:gdLst/>
            <a:ahLst/>
            <a:cxnLst/>
            <a:rect l="l" t="t" r="r" b="b"/>
            <a:pathLst>
              <a:path w="136525">
                <a:moveTo>
                  <a:pt x="0" y="0"/>
                </a:moveTo>
                <a:lnTo>
                  <a:pt x="136271" y="0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342894" y="2608325"/>
            <a:ext cx="0" cy="133985"/>
          </a:xfrm>
          <a:custGeom>
            <a:avLst/>
            <a:gdLst/>
            <a:ahLst/>
            <a:cxnLst/>
            <a:rect l="l" t="t" r="r" b="b"/>
            <a:pathLst>
              <a:path h="133985">
                <a:moveTo>
                  <a:pt x="0" y="0"/>
                </a:moveTo>
                <a:lnTo>
                  <a:pt x="0" y="133731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325618" y="3976877"/>
            <a:ext cx="136525" cy="0"/>
          </a:xfrm>
          <a:custGeom>
            <a:avLst/>
            <a:gdLst/>
            <a:ahLst/>
            <a:cxnLst/>
            <a:rect l="l" t="t" r="r" b="b"/>
            <a:pathLst>
              <a:path w="136525">
                <a:moveTo>
                  <a:pt x="0" y="0"/>
                </a:moveTo>
                <a:lnTo>
                  <a:pt x="136271" y="0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679442" y="3835145"/>
            <a:ext cx="136525" cy="0"/>
          </a:xfrm>
          <a:custGeom>
            <a:avLst/>
            <a:gdLst/>
            <a:ahLst/>
            <a:cxnLst/>
            <a:rect l="l" t="t" r="r" b="b"/>
            <a:pathLst>
              <a:path w="136525">
                <a:moveTo>
                  <a:pt x="0" y="0"/>
                </a:moveTo>
                <a:lnTo>
                  <a:pt x="136271" y="0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522471" y="4522470"/>
            <a:ext cx="136525" cy="0"/>
          </a:xfrm>
          <a:custGeom>
            <a:avLst/>
            <a:gdLst/>
            <a:ahLst/>
            <a:cxnLst/>
            <a:rect l="l" t="t" r="r" b="b"/>
            <a:pathLst>
              <a:path w="136525">
                <a:moveTo>
                  <a:pt x="0" y="0"/>
                </a:moveTo>
                <a:lnTo>
                  <a:pt x="136271" y="0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098798" y="4394453"/>
            <a:ext cx="136525" cy="0"/>
          </a:xfrm>
          <a:custGeom>
            <a:avLst/>
            <a:gdLst/>
            <a:ahLst/>
            <a:cxnLst/>
            <a:rect l="l" t="t" r="r" b="b"/>
            <a:pathLst>
              <a:path w="136525">
                <a:moveTo>
                  <a:pt x="0" y="0"/>
                </a:moveTo>
                <a:lnTo>
                  <a:pt x="136271" y="0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115306" y="4344162"/>
            <a:ext cx="136525" cy="0"/>
          </a:xfrm>
          <a:custGeom>
            <a:avLst/>
            <a:gdLst/>
            <a:ahLst/>
            <a:cxnLst/>
            <a:rect l="l" t="t" r="r" b="b"/>
            <a:pathLst>
              <a:path w="136525">
                <a:moveTo>
                  <a:pt x="0" y="0"/>
                </a:moveTo>
                <a:lnTo>
                  <a:pt x="136271" y="0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173218" y="4182618"/>
            <a:ext cx="136525" cy="0"/>
          </a:xfrm>
          <a:custGeom>
            <a:avLst/>
            <a:gdLst/>
            <a:ahLst/>
            <a:cxnLst/>
            <a:rect l="l" t="t" r="r" b="b"/>
            <a:pathLst>
              <a:path w="136525">
                <a:moveTo>
                  <a:pt x="0" y="0"/>
                </a:moveTo>
                <a:lnTo>
                  <a:pt x="136271" y="0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394198" y="3731514"/>
            <a:ext cx="136525" cy="0"/>
          </a:xfrm>
          <a:custGeom>
            <a:avLst/>
            <a:gdLst/>
            <a:ahLst/>
            <a:cxnLst/>
            <a:rect l="l" t="t" r="r" b="b"/>
            <a:pathLst>
              <a:path w="136525">
                <a:moveTo>
                  <a:pt x="0" y="0"/>
                </a:moveTo>
                <a:lnTo>
                  <a:pt x="136271" y="0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748023" y="4182618"/>
            <a:ext cx="136525" cy="0"/>
          </a:xfrm>
          <a:custGeom>
            <a:avLst/>
            <a:gdLst/>
            <a:ahLst/>
            <a:cxnLst/>
            <a:rect l="l" t="t" r="r" b="b"/>
            <a:pathLst>
              <a:path w="136525">
                <a:moveTo>
                  <a:pt x="0" y="0"/>
                </a:moveTo>
                <a:lnTo>
                  <a:pt x="136271" y="0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542282" y="2477262"/>
            <a:ext cx="136525" cy="0"/>
          </a:xfrm>
          <a:custGeom>
            <a:avLst/>
            <a:gdLst/>
            <a:ahLst/>
            <a:cxnLst/>
            <a:rect l="l" t="t" r="r" b="b"/>
            <a:pathLst>
              <a:path w="136525">
                <a:moveTo>
                  <a:pt x="0" y="0"/>
                </a:moveTo>
                <a:lnTo>
                  <a:pt x="136271" y="0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610862" y="2410206"/>
            <a:ext cx="0" cy="133985"/>
          </a:xfrm>
          <a:custGeom>
            <a:avLst/>
            <a:gdLst/>
            <a:ahLst/>
            <a:cxnLst/>
            <a:rect l="l" t="t" r="r" b="b"/>
            <a:pathLst>
              <a:path h="133985">
                <a:moveTo>
                  <a:pt x="0" y="0"/>
                </a:moveTo>
                <a:lnTo>
                  <a:pt x="0" y="133731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4257294" y="2740913"/>
            <a:ext cx="136525" cy="0"/>
          </a:xfrm>
          <a:custGeom>
            <a:avLst/>
            <a:gdLst/>
            <a:ahLst/>
            <a:cxnLst/>
            <a:rect l="l" t="t" r="r" b="b"/>
            <a:pathLst>
              <a:path w="136525">
                <a:moveTo>
                  <a:pt x="0" y="0"/>
                </a:moveTo>
                <a:lnTo>
                  <a:pt x="136271" y="0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4325874" y="2673857"/>
            <a:ext cx="0" cy="133985"/>
          </a:xfrm>
          <a:custGeom>
            <a:avLst/>
            <a:gdLst/>
            <a:ahLst/>
            <a:cxnLst/>
            <a:rect l="l" t="t" r="r" b="b"/>
            <a:pathLst>
              <a:path h="133985">
                <a:moveTo>
                  <a:pt x="0" y="0"/>
                </a:moveTo>
                <a:lnTo>
                  <a:pt x="0" y="133731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3050287" y="3909821"/>
            <a:ext cx="136525" cy="0"/>
          </a:xfrm>
          <a:custGeom>
            <a:avLst/>
            <a:gdLst/>
            <a:ahLst/>
            <a:cxnLst/>
            <a:rect l="l" t="t" r="r" b="b"/>
            <a:pathLst>
              <a:path w="136525">
                <a:moveTo>
                  <a:pt x="0" y="0"/>
                </a:moveTo>
                <a:lnTo>
                  <a:pt x="136271" y="0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3118866" y="3842765"/>
            <a:ext cx="0" cy="133985"/>
          </a:xfrm>
          <a:custGeom>
            <a:avLst/>
            <a:gdLst/>
            <a:ahLst/>
            <a:cxnLst/>
            <a:rect l="l" t="t" r="r" b="b"/>
            <a:pathLst>
              <a:path h="133985">
                <a:moveTo>
                  <a:pt x="0" y="0"/>
                </a:moveTo>
                <a:lnTo>
                  <a:pt x="0" y="133731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3637027" y="2902458"/>
            <a:ext cx="136525" cy="0"/>
          </a:xfrm>
          <a:custGeom>
            <a:avLst/>
            <a:gdLst/>
            <a:ahLst/>
            <a:cxnLst/>
            <a:rect l="l" t="t" r="r" b="b"/>
            <a:pathLst>
              <a:path w="136525">
                <a:moveTo>
                  <a:pt x="0" y="0"/>
                </a:moveTo>
                <a:lnTo>
                  <a:pt x="136271" y="0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3705606" y="2835402"/>
            <a:ext cx="0" cy="133985"/>
          </a:xfrm>
          <a:custGeom>
            <a:avLst/>
            <a:gdLst/>
            <a:ahLst/>
            <a:cxnLst/>
            <a:rect l="l" t="t" r="r" b="b"/>
            <a:pathLst>
              <a:path h="133985">
                <a:moveTo>
                  <a:pt x="0" y="0"/>
                </a:moveTo>
                <a:lnTo>
                  <a:pt x="0" y="133731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3181350" y="3182874"/>
            <a:ext cx="136525" cy="0"/>
          </a:xfrm>
          <a:custGeom>
            <a:avLst/>
            <a:gdLst/>
            <a:ahLst/>
            <a:cxnLst/>
            <a:rect l="l" t="t" r="r" b="b"/>
            <a:pathLst>
              <a:path w="136525">
                <a:moveTo>
                  <a:pt x="0" y="0"/>
                </a:moveTo>
                <a:lnTo>
                  <a:pt x="136271" y="0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3249930" y="3115818"/>
            <a:ext cx="0" cy="133985"/>
          </a:xfrm>
          <a:custGeom>
            <a:avLst/>
            <a:gdLst/>
            <a:ahLst/>
            <a:cxnLst/>
            <a:rect l="l" t="t" r="r" b="b"/>
            <a:pathLst>
              <a:path h="133985">
                <a:moveTo>
                  <a:pt x="0" y="0"/>
                </a:moveTo>
                <a:lnTo>
                  <a:pt x="0" y="133731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4897374" y="4501133"/>
            <a:ext cx="136525" cy="0"/>
          </a:xfrm>
          <a:custGeom>
            <a:avLst/>
            <a:gdLst/>
            <a:ahLst/>
            <a:cxnLst/>
            <a:rect l="l" t="t" r="r" b="b"/>
            <a:pathLst>
              <a:path w="136525">
                <a:moveTo>
                  <a:pt x="0" y="0"/>
                </a:moveTo>
                <a:lnTo>
                  <a:pt x="136271" y="0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5033011" y="3909821"/>
            <a:ext cx="136525" cy="0"/>
          </a:xfrm>
          <a:custGeom>
            <a:avLst/>
            <a:gdLst/>
            <a:ahLst/>
            <a:cxnLst/>
            <a:rect l="l" t="t" r="r" b="b"/>
            <a:pathLst>
              <a:path w="136525">
                <a:moveTo>
                  <a:pt x="0" y="0"/>
                </a:moveTo>
                <a:lnTo>
                  <a:pt x="136271" y="0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5173218" y="3512058"/>
            <a:ext cx="136525" cy="0"/>
          </a:xfrm>
          <a:custGeom>
            <a:avLst/>
            <a:gdLst/>
            <a:ahLst/>
            <a:cxnLst/>
            <a:rect l="l" t="t" r="r" b="b"/>
            <a:pathLst>
              <a:path w="136525">
                <a:moveTo>
                  <a:pt x="0" y="0"/>
                </a:moveTo>
                <a:lnTo>
                  <a:pt x="136271" y="0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5625847" y="3230118"/>
            <a:ext cx="136525" cy="0"/>
          </a:xfrm>
          <a:custGeom>
            <a:avLst/>
            <a:gdLst/>
            <a:ahLst/>
            <a:cxnLst/>
            <a:rect l="l" t="t" r="r" b="b"/>
            <a:pathLst>
              <a:path w="136525">
                <a:moveTo>
                  <a:pt x="0" y="0"/>
                </a:moveTo>
                <a:lnTo>
                  <a:pt x="136271" y="0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5842236" y="5056073"/>
            <a:ext cx="151130" cy="138430"/>
          </a:xfrm>
          <a:custGeom>
            <a:avLst/>
            <a:gdLst/>
            <a:ahLst/>
            <a:cxnLst/>
            <a:rect l="l" t="t" r="r" b="b"/>
            <a:pathLst>
              <a:path w="151129" h="138429">
                <a:moveTo>
                  <a:pt x="23377" y="106766"/>
                </a:moveTo>
                <a:lnTo>
                  <a:pt x="10391" y="109370"/>
                </a:lnTo>
                <a:lnTo>
                  <a:pt x="5195" y="111975"/>
                </a:lnTo>
                <a:lnTo>
                  <a:pt x="2600" y="111975"/>
                </a:lnTo>
                <a:lnTo>
                  <a:pt x="2600" y="119788"/>
                </a:lnTo>
                <a:lnTo>
                  <a:pt x="0" y="122392"/>
                </a:lnTo>
                <a:lnTo>
                  <a:pt x="2600" y="130205"/>
                </a:lnTo>
                <a:lnTo>
                  <a:pt x="7795" y="135414"/>
                </a:lnTo>
                <a:lnTo>
                  <a:pt x="15586" y="138014"/>
                </a:lnTo>
                <a:lnTo>
                  <a:pt x="38964" y="138014"/>
                </a:lnTo>
                <a:lnTo>
                  <a:pt x="44159" y="135414"/>
                </a:lnTo>
                <a:lnTo>
                  <a:pt x="46756" y="132810"/>
                </a:lnTo>
                <a:lnTo>
                  <a:pt x="18182" y="132810"/>
                </a:lnTo>
                <a:lnTo>
                  <a:pt x="10391" y="130205"/>
                </a:lnTo>
                <a:lnTo>
                  <a:pt x="18182" y="127601"/>
                </a:lnTo>
                <a:lnTo>
                  <a:pt x="23377" y="124997"/>
                </a:lnTo>
                <a:lnTo>
                  <a:pt x="23377" y="119788"/>
                </a:lnTo>
                <a:lnTo>
                  <a:pt x="25977" y="119788"/>
                </a:lnTo>
                <a:lnTo>
                  <a:pt x="23377" y="109370"/>
                </a:lnTo>
                <a:lnTo>
                  <a:pt x="23377" y="106766"/>
                </a:lnTo>
                <a:close/>
              </a:path>
              <a:path w="151129" h="138429">
                <a:moveTo>
                  <a:pt x="88314" y="46874"/>
                </a:moveTo>
                <a:lnTo>
                  <a:pt x="70132" y="46874"/>
                </a:lnTo>
                <a:lnTo>
                  <a:pt x="70132" y="54687"/>
                </a:lnTo>
                <a:lnTo>
                  <a:pt x="67532" y="54687"/>
                </a:lnTo>
                <a:lnTo>
                  <a:pt x="67532" y="65100"/>
                </a:lnTo>
                <a:lnTo>
                  <a:pt x="64937" y="65100"/>
                </a:lnTo>
                <a:lnTo>
                  <a:pt x="64937" y="75518"/>
                </a:lnTo>
                <a:lnTo>
                  <a:pt x="62341" y="75518"/>
                </a:lnTo>
                <a:lnTo>
                  <a:pt x="62341" y="85935"/>
                </a:lnTo>
                <a:lnTo>
                  <a:pt x="59741" y="85935"/>
                </a:lnTo>
                <a:lnTo>
                  <a:pt x="59741" y="96353"/>
                </a:lnTo>
                <a:lnTo>
                  <a:pt x="57146" y="96353"/>
                </a:lnTo>
                <a:lnTo>
                  <a:pt x="57146" y="106766"/>
                </a:lnTo>
                <a:lnTo>
                  <a:pt x="54546" y="106766"/>
                </a:lnTo>
                <a:lnTo>
                  <a:pt x="54546" y="111975"/>
                </a:lnTo>
                <a:lnTo>
                  <a:pt x="51950" y="111975"/>
                </a:lnTo>
                <a:lnTo>
                  <a:pt x="51950" y="117183"/>
                </a:lnTo>
                <a:lnTo>
                  <a:pt x="59741" y="117183"/>
                </a:lnTo>
                <a:lnTo>
                  <a:pt x="64937" y="127601"/>
                </a:lnTo>
                <a:lnTo>
                  <a:pt x="70132" y="132810"/>
                </a:lnTo>
                <a:lnTo>
                  <a:pt x="80523" y="138014"/>
                </a:lnTo>
                <a:lnTo>
                  <a:pt x="106496" y="138014"/>
                </a:lnTo>
                <a:lnTo>
                  <a:pt x="111692" y="135414"/>
                </a:lnTo>
                <a:lnTo>
                  <a:pt x="114289" y="132810"/>
                </a:lnTo>
                <a:lnTo>
                  <a:pt x="83119" y="132810"/>
                </a:lnTo>
                <a:lnTo>
                  <a:pt x="80523" y="130205"/>
                </a:lnTo>
                <a:lnTo>
                  <a:pt x="75328" y="114579"/>
                </a:lnTo>
                <a:lnTo>
                  <a:pt x="77923" y="111975"/>
                </a:lnTo>
                <a:lnTo>
                  <a:pt x="77923" y="91144"/>
                </a:lnTo>
                <a:lnTo>
                  <a:pt x="80523" y="91144"/>
                </a:lnTo>
                <a:lnTo>
                  <a:pt x="80523" y="78122"/>
                </a:lnTo>
                <a:lnTo>
                  <a:pt x="83119" y="78122"/>
                </a:lnTo>
                <a:lnTo>
                  <a:pt x="83119" y="67705"/>
                </a:lnTo>
                <a:lnTo>
                  <a:pt x="85714" y="67705"/>
                </a:lnTo>
                <a:lnTo>
                  <a:pt x="85714" y="57292"/>
                </a:lnTo>
                <a:lnTo>
                  <a:pt x="88314" y="57292"/>
                </a:lnTo>
                <a:lnTo>
                  <a:pt x="88314" y="46874"/>
                </a:lnTo>
                <a:close/>
              </a:path>
              <a:path w="151129" h="138429">
                <a:moveTo>
                  <a:pt x="59741" y="117183"/>
                </a:moveTo>
                <a:lnTo>
                  <a:pt x="49350" y="117183"/>
                </a:lnTo>
                <a:lnTo>
                  <a:pt x="49350" y="122392"/>
                </a:lnTo>
                <a:lnTo>
                  <a:pt x="38964" y="132810"/>
                </a:lnTo>
                <a:lnTo>
                  <a:pt x="46756" y="132810"/>
                </a:lnTo>
                <a:lnTo>
                  <a:pt x="59741" y="119788"/>
                </a:lnTo>
                <a:lnTo>
                  <a:pt x="59741" y="117183"/>
                </a:lnTo>
                <a:close/>
              </a:path>
              <a:path w="151129" h="138429">
                <a:moveTo>
                  <a:pt x="140260" y="91144"/>
                </a:moveTo>
                <a:lnTo>
                  <a:pt x="132469" y="91144"/>
                </a:lnTo>
                <a:lnTo>
                  <a:pt x="132469" y="98957"/>
                </a:lnTo>
                <a:lnTo>
                  <a:pt x="129874" y="98957"/>
                </a:lnTo>
                <a:lnTo>
                  <a:pt x="129874" y="104161"/>
                </a:lnTo>
                <a:lnTo>
                  <a:pt x="127274" y="104161"/>
                </a:lnTo>
                <a:lnTo>
                  <a:pt x="127274" y="111975"/>
                </a:lnTo>
                <a:lnTo>
                  <a:pt x="122078" y="117183"/>
                </a:lnTo>
                <a:lnTo>
                  <a:pt x="119483" y="117183"/>
                </a:lnTo>
                <a:lnTo>
                  <a:pt x="119483" y="122392"/>
                </a:lnTo>
                <a:lnTo>
                  <a:pt x="116887" y="124997"/>
                </a:lnTo>
                <a:lnTo>
                  <a:pt x="111692" y="127601"/>
                </a:lnTo>
                <a:lnTo>
                  <a:pt x="109092" y="130205"/>
                </a:lnTo>
                <a:lnTo>
                  <a:pt x="103896" y="132810"/>
                </a:lnTo>
                <a:lnTo>
                  <a:pt x="114289" y="132810"/>
                </a:lnTo>
                <a:lnTo>
                  <a:pt x="122078" y="124997"/>
                </a:lnTo>
                <a:lnTo>
                  <a:pt x="127274" y="122392"/>
                </a:lnTo>
                <a:lnTo>
                  <a:pt x="129874" y="119788"/>
                </a:lnTo>
                <a:lnTo>
                  <a:pt x="129874" y="114579"/>
                </a:lnTo>
                <a:lnTo>
                  <a:pt x="132469" y="114579"/>
                </a:lnTo>
                <a:lnTo>
                  <a:pt x="132469" y="109370"/>
                </a:lnTo>
                <a:lnTo>
                  <a:pt x="135069" y="109370"/>
                </a:lnTo>
                <a:lnTo>
                  <a:pt x="137665" y="106766"/>
                </a:lnTo>
                <a:lnTo>
                  <a:pt x="137665" y="101557"/>
                </a:lnTo>
                <a:lnTo>
                  <a:pt x="140260" y="101557"/>
                </a:lnTo>
                <a:lnTo>
                  <a:pt x="140260" y="91144"/>
                </a:lnTo>
                <a:close/>
              </a:path>
              <a:path w="151129" h="138429">
                <a:moveTo>
                  <a:pt x="20782" y="33852"/>
                </a:moveTo>
                <a:lnTo>
                  <a:pt x="15586" y="33852"/>
                </a:lnTo>
                <a:lnTo>
                  <a:pt x="15586" y="39061"/>
                </a:lnTo>
                <a:lnTo>
                  <a:pt x="12991" y="39061"/>
                </a:lnTo>
                <a:lnTo>
                  <a:pt x="12991" y="46874"/>
                </a:lnTo>
                <a:lnTo>
                  <a:pt x="10391" y="49478"/>
                </a:lnTo>
                <a:lnTo>
                  <a:pt x="15586" y="49478"/>
                </a:lnTo>
                <a:lnTo>
                  <a:pt x="18182" y="46874"/>
                </a:lnTo>
                <a:lnTo>
                  <a:pt x="18182" y="41665"/>
                </a:lnTo>
                <a:lnTo>
                  <a:pt x="20782" y="41665"/>
                </a:lnTo>
                <a:lnTo>
                  <a:pt x="20782" y="33852"/>
                </a:lnTo>
                <a:close/>
              </a:path>
              <a:path w="151129" h="138429">
                <a:moveTo>
                  <a:pt x="77923" y="7813"/>
                </a:moveTo>
                <a:lnTo>
                  <a:pt x="46755" y="7813"/>
                </a:lnTo>
                <a:lnTo>
                  <a:pt x="67532" y="10417"/>
                </a:lnTo>
                <a:lnTo>
                  <a:pt x="70132" y="15626"/>
                </a:lnTo>
                <a:lnTo>
                  <a:pt x="72728" y="46874"/>
                </a:lnTo>
                <a:lnTo>
                  <a:pt x="90910" y="46874"/>
                </a:lnTo>
                <a:lnTo>
                  <a:pt x="90910" y="36456"/>
                </a:lnTo>
                <a:lnTo>
                  <a:pt x="93510" y="36456"/>
                </a:lnTo>
                <a:lnTo>
                  <a:pt x="93510" y="31248"/>
                </a:lnTo>
                <a:lnTo>
                  <a:pt x="96105" y="31248"/>
                </a:lnTo>
                <a:lnTo>
                  <a:pt x="96105" y="26043"/>
                </a:lnTo>
                <a:lnTo>
                  <a:pt x="98705" y="26043"/>
                </a:lnTo>
                <a:lnTo>
                  <a:pt x="98705" y="23439"/>
                </a:lnTo>
                <a:lnTo>
                  <a:pt x="90910" y="23439"/>
                </a:lnTo>
                <a:lnTo>
                  <a:pt x="88314" y="20835"/>
                </a:lnTo>
                <a:lnTo>
                  <a:pt x="83119" y="10417"/>
                </a:lnTo>
                <a:lnTo>
                  <a:pt x="77923" y="7813"/>
                </a:lnTo>
                <a:close/>
              </a:path>
              <a:path w="151129" h="138429">
                <a:moveTo>
                  <a:pt x="23377" y="28643"/>
                </a:moveTo>
                <a:lnTo>
                  <a:pt x="18182" y="28643"/>
                </a:lnTo>
                <a:lnTo>
                  <a:pt x="18182" y="33852"/>
                </a:lnTo>
                <a:lnTo>
                  <a:pt x="23377" y="33852"/>
                </a:lnTo>
                <a:lnTo>
                  <a:pt x="23377" y="28643"/>
                </a:lnTo>
                <a:close/>
              </a:path>
              <a:path w="151129" h="138429">
                <a:moveTo>
                  <a:pt x="145458" y="7813"/>
                </a:moveTo>
                <a:lnTo>
                  <a:pt x="111692" y="7813"/>
                </a:lnTo>
                <a:lnTo>
                  <a:pt x="137665" y="10417"/>
                </a:lnTo>
                <a:lnTo>
                  <a:pt x="132469" y="13021"/>
                </a:lnTo>
                <a:lnTo>
                  <a:pt x="129874" y="15626"/>
                </a:lnTo>
                <a:lnTo>
                  <a:pt x="127274" y="15626"/>
                </a:lnTo>
                <a:lnTo>
                  <a:pt x="127274" y="23439"/>
                </a:lnTo>
                <a:lnTo>
                  <a:pt x="124678" y="26043"/>
                </a:lnTo>
                <a:lnTo>
                  <a:pt x="127274" y="31248"/>
                </a:lnTo>
                <a:lnTo>
                  <a:pt x="129874" y="33852"/>
                </a:lnTo>
                <a:lnTo>
                  <a:pt x="142860" y="33852"/>
                </a:lnTo>
                <a:lnTo>
                  <a:pt x="148056" y="31248"/>
                </a:lnTo>
                <a:lnTo>
                  <a:pt x="148056" y="26043"/>
                </a:lnTo>
                <a:lnTo>
                  <a:pt x="150651" y="26043"/>
                </a:lnTo>
                <a:lnTo>
                  <a:pt x="148056" y="10417"/>
                </a:lnTo>
                <a:lnTo>
                  <a:pt x="145458" y="7813"/>
                </a:lnTo>
                <a:close/>
              </a:path>
              <a:path w="151129" h="138429">
                <a:moveTo>
                  <a:pt x="31173" y="18230"/>
                </a:moveTo>
                <a:lnTo>
                  <a:pt x="23377" y="18230"/>
                </a:lnTo>
                <a:lnTo>
                  <a:pt x="23377" y="23439"/>
                </a:lnTo>
                <a:lnTo>
                  <a:pt x="20782" y="23439"/>
                </a:lnTo>
                <a:lnTo>
                  <a:pt x="20782" y="28643"/>
                </a:lnTo>
                <a:lnTo>
                  <a:pt x="25977" y="28643"/>
                </a:lnTo>
                <a:lnTo>
                  <a:pt x="31173" y="23439"/>
                </a:lnTo>
                <a:lnTo>
                  <a:pt x="31173" y="18230"/>
                </a:lnTo>
                <a:close/>
              </a:path>
              <a:path w="151129" h="138429">
                <a:moveTo>
                  <a:pt x="135069" y="0"/>
                </a:moveTo>
                <a:lnTo>
                  <a:pt x="114287" y="2604"/>
                </a:lnTo>
                <a:lnTo>
                  <a:pt x="109092" y="5208"/>
                </a:lnTo>
                <a:lnTo>
                  <a:pt x="98705" y="15626"/>
                </a:lnTo>
                <a:lnTo>
                  <a:pt x="96105" y="15626"/>
                </a:lnTo>
                <a:lnTo>
                  <a:pt x="96105" y="20835"/>
                </a:lnTo>
                <a:lnTo>
                  <a:pt x="93510" y="23439"/>
                </a:lnTo>
                <a:lnTo>
                  <a:pt x="98705" y="23439"/>
                </a:lnTo>
                <a:lnTo>
                  <a:pt x="98705" y="20835"/>
                </a:lnTo>
                <a:lnTo>
                  <a:pt x="101301" y="20835"/>
                </a:lnTo>
                <a:lnTo>
                  <a:pt x="111692" y="10417"/>
                </a:lnTo>
                <a:lnTo>
                  <a:pt x="111692" y="7813"/>
                </a:lnTo>
                <a:lnTo>
                  <a:pt x="145458" y="7813"/>
                </a:lnTo>
                <a:lnTo>
                  <a:pt x="142860" y="5208"/>
                </a:lnTo>
                <a:lnTo>
                  <a:pt x="135069" y="2604"/>
                </a:lnTo>
                <a:lnTo>
                  <a:pt x="135069" y="0"/>
                </a:lnTo>
                <a:close/>
              </a:path>
              <a:path w="151129" h="138429">
                <a:moveTo>
                  <a:pt x="70132" y="0"/>
                </a:moveTo>
                <a:lnTo>
                  <a:pt x="46755" y="2604"/>
                </a:lnTo>
                <a:lnTo>
                  <a:pt x="36364" y="7813"/>
                </a:lnTo>
                <a:lnTo>
                  <a:pt x="25977" y="18230"/>
                </a:lnTo>
                <a:lnTo>
                  <a:pt x="33768" y="18230"/>
                </a:lnTo>
                <a:lnTo>
                  <a:pt x="36364" y="15626"/>
                </a:lnTo>
                <a:lnTo>
                  <a:pt x="46755" y="10417"/>
                </a:lnTo>
                <a:lnTo>
                  <a:pt x="46755" y="7813"/>
                </a:lnTo>
                <a:lnTo>
                  <a:pt x="77923" y="7813"/>
                </a:lnTo>
                <a:lnTo>
                  <a:pt x="75328" y="5208"/>
                </a:lnTo>
                <a:lnTo>
                  <a:pt x="70132" y="2604"/>
                </a:lnTo>
                <a:lnTo>
                  <a:pt x="7013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6024058" y="5102948"/>
            <a:ext cx="73025" cy="138430"/>
          </a:xfrm>
          <a:custGeom>
            <a:avLst/>
            <a:gdLst/>
            <a:ahLst/>
            <a:cxnLst/>
            <a:rect l="l" t="t" r="r" b="b"/>
            <a:pathLst>
              <a:path w="73025" h="138429">
                <a:moveTo>
                  <a:pt x="72728" y="130201"/>
                </a:moveTo>
                <a:lnTo>
                  <a:pt x="2600" y="130201"/>
                </a:lnTo>
                <a:lnTo>
                  <a:pt x="2600" y="138014"/>
                </a:lnTo>
                <a:lnTo>
                  <a:pt x="72728" y="138014"/>
                </a:lnTo>
                <a:lnTo>
                  <a:pt x="72728" y="130201"/>
                </a:lnTo>
                <a:close/>
              </a:path>
              <a:path w="73025" h="138429">
                <a:moveTo>
                  <a:pt x="46755" y="15626"/>
                </a:moveTo>
                <a:lnTo>
                  <a:pt x="31168" y="15626"/>
                </a:lnTo>
                <a:lnTo>
                  <a:pt x="31168" y="124997"/>
                </a:lnTo>
                <a:lnTo>
                  <a:pt x="28573" y="127596"/>
                </a:lnTo>
                <a:lnTo>
                  <a:pt x="10391" y="130201"/>
                </a:lnTo>
                <a:lnTo>
                  <a:pt x="67532" y="130201"/>
                </a:lnTo>
                <a:lnTo>
                  <a:pt x="49350" y="127596"/>
                </a:lnTo>
                <a:lnTo>
                  <a:pt x="46755" y="119788"/>
                </a:lnTo>
                <a:lnTo>
                  <a:pt x="46755" y="15626"/>
                </a:lnTo>
                <a:close/>
              </a:path>
              <a:path w="73025" h="138429">
                <a:moveTo>
                  <a:pt x="46755" y="0"/>
                </a:moveTo>
                <a:lnTo>
                  <a:pt x="38964" y="2604"/>
                </a:lnTo>
                <a:lnTo>
                  <a:pt x="28573" y="7813"/>
                </a:lnTo>
                <a:lnTo>
                  <a:pt x="20782" y="10417"/>
                </a:lnTo>
                <a:lnTo>
                  <a:pt x="0" y="10417"/>
                </a:lnTo>
                <a:lnTo>
                  <a:pt x="0" y="18226"/>
                </a:lnTo>
                <a:lnTo>
                  <a:pt x="23377" y="18226"/>
                </a:lnTo>
                <a:lnTo>
                  <a:pt x="31168" y="15626"/>
                </a:lnTo>
                <a:lnTo>
                  <a:pt x="46755" y="15626"/>
                </a:lnTo>
                <a:lnTo>
                  <a:pt x="4675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2192382" y="2105381"/>
            <a:ext cx="152400" cy="137795"/>
          </a:xfrm>
          <a:custGeom>
            <a:avLst/>
            <a:gdLst/>
            <a:ahLst/>
            <a:cxnLst/>
            <a:rect l="l" t="t" r="r" b="b"/>
            <a:pathLst>
              <a:path w="152400" h="137794">
                <a:moveTo>
                  <a:pt x="23605" y="106162"/>
                </a:moveTo>
                <a:lnTo>
                  <a:pt x="10492" y="108751"/>
                </a:lnTo>
                <a:lnTo>
                  <a:pt x="5246" y="111341"/>
                </a:lnTo>
                <a:lnTo>
                  <a:pt x="2625" y="111341"/>
                </a:lnTo>
                <a:lnTo>
                  <a:pt x="2625" y="119110"/>
                </a:lnTo>
                <a:lnTo>
                  <a:pt x="0" y="121700"/>
                </a:lnTo>
                <a:lnTo>
                  <a:pt x="2625" y="129468"/>
                </a:lnTo>
                <a:lnTo>
                  <a:pt x="7871" y="134648"/>
                </a:lnTo>
                <a:lnTo>
                  <a:pt x="15738" y="137233"/>
                </a:lnTo>
                <a:lnTo>
                  <a:pt x="39343" y="137233"/>
                </a:lnTo>
                <a:lnTo>
                  <a:pt x="44589" y="134648"/>
                </a:lnTo>
                <a:lnTo>
                  <a:pt x="47212" y="132058"/>
                </a:lnTo>
                <a:lnTo>
                  <a:pt x="18359" y="132058"/>
                </a:lnTo>
                <a:lnTo>
                  <a:pt x="10492" y="129468"/>
                </a:lnTo>
                <a:lnTo>
                  <a:pt x="18359" y="126879"/>
                </a:lnTo>
                <a:lnTo>
                  <a:pt x="23605" y="124289"/>
                </a:lnTo>
                <a:lnTo>
                  <a:pt x="23605" y="119110"/>
                </a:lnTo>
                <a:lnTo>
                  <a:pt x="26230" y="119110"/>
                </a:lnTo>
                <a:lnTo>
                  <a:pt x="23605" y="108751"/>
                </a:lnTo>
                <a:lnTo>
                  <a:pt x="23605" y="106162"/>
                </a:lnTo>
                <a:close/>
              </a:path>
              <a:path w="152400" h="137794">
                <a:moveTo>
                  <a:pt x="89174" y="46609"/>
                </a:moveTo>
                <a:lnTo>
                  <a:pt x="70815" y="46609"/>
                </a:lnTo>
                <a:lnTo>
                  <a:pt x="70815" y="54378"/>
                </a:lnTo>
                <a:lnTo>
                  <a:pt x="68190" y="54378"/>
                </a:lnTo>
                <a:lnTo>
                  <a:pt x="68190" y="64732"/>
                </a:lnTo>
                <a:lnTo>
                  <a:pt x="65569" y="64732"/>
                </a:lnTo>
                <a:lnTo>
                  <a:pt x="65569" y="75090"/>
                </a:lnTo>
                <a:lnTo>
                  <a:pt x="62948" y="75090"/>
                </a:lnTo>
                <a:lnTo>
                  <a:pt x="62948" y="85449"/>
                </a:lnTo>
                <a:lnTo>
                  <a:pt x="60323" y="85449"/>
                </a:lnTo>
                <a:lnTo>
                  <a:pt x="60323" y="95808"/>
                </a:lnTo>
                <a:lnTo>
                  <a:pt x="57702" y="95808"/>
                </a:lnTo>
                <a:lnTo>
                  <a:pt x="57702" y="106162"/>
                </a:lnTo>
                <a:lnTo>
                  <a:pt x="55077" y="106162"/>
                </a:lnTo>
                <a:lnTo>
                  <a:pt x="55077" y="111341"/>
                </a:lnTo>
                <a:lnTo>
                  <a:pt x="52456" y="111341"/>
                </a:lnTo>
                <a:lnTo>
                  <a:pt x="52456" y="116520"/>
                </a:lnTo>
                <a:lnTo>
                  <a:pt x="60323" y="116520"/>
                </a:lnTo>
                <a:lnTo>
                  <a:pt x="65569" y="126879"/>
                </a:lnTo>
                <a:lnTo>
                  <a:pt x="70815" y="132058"/>
                </a:lnTo>
                <a:lnTo>
                  <a:pt x="81307" y="137233"/>
                </a:lnTo>
                <a:lnTo>
                  <a:pt x="107533" y="137233"/>
                </a:lnTo>
                <a:lnTo>
                  <a:pt x="112780" y="134648"/>
                </a:lnTo>
                <a:lnTo>
                  <a:pt x="115402" y="132058"/>
                </a:lnTo>
                <a:lnTo>
                  <a:pt x="83928" y="132058"/>
                </a:lnTo>
                <a:lnTo>
                  <a:pt x="81307" y="129468"/>
                </a:lnTo>
                <a:lnTo>
                  <a:pt x="76061" y="113931"/>
                </a:lnTo>
                <a:lnTo>
                  <a:pt x="78682" y="111341"/>
                </a:lnTo>
                <a:lnTo>
                  <a:pt x="78682" y="90628"/>
                </a:lnTo>
                <a:lnTo>
                  <a:pt x="81307" y="90628"/>
                </a:lnTo>
                <a:lnTo>
                  <a:pt x="81307" y="77680"/>
                </a:lnTo>
                <a:lnTo>
                  <a:pt x="83928" y="77680"/>
                </a:lnTo>
                <a:lnTo>
                  <a:pt x="83928" y="67321"/>
                </a:lnTo>
                <a:lnTo>
                  <a:pt x="86549" y="67321"/>
                </a:lnTo>
                <a:lnTo>
                  <a:pt x="86549" y="56967"/>
                </a:lnTo>
                <a:lnTo>
                  <a:pt x="89174" y="56967"/>
                </a:lnTo>
                <a:lnTo>
                  <a:pt x="89174" y="46609"/>
                </a:lnTo>
                <a:close/>
              </a:path>
              <a:path w="152400" h="137794">
                <a:moveTo>
                  <a:pt x="60323" y="116520"/>
                </a:moveTo>
                <a:lnTo>
                  <a:pt x="49831" y="116520"/>
                </a:lnTo>
                <a:lnTo>
                  <a:pt x="49831" y="121700"/>
                </a:lnTo>
                <a:lnTo>
                  <a:pt x="39343" y="132058"/>
                </a:lnTo>
                <a:lnTo>
                  <a:pt x="47212" y="132058"/>
                </a:lnTo>
                <a:lnTo>
                  <a:pt x="60323" y="119110"/>
                </a:lnTo>
                <a:lnTo>
                  <a:pt x="60323" y="116520"/>
                </a:lnTo>
                <a:close/>
              </a:path>
              <a:path w="152400" h="137794">
                <a:moveTo>
                  <a:pt x="141626" y="90628"/>
                </a:moveTo>
                <a:lnTo>
                  <a:pt x="133759" y="90628"/>
                </a:lnTo>
                <a:lnTo>
                  <a:pt x="133759" y="98397"/>
                </a:lnTo>
                <a:lnTo>
                  <a:pt x="131139" y="98397"/>
                </a:lnTo>
                <a:lnTo>
                  <a:pt x="131139" y="103572"/>
                </a:lnTo>
                <a:lnTo>
                  <a:pt x="128513" y="103572"/>
                </a:lnTo>
                <a:lnTo>
                  <a:pt x="128513" y="111341"/>
                </a:lnTo>
                <a:lnTo>
                  <a:pt x="123267" y="116520"/>
                </a:lnTo>
                <a:lnTo>
                  <a:pt x="120646" y="116520"/>
                </a:lnTo>
                <a:lnTo>
                  <a:pt x="120646" y="121700"/>
                </a:lnTo>
                <a:lnTo>
                  <a:pt x="118026" y="124289"/>
                </a:lnTo>
                <a:lnTo>
                  <a:pt x="112780" y="126879"/>
                </a:lnTo>
                <a:lnTo>
                  <a:pt x="110154" y="129468"/>
                </a:lnTo>
                <a:lnTo>
                  <a:pt x="104908" y="132058"/>
                </a:lnTo>
                <a:lnTo>
                  <a:pt x="115402" y="132058"/>
                </a:lnTo>
                <a:lnTo>
                  <a:pt x="123267" y="124289"/>
                </a:lnTo>
                <a:lnTo>
                  <a:pt x="128513" y="121700"/>
                </a:lnTo>
                <a:lnTo>
                  <a:pt x="131139" y="119110"/>
                </a:lnTo>
                <a:lnTo>
                  <a:pt x="131139" y="113931"/>
                </a:lnTo>
                <a:lnTo>
                  <a:pt x="133759" y="113931"/>
                </a:lnTo>
                <a:lnTo>
                  <a:pt x="133759" y="108751"/>
                </a:lnTo>
                <a:lnTo>
                  <a:pt x="136385" y="108751"/>
                </a:lnTo>
                <a:lnTo>
                  <a:pt x="139006" y="106162"/>
                </a:lnTo>
                <a:lnTo>
                  <a:pt x="139006" y="100982"/>
                </a:lnTo>
                <a:lnTo>
                  <a:pt x="141626" y="100982"/>
                </a:lnTo>
                <a:lnTo>
                  <a:pt x="141626" y="90628"/>
                </a:lnTo>
                <a:close/>
              </a:path>
              <a:path w="152400" h="137794">
                <a:moveTo>
                  <a:pt x="20984" y="33660"/>
                </a:moveTo>
                <a:lnTo>
                  <a:pt x="15738" y="33660"/>
                </a:lnTo>
                <a:lnTo>
                  <a:pt x="15738" y="38840"/>
                </a:lnTo>
                <a:lnTo>
                  <a:pt x="13117" y="38840"/>
                </a:lnTo>
                <a:lnTo>
                  <a:pt x="13117" y="46609"/>
                </a:lnTo>
                <a:lnTo>
                  <a:pt x="10492" y="49198"/>
                </a:lnTo>
                <a:lnTo>
                  <a:pt x="15738" y="49198"/>
                </a:lnTo>
                <a:lnTo>
                  <a:pt x="18359" y="46609"/>
                </a:lnTo>
                <a:lnTo>
                  <a:pt x="18359" y="41429"/>
                </a:lnTo>
                <a:lnTo>
                  <a:pt x="20984" y="41429"/>
                </a:lnTo>
                <a:lnTo>
                  <a:pt x="20984" y="33660"/>
                </a:lnTo>
                <a:close/>
              </a:path>
              <a:path w="152400" h="137794">
                <a:moveTo>
                  <a:pt x="78682" y="7768"/>
                </a:moveTo>
                <a:lnTo>
                  <a:pt x="47210" y="7768"/>
                </a:lnTo>
                <a:lnTo>
                  <a:pt x="68190" y="10358"/>
                </a:lnTo>
                <a:lnTo>
                  <a:pt x="70815" y="15537"/>
                </a:lnTo>
                <a:lnTo>
                  <a:pt x="73436" y="46609"/>
                </a:lnTo>
                <a:lnTo>
                  <a:pt x="91795" y="46609"/>
                </a:lnTo>
                <a:lnTo>
                  <a:pt x="91795" y="36250"/>
                </a:lnTo>
                <a:lnTo>
                  <a:pt x="94420" y="36250"/>
                </a:lnTo>
                <a:lnTo>
                  <a:pt x="94420" y="31071"/>
                </a:lnTo>
                <a:lnTo>
                  <a:pt x="97041" y="31071"/>
                </a:lnTo>
                <a:lnTo>
                  <a:pt x="97041" y="25896"/>
                </a:lnTo>
                <a:lnTo>
                  <a:pt x="99667" y="25896"/>
                </a:lnTo>
                <a:lnTo>
                  <a:pt x="99667" y="23306"/>
                </a:lnTo>
                <a:lnTo>
                  <a:pt x="91795" y="23306"/>
                </a:lnTo>
                <a:lnTo>
                  <a:pt x="89174" y="20717"/>
                </a:lnTo>
                <a:lnTo>
                  <a:pt x="83928" y="10358"/>
                </a:lnTo>
                <a:lnTo>
                  <a:pt x="78682" y="7768"/>
                </a:lnTo>
                <a:close/>
              </a:path>
              <a:path w="152400" h="137794">
                <a:moveTo>
                  <a:pt x="23605" y="28481"/>
                </a:moveTo>
                <a:lnTo>
                  <a:pt x="18359" y="28481"/>
                </a:lnTo>
                <a:lnTo>
                  <a:pt x="18359" y="33660"/>
                </a:lnTo>
                <a:lnTo>
                  <a:pt x="23605" y="33660"/>
                </a:lnTo>
                <a:lnTo>
                  <a:pt x="23605" y="28481"/>
                </a:lnTo>
                <a:close/>
              </a:path>
              <a:path w="152400" h="137794">
                <a:moveTo>
                  <a:pt x="146875" y="7768"/>
                </a:moveTo>
                <a:lnTo>
                  <a:pt x="112780" y="7768"/>
                </a:lnTo>
                <a:lnTo>
                  <a:pt x="139006" y="10358"/>
                </a:lnTo>
                <a:lnTo>
                  <a:pt x="133759" y="12948"/>
                </a:lnTo>
                <a:lnTo>
                  <a:pt x="131139" y="15537"/>
                </a:lnTo>
                <a:lnTo>
                  <a:pt x="128513" y="15537"/>
                </a:lnTo>
                <a:lnTo>
                  <a:pt x="128513" y="23306"/>
                </a:lnTo>
                <a:lnTo>
                  <a:pt x="125893" y="25896"/>
                </a:lnTo>
                <a:lnTo>
                  <a:pt x="128513" y="31071"/>
                </a:lnTo>
                <a:lnTo>
                  <a:pt x="131139" y="33660"/>
                </a:lnTo>
                <a:lnTo>
                  <a:pt x="144252" y="33660"/>
                </a:lnTo>
                <a:lnTo>
                  <a:pt x="149498" y="31071"/>
                </a:lnTo>
                <a:lnTo>
                  <a:pt x="149498" y="25896"/>
                </a:lnTo>
                <a:lnTo>
                  <a:pt x="152119" y="25896"/>
                </a:lnTo>
                <a:lnTo>
                  <a:pt x="149498" y="10358"/>
                </a:lnTo>
                <a:lnTo>
                  <a:pt x="146875" y="7768"/>
                </a:lnTo>
                <a:close/>
              </a:path>
              <a:path w="152400" h="137794">
                <a:moveTo>
                  <a:pt x="31476" y="18127"/>
                </a:moveTo>
                <a:lnTo>
                  <a:pt x="23605" y="18127"/>
                </a:lnTo>
                <a:lnTo>
                  <a:pt x="23605" y="23306"/>
                </a:lnTo>
                <a:lnTo>
                  <a:pt x="20984" y="23306"/>
                </a:lnTo>
                <a:lnTo>
                  <a:pt x="20984" y="28481"/>
                </a:lnTo>
                <a:lnTo>
                  <a:pt x="26230" y="28481"/>
                </a:lnTo>
                <a:lnTo>
                  <a:pt x="31476" y="23306"/>
                </a:lnTo>
                <a:lnTo>
                  <a:pt x="31476" y="18127"/>
                </a:lnTo>
                <a:close/>
              </a:path>
              <a:path w="152400" h="137794">
                <a:moveTo>
                  <a:pt x="136385" y="0"/>
                </a:moveTo>
                <a:lnTo>
                  <a:pt x="115400" y="2589"/>
                </a:lnTo>
                <a:lnTo>
                  <a:pt x="110154" y="5179"/>
                </a:lnTo>
                <a:lnTo>
                  <a:pt x="99667" y="15537"/>
                </a:lnTo>
                <a:lnTo>
                  <a:pt x="97041" y="15537"/>
                </a:lnTo>
                <a:lnTo>
                  <a:pt x="97041" y="20717"/>
                </a:lnTo>
                <a:lnTo>
                  <a:pt x="94420" y="23306"/>
                </a:lnTo>
                <a:lnTo>
                  <a:pt x="99667" y="23306"/>
                </a:lnTo>
                <a:lnTo>
                  <a:pt x="99667" y="20717"/>
                </a:lnTo>
                <a:lnTo>
                  <a:pt x="102287" y="20717"/>
                </a:lnTo>
                <a:lnTo>
                  <a:pt x="112780" y="10358"/>
                </a:lnTo>
                <a:lnTo>
                  <a:pt x="112780" y="7768"/>
                </a:lnTo>
                <a:lnTo>
                  <a:pt x="146875" y="7768"/>
                </a:lnTo>
                <a:lnTo>
                  <a:pt x="144252" y="5179"/>
                </a:lnTo>
                <a:lnTo>
                  <a:pt x="136385" y="2589"/>
                </a:lnTo>
                <a:lnTo>
                  <a:pt x="136385" y="0"/>
                </a:lnTo>
                <a:close/>
              </a:path>
              <a:path w="152400" h="137794">
                <a:moveTo>
                  <a:pt x="70815" y="0"/>
                </a:moveTo>
                <a:lnTo>
                  <a:pt x="47210" y="2589"/>
                </a:lnTo>
                <a:lnTo>
                  <a:pt x="36718" y="7768"/>
                </a:lnTo>
                <a:lnTo>
                  <a:pt x="26230" y="18127"/>
                </a:lnTo>
                <a:lnTo>
                  <a:pt x="34097" y="18127"/>
                </a:lnTo>
                <a:lnTo>
                  <a:pt x="36718" y="15537"/>
                </a:lnTo>
                <a:lnTo>
                  <a:pt x="47210" y="10358"/>
                </a:lnTo>
                <a:lnTo>
                  <a:pt x="47210" y="7768"/>
                </a:lnTo>
                <a:lnTo>
                  <a:pt x="78682" y="7768"/>
                </a:lnTo>
                <a:lnTo>
                  <a:pt x="76061" y="5179"/>
                </a:lnTo>
                <a:lnTo>
                  <a:pt x="70815" y="2589"/>
                </a:lnTo>
                <a:lnTo>
                  <a:pt x="7081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2368107" y="2151991"/>
            <a:ext cx="89535" cy="137795"/>
          </a:xfrm>
          <a:custGeom>
            <a:avLst/>
            <a:gdLst/>
            <a:ahLst/>
            <a:cxnLst/>
            <a:rect l="l" t="t" r="r" b="b"/>
            <a:pathLst>
              <a:path w="89535" h="137794">
                <a:moveTo>
                  <a:pt x="70812" y="7768"/>
                </a:moveTo>
                <a:lnTo>
                  <a:pt x="31472" y="7768"/>
                </a:lnTo>
                <a:lnTo>
                  <a:pt x="52456" y="10358"/>
                </a:lnTo>
                <a:lnTo>
                  <a:pt x="55077" y="12948"/>
                </a:lnTo>
                <a:lnTo>
                  <a:pt x="60323" y="15537"/>
                </a:lnTo>
                <a:lnTo>
                  <a:pt x="65569" y="25891"/>
                </a:lnTo>
                <a:lnTo>
                  <a:pt x="68190" y="54373"/>
                </a:lnTo>
                <a:lnTo>
                  <a:pt x="65569" y="54373"/>
                </a:lnTo>
                <a:lnTo>
                  <a:pt x="65569" y="59552"/>
                </a:lnTo>
                <a:lnTo>
                  <a:pt x="62944" y="59552"/>
                </a:lnTo>
                <a:lnTo>
                  <a:pt x="62944" y="64732"/>
                </a:lnTo>
                <a:lnTo>
                  <a:pt x="60323" y="64732"/>
                </a:lnTo>
                <a:lnTo>
                  <a:pt x="60323" y="69911"/>
                </a:lnTo>
                <a:lnTo>
                  <a:pt x="52456" y="77680"/>
                </a:lnTo>
                <a:lnTo>
                  <a:pt x="49831" y="77680"/>
                </a:lnTo>
                <a:lnTo>
                  <a:pt x="49831" y="82859"/>
                </a:lnTo>
                <a:lnTo>
                  <a:pt x="5246" y="126874"/>
                </a:lnTo>
                <a:lnTo>
                  <a:pt x="2620" y="126874"/>
                </a:lnTo>
                <a:lnTo>
                  <a:pt x="2620" y="134643"/>
                </a:lnTo>
                <a:lnTo>
                  <a:pt x="0" y="137233"/>
                </a:lnTo>
                <a:lnTo>
                  <a:pt x="81303" y="137233"/>
                </a:lnTo>
                <a:lnTo>
                  <a:pt x="83928" y="134643"/>
                </a:lnTo>
                <a:lnTo>
                  <a:pt x="83928" y="124289"/>
                </a:lnTo>
                <a:lnTo>
                  <a:pt x="86549" y="124289"/>
                </a:lnTo>
                <a:lnTo>
                  <a:pt x="86549" y="119110"/>
                </a:lnTo>
                <a:lnTo>
                  <a:pt x="20979" y="119110"/>
                </a:lnTo>
                <a:lnTo>
                  <a:pt x="26226" y="116520"/>
                </a:lnTo>
                <a:lnTo>
                  <a:pt x="47210" y="95803"/>
                </a:lnTo>
                <a:lnTo>
                  <a:pt x="52456" y="93213"/>
                </a:lnTo>
                <a:lnTo>
                  <a:pt x="83928" y="62142"/>
                </a:lnTo>
                <a:lnTo>
                  <a:pt x="83928" y="56963"/>
                </a:lnTo>
                <a:lnTo>
                  <a:pt x="86549" y="56963"/>
                </a:lnTo>
                <a:lnTo>
                  <a:pt x="86549" y="51788"/>
                </a:lnTo>
                <a:lnTo>
                  <a:pt x="89174" y="51788"/>
                </a:lnTo>
                <a:lnTo>
                  <a:pt x="86549" y="28481"/>
                </a:lnTo>
                <a:lnTo>
                  <a:pt x="83928" y="20712"/>
                </a:lnTo>
                <a:lnTo>
                  <a:pt x="81303" y="18123"/>
                </a:lnTo>
                <a:lnTo>
                  <a:pt x="78682" y="12948"/>
                </a:lnTo>
                <a:lnTo>
                  <a:pt x="76057" y="10358"/>
                </a:lnTo>
                <a:lnTo>
                  <a:pt x="70812" y="7768"/>
                </a:lnTo>
                <a:close/>
              </a:path>
              <a:path w="89535" h="137794">
                <a:moveTo>
                  <a:pt x="89174" y="100982"/>
                </a:moveTo>
                <a:lnTo>
                  <a:pt x="81303" y="100982"/>
                </a:lnTo>
                <a:lnTo>
                  <a:pt x="81303" y="116520"/>
                </a:lnTo>
                <a:lnTo>
                  <a:pt x="78682" y="119110"/>
                </a:lnTo>
                <a:lnTo>
                  <a:pt x="86549" y="119110"/>
                </a:lnTo>
                <a:lnTo>
                  <a:pt x="86549" y="111341"/>
                </a:lnTo>
                <a:lnTo>
                  <a:pt x="89174" y="111341"/>
                </a:lnTo>
                <a:lnTo>
                  <a:pt x="89174" y="100982"/>
                </a:lnTo>
                <a:close/>
              </a:path>
              <a:path w="89535" h="137794">
                <a:moveTo>
                  <a:pt x="60323" y="0"/>
                </a:moveTo>
                <a:lnTo>
                  <a:pt x="28851" y="2589"/>
                </a:lnTo>
                <a:lnTo>
                  <a:pt x="13113" y="10358"/>
                </a:lnTo>
                <a:lnTo>
                  <a:pt x="10492" y="10358"/>
                </a:lnTo>
                <a:lnTo>
                  <a:pt x="10492" y="15537"/>
                </a:lnTo>
                <a:lnTo>
                  <a:pt x="7866" y="18123"/>
                </a:lnTo>
                <a:lnTo>
                  <a:pt x="5246" y="18123"/>
                </a:lnTo>
                <a:lnTo>
                  <a:pt x="5246" y="23302"/>
                </a:lnTo>
                <a:lnTo>
                  <a:pt x="2620" y="23302"/>
                </a:lnTo>
                <a:lnTo>
                  <a:pt x="2620" y="33660"/>
                </a:lnTo>
                <a:lnTo>
                  <a:pt x="0" y="36250"/>
                </a:lnTo>
                <a:lnTo>
                  <a:pt x="2620" y="44019"/>
                </a:lnTo>
                <a:lnTo>
                  <a:pt x="5246" y="46609"/>
                </a:lnTo>
                <a:lnTo>
                  <a:pt x="18359" y="46609"/>
                </a:lnTo>
                <a:lnTo>
                  <a:pt x="20979" y="44019"/>
                </a:lnTo>
                <a:lnTo>
                  <a:pt x="18359" y="28481"/>
                </a:lnTo>
                <a:lnTo>
                  <a:pt x="7866" y="25891"/>
                </a:lnTo>
                <a:lnTo>
                  <a:pt x="18359" y="15537"/>
                </a:lnTo>
                <a:lnTo>
                  <a:pt x="23605" y="12948"/>
                </a:lnTo>
                <a:lnTo>
                  <a:pt x="31472" y="10358"/>
                </a:lnTo>
                <a:lnTo>
                  <a:pt x="31472" y="7768"/>
                </a:lnTo>
                <a:lnTo>
                  <a:pt x="70812" y="7768"/>
                </a:lnTo>
                <a:lnTo>
                  <a:pt x="60323" y="2589"/>
                </a:lnTo>
                <a:lnTo>
                  <a:pt x="6032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3649980" y="2514600"/>
            <a:ext cx="2466975" cy="2372995"/>
          </a:xfrm>
          <a:custGeom>
            <a:avLst/>
            <a:gdLst/>
            <a:ahLst/>
            <a:cxnLst/>
            <a:rect l="l" t="t" r="r" b="b"/>
            <a:pathLst>
              <a:path w="2466975" h="2372995">
                <a:moveTo>
                  <a:pt x="0" y="2372994"/>
                </a:moveTo>
                <a:lnTo>
                  <a:pt x="2466721" y="0"/>
                </a:lnTo>
              </a:path>
            </a:pathLst>
          </a:custGeom>
          <a:ln w="9144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3162300" y="2061972"/>
            <a:ext cx="2466975" cy="2372995"/>
          </a:xfrm>
          <a:custGeom>
            <a:avLst/>
            <a:gdLst/>
            <a:ahLst/>
            <a:cxnLst/>
            <a:rect l="l" t="t" r="r" b="b"/>
            <a:pathLst>
              <a:path w="2466975" h="2372995">
                <a:moveTo>
                  <a:pt x="0" y="2372994"/>
                </a:moveTo>
                <a:lnTo>
                  <a:pt x="2466721" y="0"/>
                </a:lnTo>
              </a:path>
            </a:pathLst>
          </a:custGeom>
          <a:ln w="9144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3773424" y="3609126"/>
            <a:ext cx="227329" cy="223520"/>
          </a:xfrm>
          <a:custGeom>
            <a:avLst/>
            <a:gdLst/>
            <a:ahLst/>
            <a:cxnLst/>
            <a:rect l="l" t="t" r="r" b="b"/>
            <a:pathLst>
              <a:path w="227329" h="223520">
                <a:moveTo>
                  <a:pt x="0" y="111719"/>
                </a:moveTo>
                <a:lnTo>
                  <a:pt x="8166" y="69920"/>
                </a:lnTo>
                <a:lnTo>
                  <a:pt x="30548" y="35269"/>
                </a:lnTo>
                <a:lnTo>
                  <a:pt x="63966" y="10913"/>
                </a:lnTo>
                <a:lnTo>
                  <a:pt x="105241" y="0"/>
                </a:lnTo>
                <a:lnTo>
                  <a:pt x="121204" y="804"/>
                </a:lnTo>
                <a:lnTo>
                  <a:pt x="163988" y="12839"/>
                </a:lnTo>
                <a:lnTo>
                  <a:pt x="197380" y="37111"/>
                </a:lnTo>
                <a:lnTo>
                  <a:pt x="219152" y="70789"/>
                </a:lnTo>
                <a:lnTo>
                  <a:pt x="227073" y="111047"/>
                </a:lnTo>
                <a:lnTo>
                  <a:pt x="226133" y="125686"/>
                </a:lnTo>
                <a:lnTo>
                  <a:pt x="212950" y="165662"/>
                </a:lnTo>
                <a:lnTo>
                  <a:pt x="186677" y="197346"/>
                </a:lnTo>
                <a:lnTo>
                  <a:pt x="150465" y="217672"/>
                </a:lnTo>
                <a:lnTo>
                  <a:pt x="122357" y="223400"/>
                </a:lnTo>
                <a:lnTo>
                  <a:pt x="106321" y="222609"/>
                </a:lnTo>
                <a:lnTo>
                  <a:pt x="63389" y="210647"/>
                </a:lnTo>
                <a:lnTo>
                  <a:pt x="29909" y="186494"/>
                </a:lnTo>
                <a:lnTo>
                  <a:pt x="8056" y="152957"/>
                </a:lnTo>
                <a:lnTo>
                  <a:pt x="5" y="112848"/>
                </a:lnTo>
                <a:lnTo>
                  <a:pt x="0" y="111719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4046221" y="4285739"/>
            <a:ext cx="226695" cy="222250"/>
          </a:xfrm>
          <a:custGeom>
            <a:avLst/>
            <a:gdLst/>
            <a:ahLst/>
            <a:cxnLst/>
            <a:rect l="l" t="t" r="r" b="b"/>
            <a:pathLst>
              <a:path w="226695" h="222250">
                <a:moveTo>
                  <a:pt x="0" y="111000"/>
                </a:moveTo>
                <a:lnTo>
                  <a:pt x="8220" y="69339"/>
                </a:lnTo>
                <a:lnTo>
                  <a:pt x="30739" y="34854"/>
                </a:lnTo>
                <a:lnTo>
                  <a:pt x="64348" y="10691"/>
                </a:lnTo>
                <a:lnTo>
                  <a:pt x="105835" y="0"/>
                </a:lnTo>
                <a:lnTo>
                  <a:pt x="121764" y="816"/>
                </a:lnTo>
                <a:lnTo>
                  <a:pt x="164489" y="12919"/>
                </a:lnTo>
                <a:lnTo>
                  <a:pt x="197825" y="37287"/>
                </a:lnTo>
                <a:lnTo>
                  <a:pt x="219458" y="71072"/>
                </a:lnTo>
                <a:lnTo>
                  <a:pt x="226236" y="97421"/>
                </a:lnTo>
                <a:lnTo>
                  <a:pt x="225570" y="113873"/>
                </a:lnTo>
                <a:lnTo>
                  <a:pt x="214117" y="157488"/>
                </a:lnTo>
                <a:lnTo>
                  <a:pt x="190593" y="191193"/>
                </a:lnTo>
                <a:lnTo>
                  <a:pt x="157713" y="213309"/>
                </a:lnTo>
                <a:lnTo>
                  <a:pt x="118192" y="222160"/>
                </a:lnTo>
                <a:lnTo>
                  <a:pt x="102700" y="221285"/>
                </a:lnTo>
                <a:lnTo>
                  <a:pt x="60860" y="208771"/>
                </a:lnTo>
                <a:lnTo>
                  <a:pt x="28037" y="183729"/>
                </a:lnTo>
                <a:lnTo>
                  <a:pt x="6880" y="149118"/>
                </a:lnTo>
                <a:lnTo>
                  <a:pt x="0" y="111000"/>
                </a:lnTo>
                <a:close/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4639056" y="3718854"/>
            <a:ext cx="227329" cy="223520"/>
          </a:xfrm>
          <a:custGeom>
            <a:avLst/>
            <a:gdLst/>
            <a:ahLst/>
            <a:cxnLst/>
            <a:rect l="l" t="t" r="r" b="b"/>
            <a:pathLst>
              <a:path w="227329" h="223520">
                <a:moveTo>
                  <a:pt x="0" y="111719"/>
                </a:moveTo>
                <a:lnTo>
                  <a:pt x="8166" y="69920"/>
                </a:lnTo>
                <a:lnTo>
                  <a:pt x="30548" y="35269"/>
                </a:lnTo>
                <a:lnTo>
                  <a:pt x="63966" y="10913"/>
                </a:lnTo>
                <a:lnTo>
                  <a:pt x="105241" y="0"/>
                </a:lnTo>
                <a:lnTo>
                  <a:pt x="121204" y="804"/>
                </a:lnTo>
                <a:lnTo>
                  <a:pt x="163988" y="12839"/>
                </a:lnTo>
                <a:lnTo>
                  <a:pt x="197380" y="37111"/>
                </a:lnTo>
                <a:lnTo>
                  <a:pt x="219152" y="70789"/>
                </a:lnTo>
                <a:lnTo>
                  <a:pt x="227073" y="111047"/>
                </a:lnTo>
                <a:lnTo>
                  <a:pt x="226133" y="125686"/>
                </a:lnTo>
                <a:lnTo>
                  <a:pt x="212950" y="165662"/>
                </a:lnTo>
                <a:lnTo>
                  <a:pt x="186677" y="197346"/>
                </a:lnTo>
                <a:lnTo>
                  <a:pt x="150465" y="217672"/>
                </a:lnTo>
                <a:lnTo>
                  <a:pt x="122357" y="223400"/>
                </a:lnTo>
                <a:lnTo>
                  <a:pt x="106321" y="222609"/>
                </a:lnTo>
                <a:lnTo>
                  <a:pt x="63389" y="210647"/>
                </a:lnTo>
                <a:lnTo>
                  <a:pt x="29909" y="186494"/>
                </a:lnTo>
                <a:lnTo>
                  <a:pt x="8056" y="152957"/>
                </a:lnTo>
                <a:lnTo>
                  <a:pt x="5" y="112848"/>
                </a:lnTo>
                <a:lnTo>
                  <a:pt x="0" y="111719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5584444" y="2055236"/>
            <a:ext cx="516255" cy="537210"/>
          </a:xfrm>
          <a:custGeom>
            <a:avLst/>
            <a:gdLst/>
            <a:ahLst/>
            <a:cxnLst/>
            <a:rect l="l" t="t" r="r" b="b"/>
            <a:pathLst>
              <a:path w="516254" h="537210">
                <a:moveTo>
                  <a:pt x="0" y="55376"/>
                </a:moveTo>
                <a:lnTo>
                  <a:pt x="40180" y="20412"/>
                </a:lnTo>
                <a:lnTo>
                  <a:pt x="71620" y="0"/>
                </a:lnTo>
                <a:lnTo>
                  <a:pt x="280797" y="220603"/>
                </a:lnTo>
                <a:lnTo>
                  <a:pt x="285066" y="219612"/>
                </a:lnTo>
                <a:lnTo>
                  <a:pt x="294158" y="214602"/>
                </a:lnTo>
                <a:lnTo>
                  <a:pt x="306481" y="206926"/>
                </a:lnTo>
                <a:lnTo>
                  <a:pt x="320445" y="197939"/>
                </a:lnTo>
                <a:lnTo>
                  <a:pt x="334457" y="188995"/>
                </a:lnTo>
                <a:lnTo>
                  <a:pt x="346928" y="181448"/>
                </a:lnTo>
                <a:lnTo>
                  <a:pt x="356267" y="176653"/>
                </a:lnTo>
                <a:lnTo>
                  <a:pt x="360881" y="175964"/>
                </a:lnTo>
                <a:lnTo>
                  <a:pt x="359685" y="180476"/>
                </a:lnTo>
                <a:lnTo>
                  <a:pt x="353970" y="189110"/>
                </a:lnTo>
                <a:lnTo>
                  <a:pt x="345170" y="200525"/>
                </a:lnTo>
                <a:lnTo>
                  <a:pt x="334718" y="213382"/>
                </a:lnTo>
                <a:lnTo>
                  <a:pt x="324046" y="226341"/>
                </a:lnTo>
                <a:lnTo>
                  <a:pt x="314587" y="238062"/>
                </a:lnTo>
                <a:lnTo>
                  <a:pt x="307774" y="247205"/>
                </a:lnTo>
                <a:lnTo>
                  <a:pt x="305041" y="252430"/>
                </a:lnTo>
                <a:lnTo>
                  <a:pt x="315793" y="263995"/>
                </a:lnTo>
                <a:lnTo>
                  <a:pt x="347725" y="298034"/>
                </a:lnTo>
                <a:lnTo>
                  <a:pt x="379299" y="331355"/>
                </a:lnTo>
                <a:lnTo>
                  <a:pt x="410684" y="364297"/>
                </a:lnTo>
                <a:lnTo>
                  <a:pt x="421134" y="375253"/>
                </a:lnTo>
                <a:lnTo>
                  <a:pt x="431587" y="386217"/>
                </a:lnTo>
                <a:lnTo>
                  <a:pt x="463037" y="419286"/>
                </a:lnTo>
                <a:lnTo>
                  <a:pt x="494753" y="452884"/>
                </a:lnTo>
                <a:lnTo>
                  <a:pt x="516128" y="475746"/>
                </a:lnTo>
                <a:lnTo>
                  <a:pt x="516035" y="478611"/>
                </a:lnTo>
                <a:lnTo>
                  <a:pt x="489446" y="511775"/>
                </a:lnTo>
                <a:lnTo>
                  <a:pt x="477678" y="523856"/>
                </a:lnTo>
                <a:lnTo>
                  <a:pt x="464436" y="536798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4846067" y="2104516"/>
            <a:ext cx="241300" cy="459105"/>
          </a:xfrm>
          <a:custGeom>
            <a:avLst/>
            <a:gdLst/>
            <a:ahLst/>
            <a:cxnLst/>
            <a:rect l="l" t="t" r="r" b="b"/>
            <a:pathLst>
              <a:path w="241300" h="459105">
                <a:moveTo>
                  <a:pt x="179193" y="413928"/>
                </a:moveTo>
                <a:lnTo>
                  <a:pt x="158369" y="438277"/>
                </a:lnTo>
                <a:lnTo>
                  <a:pt x="241046" y="458851"/>
                </a:lnTo>
                <a:lnTo>
                  <a:pt x="225598" y="422275"/>
                </a:lnTo>
                <a:lnTo>
                  <a:pt x="188595" y="422275"/>
                </a:lnTo>
                <a:lnTo>
                  <a:pt x="179193" y="413928"/>
                </a:lnTo>
                <a:close/>
              </a:path>
              <a:path w="241300" h="459105">
                <a:moveTo>
                  <a:pt x="187394" y="404340"/>
                </a:moveTo>
                <a:lnTo>
                  <a:pt x="179193" y="413928"/>
                </a:lnTo>
                <a:lnTo>
                  <a:pt x="188595" y="422275"/>
                </a:lnTo>
                <a:lnTo>
                  <a:pt x="196977" y="412877"/>
                </a:lnTo>
                <a:lnTo>
                  <a:pt x="187394" y="404340"/>
                </a:lnTo>
                <a:close/>
              </a:path>
              <a:path w="241300" h="459105">
                <a:moveTo>
                  <a:pt x="207898" y="380365"/>
                </a:moveTo>
                <a:lnTo>
                  <a:pt x="187394" y="404340"/>
                </a:lnTo>
                <a:lnTo>
                  <a:pt x="196977" y="412877"/>
                </a:lnTo>
                <a:lnTo>
                  <a:pt x="188595" y="422275"/>
                </a:lnTo>
                <a:lnTo>
                  <a:pt x="225598" y="422275"/>
                </a:lnTo>
                <a:lnTo>
                  <a:pt x="207898" y="380365"/>
                </a:lnTo>
                <a:close/>
              </a:path>
              <a:path w="241300" h="459105">
                <a:moveTo>
                  <a:pt x="12700" y="0"/>
                </a:moveTo>
                <a:lnTo>
                  <a:pt x="0" y="254"/>
                </a:lnTo>
                <a:lnTo>
                  <a:pt x="635" y="33401"/>
                </a:lnTo>
                <a:lnTo>
                  <a:pt x="1778" y="66421"/>
                </a:lnTo>
                <a:lnTo>
                  <a:pt x="6985" y="131826"/>
                </a:lnTo>
                <a:lnTo>
                  <a:pt x="15494" y="179832"/>
                </a:lnTo>
                <a:lnTo>
                  <a:pt x="29718" y="226186"/>
                </a:lnTo>
                <a:lnTo>
                  <a:pt x="50800" y="270383"/>
                </a:lnTo>
                <a:lnTo>
                  <a:pt x="79375" y="312293"/>
                </a:lnTo>
                <a:lnTo>
                  <a:pt x="126111" y="364871"/>
                </a:lnTo>
                <a:lnTo>
                  <a:pt x="179193" y="413928"/>
                </a:lnTo>
                <a:lnTo>
                  <a:pt x="187394" y="404340"/>
                </a:lnTo>
                <a:lnTo>
                  <a:pt x="160909" y="380746"/>
                </a:lnTo>
                <a:lnTo>
                  <a:pt x="135001" y="355727"/>
                </a:lnTo>
                <a:lnTo>
                  <a:pt x="111238" y="330581"/>
                </a:lnTo>
                <a:lnTo>
                  <a:pt x="99931" y="317627"/>
                </a:lnTo>
                <a:lnTo>
                  <a:pt x="99846" y="317500"/>
                </a:lnTo>
                <a:lnTo>
                  <a:pt x="89383" y="304546"/>
                </a:lnTo>
                <a:lnTo>
                  <a:pt x="89313" y="304419"/>
                </a:lnTo>
                <a:lnTo>
                  <a:pt x="79469" y="291211"/>
                </a:lnTo>
                <a:lnTo>
                  <a:pt x="70104" y="277622"/>
                </a:lnTo>
                <a:lnTo>
                  <a:pt x="61879" y="264160"/>
                </a:lnTo>
                <a:lnTo>
                  <a:pt x="54309" y="250317"/>
                </a:lnTo>
                <a:lnTo>
                  <a:pt x="47491" y="236093"/>
                </a:lnTo>
                <a:lnTo>
                  <a:pt x="41632" y="221742"/>
                </a:lnTo>
                <a:lnTo>
                  <a:pt x="36207" y="206756"/>
                </a:lnTo>
                <a:lnTo>
                  <a:pt x="31788" y="192024"/>
                </a:lnTo>
                <a:lnTo>
                  <a:pt x="27880" y="177038"/>
                </a:lnTo>
                <a:lnTo>
                  <a:pt x="27884" y="176784"/>
                </a:lnTo>
                <a:lnTo>
                  <a:pt x="24566" y="161671"/>
                </a:lnTo>
                <a:lnTo>
                  <a:pt x="24597" y="161417"/>
                </a:lnTo>
                <a:lnTo>
                  <a:pt x="19598" y="130302"/>
                </a:lnTo>
                <a:lnTo>
                  <a:pt x="16495" y="99314"/>
                </a:lnTo>
                <a:lnTo>
                  <a:pt x="16383" y="98425"/>
                </a:lnTo>
                <a:lnTo>
                  <a:pt x="14347" y="65786"/>
                </a:lnTo>
                <a:lnTo>
                  <a:pt x="13335" y="33020"/>
                </a:lnTo>
                <a:lnTo>
                  <a:pt x="12700" y="0"/>
                </a:lnTo>
                <a:close/>
              </a:path>
              <a:path w="241300" h="459105">
                <a:moveTo>
                  <a:pt x="161030" y="380746"/>
                </a:moveTo>
                <a:lnTo>
                  <a:pt x="161163" y="380873"/>
                </a:lnTo>
                <a:lnTo>
                  <a:pt x="161030" y="380746"/>
                </a:lnTo>
                <a:close/>
              </a:path>
              <a:path w="241300" h="459105">
                <a:moveTo>
                  <a:pt x="135152" y="355872"/>
                </a:moveTo>
                <a:close/>
              </a:path>
              <a:path w="241300" h="459105">
                <a:moveTo>
                  <a:pt x="135014" y="355727"/>
                </a:moveTo>
                <a:lnTo>
                  <a:pt x="135152" y="355872"/>
                </a:lnTo>
                <a:lnTo>
                  <a:pt x="135014" y="355727"/>
                </a:lnTo>
                <a:close/>
              </a:path>
              <a:path w="241300" h="459105">
                <a:moveTo>
                  <a:pt x="110998" y="330327"/>
                </a:moveTo>
                <a:lnTo>
                  <a:pt x="111125" y="330581"/>
                </a:lnTo>
                <a:lnTo>
                  <a:pt x="110998" y="330327"/>
                </a:lnTo>
                <a:close/>
              </a:path>
              <a:path w="241300" h="459105">
                <a:moveTo>
                  <a:pt x="99846" y="317500"/>
                </a:moveTo>
                <a:lnTo>
                  <a:pt x="99949" y="317627"/>
                </a:lnTo>
                <a:lnTo>
                  <a:pt x="99846" y="317500"/>
                </a:lnTo>
                <a:close/>
              </a:path>
              <a:path w="241300" h="459105">
                <a:moveTo>
                  <a:pt x="89313" y="304419"/>
                </a:moveTo>
                <a:lnTo>
                  <a:pt x="89408" y="304546"/>
                </a:lnTo>
                <a:lnTo>
                  <a:pt x="89313" y="304419"/>
                </a:lnTo>
                <a:close/>
              </a:path>
              <a:path w="241300" h="459105">
                <a:moveTo>
                  <a:pt x="79414" y="291084"/>
                </a:moveTo>
                <a:close/>
              </a:path>
              <a:path w="241300" h="459105">
                <a:moveTo>
                  <a:pt x="70200" y="277622"/>
                </a:moveTo>
                <a:lnTo>
                  <a:pt x="70358" y="277876"/>
                </a:lnTo>
                <a:lnTo>
                  <a:pt x="70200" y="277622"/>
                </a:lnTo>
                <a:close/>
              </a:path>
              <a:path w="241300" h="459105">
                <a:moveTo>
                  <a:pt x="61721" y="263906"/>
                </a:moveTo>
                <a:lnTo>
                  <a:pt x="61849" y="264160"/>
                </a:lnTo>
                <a:lnTo>
                  <a:pt x="61721" y="263906"/>
                </a:lnTo>
                <a:close/>
              </a:path>
              <a:path w="241300" h="459105">
                <a:moveTo>
                  <a:pt x="54102" y="249936"/>
                </a:moveTo>
                <a:lnTo>
                  <a:pt x="54228" y="250317"/>
                </a:lnTo>
                <a:lnTo>
                  <a:pt x="54102" y="249936"/>
                </a:lnTo>
                <a:close/>
              </a:path>
              <a:path w="241300" h="459105">
                <a:moveTo>
                  <a:pt x="47394" y="235839"/>
                </a:moveTo>
                <a:lnTo>
                  <a:pt x="47498" y="236093"/>
                </a:lnTo>
                <a:lnTo>
                  <a:pt x="47394" y="235839"/>
                </a:lnTo>
                <a:close/>
              </a:path>
              <a:path w="241300" h="459105">
                <a:moveTo>
                  <a:pt x="41529" y="221488"/>
                </a:moveTo>
                <a:lnTo>
                  <a:pt x="41529" y="221742"/>
                </a:lnTo>
                <a:lnTo>
                  <a:pt x="41529" y="221488"/>
                </a:lnTo>
                <a:close/>
              </a:path>
              <a:path w="241300" h="459105">
                <a:moveTo>
                  <a:pt x="36275" y="206983"/>
                </a:moveTo>
                <a:lnTo>
                  <a:pt x="36322" y="207136"/>
                </a:lnTo>
                <a:lnTo>
                  <a:pt x="36275" y="206983"/>
                </a:lnTo>
                <a:close/>
              </a:path>
              <a:path w="241300" h="459105">
                <a:moveTo>
                  <a:pt x="36207" y="206756"/>
                </a:moveTo>
                <a:lnTo>
                  <a:pt x="36275" y="206983"/>
                </a:lnTo>
                <a:lnTo>
                  <a:pt x="36207" y="206756"/>
                </a:lnTo>
                <a:close/>
              </a:path>
              <a:path w="241300" h="459105">
                <a:moveTo>
                  <a:pt x="31843" y="191897"/>
                </a:moveTo>
                <a:close/>
              </a:path>
              <a:path w="241300" h="459105">
                <a:moveTo>
                  <a:pt x="27884" y="176784"/>
                </a:moveTo>
                <a:lnTo>
                  <a:pt x="27940" y="177038"/>
                </a:lnTo>
                <a:lnTo>
                  <a:pt x="27884" y="176784"/>
                </a:lnTo>
                <a:close/>
              </a:path>
              <a:path w="241300" h="459105">
                <a:moveTo>
                  <a:pt x="24597" y="161417"/>
                </a:moveTo>
                <a:lnTo>
                  <a:pt x="24638" y="161671"/>
                </a:lnTo>
                <a:lnTo>
                  <a:pt x="24597" y="161417"/>
                </a:lnTo>
                <a:close/>
              </a:path>
              <a:path w="241300" h="459105">
                <a:moveTo>
                  <a:pt x="19558" y="130048"/>
                </a:moveTo>
                <a:lnTo>
                  <a:pt x="19558" y="130302"/>
                </a:lnTo>
                <a:lnTo>
                  <a:pt x="19558" y="130048"/>
                </a:lnTo>
                <a:close/>
              </a:path>
              <a:path w="241300" h="459105">
                <a:moveTo>
                  <a:pt x="16383" y="98171"/>
                </a:moveTo>
                <a:lnTo>
                  <a:pt x="16383" y="98425"/>
                </a:lnTo>
                <a:lnTo>
                  <a:pt x="16383" y="9817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5358385" y="3300983"/>
            <a:ext cx="473075" cy="313055"/>
          </a:xfrm>
          <a:custGeom>
            <a:avLst/>
            <a:gdLst/>
            <a:ahLst/>
            <a:cxnLst/>
            <a:rect l="l" t="t" r="r" b="b"/>
            <a:pathLst>
              <a:path w="473075" h="313054">
                <a:moveTo>
                  <a:pt x="55643" y="52464"/>
                </a:moveTo>
                <a:lnTo>
                  <a:pt x="99059" y="118364"/>
                </a:lnTo>
                <a:lnTo>
                  <a:pt x="132968" y="153670"/>
                </a:lnTo>
                <a:lnTo>
                  <a:pt x="166115" y="186309"/>
                </a:lnTo>
                <a:lnTo>
                  <a:pt x="198627" y="216027"/>
                </a:lnTo>
                <a:lnTo>
                  <a:pt x="230250" y="242062"/>
                </a:lnTo>
                <a:lnTo>
                  <a:pt x="275716" y="273050"/>
                </a:lnTo>
                <a:lnTo>
                  <a:pt x="318642" y="293624"/>
                </a:lnTo>
                <a:lnTo>
                  <a:pt x="359409" y="305816"/>
                </a:lnTo>
                <a:lnTo>
                  <a:pt x="398398" y="311404"/>
                </a:lnTo>
                <a:lnTo>
                  <a:pt x="423544" y="312547"/>
                </a:lnTo>
                <a:lnTo>
                  <a:pt x="448182" y="312547"/>
                </a:lnTo>
                <a:lnTo>
                  <a:pt x="472566" y="312039"/>
                </a:lnTo>
                <a:lnTo>
                  <a:pt x="472323" y="299847"/>
                </a:lnTo>
                <a:lnTo>
                  <a:pt x="423925" y="299847"/>
                </a:lnTo>
                <a:lnTo>
                  <a:pt x="401912" y="298831"/>
                </a:lnTo>
                <a:lnTo>
                  <a:pt x="399541" y="298831"/>
                </a:lnTo>
                <a:lnTo>
                  <a:pt x="386968" y="297434"/>
                </a:lnTo>
                <a:lnTo>
                  <a:pt x="387222" y="297434"/>
                </a:lnTo>
                <a:lnTo>
                  <a:pt x="374522" y="295656"/>
                </a:lnTo>
                <a:lnTo>
                  <a:pt x="374776" y="295656"/>
                </a:lnTo>
                <a:lnTo>
                  <a:pt x="361822" y="293370"/>
                </a:lnTo>
                <a:lnTo>
                  <a:pt x="362203" y="293370"/>
                </a:lnTo>
                <a:lnTo>
                  <a:pt x="349646" y="290322"/>
                </a:lnTo>
                <a:lnTo>
                  <a:pt x="349503" y="290322"/>
                </a:lnTo>
                <a:lnTo>
                  <a:pt x="336599" y="286512"/>
                </a:lnTo>
                <a:lnTo>
                  <a:pt x="322960" y="281813"/>
                </a:lnTo>
                <a:lnTo>
                  <a:pt x="309930" y="276352"/>
                </a:lnTo>
                <a:lnTo>
                  <a:pt x="295909" y="269621"/>
                </a:lnTo>
                <a:lnTo>
                  <a:pt x="281939" y="262001"/>
                </a:lnTo>
                <a:lnTo>
                  <a:pt x="267588" y="253238"/>
                </a:lnTo>
                <a:lnTo>
                  <a:pt x="253169" y="243332"/>
                </a:lnTo>
                <a:lnTo>
                  <a:pt x="237870" y="232029"/>
                </a:lnTo>
                <a:lnTo>
                  <a:pt x="222503" y="219710"/>
                </a:lnTo>
                <a:lnTo>
                  <a:pt x="207032" y="206502"/>
                </a:lnTo>
                <a:lnTo>
                  <a:pt x="191007" y="192278"/>
                </a:lnTo>
                <a:lnTo>
                  <a:pt x="191134" y="192278"/>
                </a:lnTo>
                <a:lnTo>
                  <a:pt x="175014" y="177165"/>
                </a:lnTo>
                <a:lnTo>
                  <a:pt x="174878" y="177165"/>
                </a:lnTo>
                <a:lnTo>
                  <a:pt x="158368" y="161290"/>
                </a:lnTo>
                <a:lnTo>
                  <a:pt x="142112" y="144780"/>
                </a:lnTo>
                <a:lnTo>
                  <a:pt x="125101" y="127381"/>
                </a:lnTo>
                <a:lnTo>
                  <a:pt x="108213" y="109601"/>
                </a:lnTo>
                <a:lnTo>
                  <a:pt x="74040" y="72771"/>
                </a:lnTo>
                <a:lnTo>
                  <a:pt x="55643" y="52464"/>
                </a:lnTo>
                <a:close/>
              </a:path>
              <a:path w="473075" h="313054">
                <a:moveTo>
                  <a:pt x="472312" y="299339"/>
                </a:moveTo>
                <a:lnTo>
                  <a:pt x="448055" y="299847"/>
                </a:lnTo>
                <a:lnTo>
                  <a:pt x="472323" y="299847"/>
                </a:lnTo>
                <a:lnTo>
                  <a:pt x="472312" y="299339"/>
                </a:lnTo>
                <a:close/>
              </a:path>
              <a:path w="473075" h="313054">
                <a:moveTo>
                  <a:pt x="399160" y="298704"/>
                </a:moveTo>
                <a:lnTo>
                  <a:pt x="399541" y="298831"/>
                </a:lnTo>
                <a:lnTo>
                  <a:pt x="401912" y="298831"/>
                </a:lnTo>
                <a:lnTo>
                  <a:pt x="399160" y="298704"/>
                </a:lnTo>
                <a:close/>
              </a:path>
              <a:path w="473075" h="313054">
                <a:moveTo>
                  <a:pt x="349122" y="290195"/>
                </a:moveTo>
                <a:lnTo>
                  <a:pt x="349503" y="290322"/>
                </a:lnTo>
                <a:lnTo>
                  <a:pt x="349646" y="290322"/>
                </a:lnTo>
                <a:lnTo>
                  <a:pt x="349122" y="290195"/>
                </a:lnTo>
                <a:close/>
              </a:path>
              <a:path w="473075" h="313054">
                <a:moveTo>
                  <a:pt x="336262" y="286412"/>
                </a:moveTo>
                <a:lnTo>
                  <a:pt x="336549" y="286512"/>
                </a:lnTo>
                <a:lnTo>
                  <a:pt x="336262" y="286412"/>
                </a:lnTo>
                <a:close/>
              </a:path>
              <a:path w="473075" h="313054">
                <a:moveTo>
                  <a:pt x="336182" y="286385"/>
                </a:moveTo>
                <a:close/>
              </a:path>
              <a:path w="473075" h="313054">
                <a:moveTo>
                  <a:pt x="323037" y="281813"/>
                </a:moveTo>
                <a:lnTo>
                  <a:pt x="323341" y="281940"/>
                </a:lnTo>
                <a:lnTo>
                  <a:pt x="323037" y="281813"/>
                </a:lnTo>
                <a:close/>
              </a:path>
              <a:path w="473075" h="313054">
                <a:moveTo>
                  <a:pt x="309625" y="276225"/>
                </a:moveTo>
                <a:lnTo>
                  <a:pt x="309879" y="276352"/>
                </a:lnTo>
                <a:lnTo>
                  <a:pt x="309625" y="276225"/>
                </a:lnTo>
                <a:close/>
              </a:path>
              <a:path w="473075" h="313054">
                <a:moveTo>
                  <a:pt x="296090" y="269707"/>
                </a:moveTo>
                <a:close/>
              </a:path>
              <a:path w="473075" h="313054">
                <a:moveTo>
                  <a:pt x="295930" y="269621"/>
                </a:moveTo>
                <a:lnTo>
                  <a:pt x="296090" y="269707"/>
                </a:lnTo>
                <a:lnTo>
                  <a:pt x="295930" y="269621"/>
                </a:lnTo>
                <a:close/>
              </a:path>
              <a:path w="473075" h="313054">
                <a:moveTo>
                  <a:pt x="281985" y="262001"/>
                </a:moveTo>
                <a:lnTo>
                  <a:pt x="282193" y="262128"/>
                </a:lnTo>
                <a:lnTo>
                  <a:pt x="281985" y="262001"/>
                </a:lnTo>
                <a:close/>
              </a:path>
              <a:path w="473075" h="313054">
                <a:moveTo>
                  <a:pt x="267657" y="253238"/>
                </a:moveTo>
                <a:lnTo>
                  <a:pt x="267842" y="253365"/>
                </a:lnTo>
                <a:lnTo>
                  <a:pt x="267657" y="253238"/>
                </a:lnTo>
                <a:close/>
              </a:path>
              <a:path w="473075" h="313054">
                <a:moveTo>
                  <a:pt x="252983" y="243205"/>
                </a:moveTo>
                <a:lnTo>
                  <a:pt x="253110" y="243332"/>
                </a:lnTo>
                <a:lnTo>
                  <a:pt x="252983" y="243205"/>
                </a:lnTo>
                <a:close/>
              </a:path>
              <a:path w="473075" h="313054">
                <a:moveTo>
                  <a:pt x="237965" y="232029"/>
                </a:moveTo>
                <a:lnTo>
                  <a:pt x="238124" y="232156"/>
                </a:lnTo>
                <a:lnTo>
                  <a:pt x="237965" y="232029"/>
                </a:lnTo>
                <a:close/>
              </a:path>
              <a:path w="473075" h="313054">
                <a:moveTo>
                  <a:pt x="222608" y="219710"/>
                </a:moveTo>
                <a:lnTo>
                  <a:pt x="222757" y="219837"/>
                </a:lnTo>
                <a:lnTo>
                  <a:pt x="222608" y="219710"/>
                </a:lnTo>
                <a:close/>
              </a:path>
              <a:path w="473075" h="313054">
                <a:moveTo>
                  <a:pt x="206882" y="206375"/>
                </a:moveTo>
                <a:lnTo>
                  <a:pt x="207009" y="206502"/>
                </a:lnTo>
                <a:lnTo>
                  <a:pt x="206882" y="206375"/>
                </a:lnTo>
                <a:close/>
              </a:path>
              <a:path w="473075" h="313054">
                <a:moveTo>
                  <a:pt x="174878" y="177038"/>
                </a:moveTo>
                <a:lnTo>
                  <a:pt x="174878" y="177165"/>
                </a:lnTo>
                <a:lnTo>
                  <a:pt x="175014" y="177165"/>
                </a:lnTo>
                <a:lnTo>
                  <a:pt x="174878" y="177038"/>
                </a:lnTo>
                <a:close/>
              </a:path>
              <a:path w="473075" h="313054">
                <a:moveTo>
                  <a:pt x="141985" y="144653"/>
                </a:moveTo>
                <a:close/>
              </a:path>
              <a:path w="473075" h="313054">
                <a:moveTo>
                  <a:pt x="125101" y="127381"/>
                </a:moveTo>
                <a:close/>
              </a:path>
              <a:path w="473075" h="313054">
                <a:moveTo>
                  <a:pt x="108213" y="109601"/>
                </a:moveTo>
                <a:close/>
              </a:path>
              <a:path w="473075" h="313054">
                <a:moveTo>
                  <a:pt x="0" y="0"/>
                </a:moveTo>
                <a:lnTo>
                  <a:pt x="22605" y="82169"/>
                </a:lnTo>
                <a:lnTo>
                  <a:pt x="46196" y="60958"/>
                </a:lnTo>
                <a:lnTo>
                  <a:pt x="37718" y="51562"/>
                </a:lnTo>
                <a:lnTo>
                  <a:pt x="47116" y="43053"/>
                </a:lnTo>
                <a:lnTo>
                  <a:pt x="66111" y="43053"/>
                </a:lnTo>
                <a:lnTo>
                  <a:pt x="79247" y="31242"/>
                </a:lnTo>
                <a:lnTo>
                  <a:pt x="0" y="0"/>
                </a:lnTo>
                <a:close/>
              </a:path>
              <a:path w="473075" h="313054">
                <a:moveTo>
                  <a:pt x="47116" y="43053"/>
                </a:moveTo>
                <a:lnTo>
                  <a:pt x="37718" y="51562"/>
                </a:lnTo>
                <a:lnTo>
                  <a:pt x="46196" y="60958"/>
                </a:lnTo>
                <a:lnTo>
                  <a:pt x="55643" y="52464"/>
                </a:lnTo>
                <a:lnTo>
                  <a:pt x="47116" y="43053"/>
                </a:lnTo>
                <a:close/>
              </a:path>
              <a:path w="473075" h="313054">
                <a:moveTo>
                  <a:pt x="66111" y="43053"/>
                </a:moveTo>
                <a:lnTo>
                  <a:pt x="47116" y="43053"/>
                </a:lnTo>
                <a:lnTo>
                  <a:pt x="55643" y="52464"/>
                </a:lnTo>
                <a:lnTo>
                  <a:pt x="66111" y="4305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5471161" y="2703575"/>
            <a:ext cx="473075" cy="308610"/>
          </a:xfrm>
          <a:custGeom>
            <a:avLst/>
            <a:gdLst/>
            <a:ahLst/>
            <a:cxnLst/>
            <a:rect l="l" t="t" r="r" b="b"/>
            <a:pathLst>
              <a:path w="473075" h="308610">
                <a:moveTo>
                  <a:pt x="54229" y="53887"/>
                </a:moveTo>
                <a:lnTo>
                  <a:pt x="78739" y="101853"/>
                </a:lnTo>
                <a:lnTo>
                  <a:pt x="110362" y="137159"/>
                </a:lnTo>
                <a:lnTo>
                  <a:pt x="141350" y="169925"/>
                </a:lnTo>
                <a:lnTo>
                  <a:pt x="171703" y="199643"/>
                </a:lnTo>
                <a:lnTo>
                  <a:pt x="201802" y="226186"/>
                </a:lnTo>
                <a:lnTo>
                  <a:pt x="246760" y="259333"/>
                </a:lnTo>
                <a:lnTo>
                  <a:pt x="290956" y="282955"/>
                </a:lnTo>
                <a:lnTo>
                  <a:pt x="333628" y="297560"/>
                </a:lnTo>
                <a:lnTo>
                  <a:pt x="375284" y="305180"/>
                </a:lnTo>
                <a:lnTo>
                  <a:pt x="416686" y="307974"/>
                </a:lnTo>
                <a:lnTo>
                  <a:pt x="444499" y="308101"/>
                </a:lnTo>
                <a:lnTo>
                  <a:pt x="472566" y="307466"/>
                </a:lnTo>
                <a:lnTo>
                  <a:pt x="472323" y="295401"/>
                </a:lnTo>
                <a:lnTo>
                  <a:pt x="444245" y="295401"/>
                </a:lnTo>
                <a:lnTo>
                  <a:pt x="417194" y="295274"/>
                </a:lnTo>
                <a:lnTo>
                  <a:pt x="390016" y="293877"/>
                </a:lnTo>
                <a:lnTo>
                  <a:pt x="390270" y="293877"/>
                </a:lnTo>
                <a:lnTo>
                  <a:pt x="376681" y="292607"/>
                </a:lnTo>
                <a:lnTo>
                  <a:pt x="376935" y="292607"/>
                </a:lnTo>
                <a:lnTo>
                  <a:pt x="363346" y="290829"/>
                </a:lnTo>
                <a:lnTo>
                  <a:pt x="363600" y="290829"/>
                </a:lnTo>
                <a:lnTo>
                  <a:pt x="350011" y="288416"/>
                </a:lnTo>
                <a:lnTo>
                  <a:pt x="350265" y="288416"/>
                </a:lnTo>
                <a:lnTo>
                  <a:pt x="337098" y="285368"/>
                </a:lnTo>
                <a:lnTo>
                  <a:pt x="336930" y="285368"/>
                </a:lnTo>
                <a:lnTo>
                  <a:pt x="323520" y="281431"/>
                </a:lnTo>
                <a:lnTo>
                  <a:pt x="323341" y="281431"/>
                </a:lnTo>
                <a:lnTo>
                  <a:pt x="309498" y="276732"/>
                </a:lnTo>
                <a:lnTo>
                  <a:pt x="296220" y="271271"/>
                </a:lnTo>
                <a:lnTo>
                  <a:pt x="281812" y="264667"/>
                </a:lnTo>
                <a:lnTo>
                  <a:pt x="281952" y="264667"/>
                </a:lnTo>
                <a:lnTo>
                  <a:pt x="267715" y="257174"/>
                </a:lnTo>
                <a:lnTo>
                  <a:pt x="267883" y="257174"/>
                </a:lnTo>
                <a:lnTo>
                  <a:pt x="253364" y="248538"/>
                </a:lnTo>
                <a:lnTo>
                  <a:pt x="238886" y="238759"/>
                </a:lnTo>
                <a:lnTo>
                  <a:pt x="224582" y="228218"/>
                </a:lnTo>
                <a:lnTo>
                  <a:pt x="209962" y="216534"/>
                </a:lnTo>
                <a:lnTo>
                  <a:pt x="195220" y="203961"/>
                </a:lnTo>
                <a:lnTo>
                  <a:pt x="180477" y="190372"/>
                </a:lnTo>
                <a:lnTo>
                  <a:pt x="165355" y="176021"/>
                </a:lnTo>
                <a:lnTo>
                  <a:pt x="150493" y="161035"/>
                </a:lnTo>
                <a:lnTo>
                  <a:pt x="135127" y="145160"/>
                </a:lnTo>
                <a:lnTo>
                  <a:pt x="135254" y="145160"/>
                </a:lnTo>
                <a:lnTo>
                  <a:pt x="119879" y="128650"/>
                </a:lnTo>
                <a:lnTo>
                  <a:pt x="104254" y="111378"/>
                </a:lnTo>
                <a:lnTo>
                  <a:pt x="88264" y="93471"/>
                </a:lnTo>
                <a:lnTo>
                  <a:pt x="72372" y="75056"/>
                </a:lnTo>
                <a:lnTo>
                  <a:pt x="54229" y="53887"/>
                </a:lnTo>
                <a:close/>
              </a:path>
              <a:path w="473075" h="308610">
                <a:moveTo>
                  <a:pt x="444297" y="295401"/>
                </a:moveTo>
                <a:lnTo>
                  <a:pt x="444499" y="295401"/>
                </a:lnTo>
                <a:lnTo>
                  <a:pt x="444297" y="295401"/>
                </a:lnTo>
                <a:close/>
              </a:path>
              <a:path w="473075" h="308610">
                <a:moveTo>
                  <a:pt x="472312" y="294893"/>
                </a:moveTo>
                <a:lnTo>
                  <a:pt x="444297" y="295401"/>
                </a:lnTo>
                <a:lnTo>
                  <a:pt x="444499" y="295401"/>
                </a:lnTo>
                <a:lnTo>
                  <a:pt x="472323" y="295401"/>
                </a:lnTo>
                <a:lnTo>
                  <a:pt x="472312" y="294893"/>
                </a:lnTo>
                <a:close/>
              </a:path>
              <a:path w="473075" h="308610">
                <a:moveTo>
                  <a:pt x="336549" y="285241"/>
                </a:moveTo>
                <a:lnTo>
                  <a:pt x="336930" y="285368"/>
                </a:lnTo>
                <a:lnTo>
                  <a:pt x="337098" y="285368"/>
                </a:lnTo>
                <a:lnTo>
                  <a:pt x="336549" y="285241"/>
                </a:lnTo>
                <a:close/>
              </a:path>
              <a:path w="473075" h="308610">
                <a:moveTo>
                  <a:pt x="323087" y="281304"/>
                </a:moveTo>
                <a:lnTo>
                  <a:pt x="323341" y="281431"/>
                </a:lnTo>
                <a:lnTo>
                  <a:pt x="323520" y="281431"/>
                </a:lnTo>
                <a:lnTo>
                  <a:pt x="323087" y="281304"/>
                </a:lnTo>
                <a:close/>
              </a:path>
              <a:path w="473075" h="308610">
                <a:moveTo>
                  <a:pt x="309569" y="276732"/>
                </a:moveTo>
                <a:lnTo>
                  <a:pt x="309879" y="276859"/>
                </a:lnTo>
                <a:lnTo>
                  <a:pt x="309569" y="276732"/>
                </a:lnTo>
                <a:close/>
              </a:path>
              <a:path w="473075" h="308610">
                <a:moveTo>
                  <a:pt x="295909" y="271144"/>
                </a:moveTo>
                <a:lnTo>
                  <a:pt x="296163" y="271271"/>
                </a:lnTo>
                <a:lnTo>
                  <a:pt x="295909" y="271144"/>
                </a:lnTo>
                <a:close/>
              </a:path>
              <a:path w="473075" h="308610">
                <a:moveTo>
                  <a:pt x="281952" y="264667"/>
                </a:moveTo>
                <a:lnTo>
                  <a:pt x="281812" y="264667"/>
                </a:lnTo>
                <a:lnTo>
                  <a:pt x="282193" y="264794"/>
                </a:lnTo>
                <a:lnTo>
                  <a:pt x="281952" y="264667"/>
                </a:lnTo>
                <a:close/>
              </a:path>
              <a:path w="473075" h="308610">
                <a:moveTo>
                  <a:pt x="267883" y="257174"/>
                </a:moveTo>
                <a:lnTo>
                  <a:pt x="267715" y="257174"/>
                </a:lnTo>
                <a:lnTo>
                  <a:pt x="268096" y="257301"/>
                </a:lnTo>
                <a:lnTo>
                  <a:pt x="267883" y="257174"/>
                </a:lnTo>
                <a:close/>
              </a:path>
              <a:path w="473075" h="308610">
                <a:moveTo>
                  <a:pt x="253430" y="248538"/>
                </a:moveTo>
                <a:lnTo>
                  <a:pt x="253618" y="248665"/>
                </a:lnTo>
                <a:lnTo>
                  <a:pt x="253430" y="248538"/>
                </a:lnTo>
                <a:close/>
              </a:path>
              <a:path w="473075" h="308610">
                <a:moveTo>
                  <a:pt x="238967" y="238759"/>
                </a:moveTo>
                <a:lnTo>
                  <a:pt x="239140" y="238886"/>
                </a:lnTo>
                <a:lnTo>
                  <a:pt x="238967" y="238759"/>
                </a:lnTo>
                <a:close/>
              </a:path>
              <a:path w="473075" h="308610">
                <a:moveTo>
                  <a:pt x="224408" y="228091"/>
                </a:moveTo>
                <a:lnTo>
                  <a:pt x="224582" y="228218"/>
                </a:lnTo>
                <a:lnTo>
                  <a:pt x="224408" y="228091"/>
                </a:lnTo>
                <a:close/>
              </a:path>
              <a:path w="473075" h="308610">
                <a:moveTo>
                  <a:pt x="209803" y="216407"/>
                </a:moveTo>
                <a:lnTo>
                  <a:pt x="209930" y="216534"/>
                </a:lnTo>
                <a:lnTo>
                  <a:pt x="209803" y="216407"/>
                </a:lnTo>
                <a:close/>
              </a:path>
              <a:path w="473075" h="308610">
                <a:moveTo>
                  <a:pt x="195071" y="203834"/>
                </a:moveTo>
                <a:lnTo>
                  <a:pt x="195198" y="203961"/>
                </a:lnTo>
                <a:lnTo>
                  <a:pt x="195071" y="203834"/>
                </a:lnTo>
                <a:close/>
              </a:path>
              <a:path w="473075" h="308610">
                <a:moveTo>
                  <a:pt x="180339" y="190245"/>
                </a:moveTo>
                <a:lnTo>
                  <a:pt x="180466" y="190372"/>
                </a:lnTo>
                <a:lnTo>
                  <a:pt x="180339" y="190245"/>
                </a:lnTo>
                <a:close/>
              </a:path>
              <a:path w="473075" h="308610">
                <a:moveTo>
                  <a:pt x="165372" y="176039"/>
                </a:moveTo>
                <a:close/>
              </a:path>
              <a:path w="473075" h="308610">
                <a:moveTo>
                  <a:pt x="165355" y="176021"/>
                </a:moveTo>
                <a:close/>
              </a:path>
              <a:path w="473075" h="308610">
                <a:moveTo>
                  <a:pt x="150367" y="160908"/>
                </a:moveTo>
                <a:close/>
              </a:path>
              <a:path w="473075" h="308610">
                <a:moveTo>
                  <a:pt x="119760" y="128523"/>
                </a:moveTo>
                <a:close/>
              </a:path>
              <a:path w="473075" h="308610">
                <a:moveTo>
                  <a:pt x="104139" y="111251"/>
                </a:moveTo>
                <a:close/>
              </a:path>
              <a:path w="473075" h="308610">
                <a:moveTo>
                  <a:pt x="0" y="0"/>
                </a:moveTo>
                <a:lnTo>
                  <a:pt x="20319" y="82676"/>
                </a:lnTo>
                <a:lnTo>
                  <a:pt x="44547" y="62107"/>
                </a:lnTo>
                <a:lnTo>
                  <a:pt x="36321" y="52450"/>
                </a:lnTo>
                <a:lnTo>
                  <a:pt x="45973" y="44195"/>
                </a:lnTo>
                <a:lnTo>
                  <a:pt x="65644" y="44195"/>
                </a:lnTo>
                <a:lnTo>
                  <a:pt x="78358" y="33400"/>
                </a:lnTo>
                <a:lnTo>
                  <a:pt x="0" y="0"/>
                </a:lnTo>
                <a:close/>
              </a:path>
              <a:path w="473075" h="308610">
                <a:moveTo>
                  <a:pt x="72262" y="74929"/>
                </a:moveTo>
                <a:close/>
              </a:path>
              <a:path w="473075" h="308610">
                <a:moveTo>
                  <a:pt x="45973" y="44195"/>
                </a:moveTo>
                <a:lnTo>
                  <a:pt x="36321" y="52450"/>
                </a:lnTo>
                <a:lnTo>
                  <a:pt x="44547" y="62107"/>
                </a:lnTo>
                <a:lnTo>
                  <a:pt x="54229" y="53887"/>
                </a:lnTo>
                <a:lnTo>
                  <a:pt x="45973" y="44195"/>
                </a:lnTo>
                <a:close/>
              </a:path>
              <a:path w="473075" h="308610">
                <a:moveTo>
                  <a:pt x="65644" y="44195"/>
                </a:moveTo>
                <a:lnTo>
                  <a:pt x="45973" y="44195"/>
                </a:lnTo>
                <a:lnTo>
                  <a:pt x="54229" y="53887"/>
                </a:lnTo>
                <a:lnTo>
                  <a:pt x="65644" y="44195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4014881" y="2677922"/>
            <a:ext cx="678180" cy="712470"/>
          </a:xfrm>
          <a:custGeom>
            <a:avLst/>
            <a:gdLst/>
            <a:ahLst/>
            <a:cxnLst/>
            <a:rect l="l" t="t" r="r" b="b"/>
            <a:pathLst>
              <a:path w="678179" h="712470">
                <a:moveTo>
                  <a:pt x="40483" y="0"/>
                </a:moveTo>
                <a:lnTo>
                  <a:pt x="8412" y="36468"/>
                </a:lnTo>
                <a:lnTo>
                  <a:pt x="0" y="52839"/>
                </a:lnTo>
                <a:lnTo>
                  <a:pt x="294356" y="362839"/>
                </a:lnTo>
                <a:lnTo>
                  <a:pt x="294011" y="368282"/>
                </a:lnTo>
                <a:lnTo>
                  <a:pt x="289613" y="378597"/>
                </a:lnTo>
                <a:lnTo>
                  <a:pt x="282933" y="391747"/>
                </a:lnTo>
                <a:lnTo>
                  <a:pt x="275745" y="405694"/>
                </a:lnTo>
                <a:lnTo>
                  <a:pt x="269820" y="418402"/>
                </a:lnTo>
                <a:lnTo>
                  <a:pt x="266929" y="427833"/>
                </a:lnTo>
                <a:lnTo>
                  <a:pt x="272859" y="429260"/>
                </a:lnTo>
                <a:lnTo>
                  <a:pt x="282920" y="426105"/>
                </a:lnTo>
                <a:lnTo>
                  <a:pt x="295412" y="420068"/>
                </a:lnTo>
                <a:lnTo>
                  <a:pt x="308633" y="412849"/>
                </a:lnTo>
                <a:lnTo>
                  <a:pt x="320881" y="406148"/>
                </a:lnTo>
                <a:lnTo>
                  <a:pt x="330455" y="401664"/>
                </a:lnTo>
                <a:lnTo>
                  <a:pt x="366112" y="432688"/>
                </a:lnTo>
                <a:lnTo>
                  <a:pt x="396090" y="463915"/>
                </a:lnTo>
                <a:lnTo>
                  <a:pt x="425705" y="494867"/>
                </a:lnTo>
                <a:lnTo>
                  <a:pt x="455075" y="525636"/>
                </a:lnTo>
                <a:lnTo>
                  <a:pt x="484319" y="556311"/>
                </a:lnTo>
                <a:lnTo>
                  <a:pt x="498931" y="571642"/>
                </a:lnTo>
                <a:lnTo>
                  <a:pt x="513557" y="586983"/>
                </a:lnTo>
                <a:lnTo>
                  <a:pt x="542906" y="617743"/>
                </a:lnTo>
                <a:lnTo>
                  <a:pt x="572485" y="648681"/>
                </a:lnTo>
                <a:lnTo>
                  <a:pt x="602414" y="679888"/>
                </a:lnTo>
                <a:lnTo>
                  <a:pt x="632811" y="711454"/>
                </a:lnTo>
                <a:lnTo>
                  <a:pt x="637046" y="712269"/>
                </a:lnTo>
                <a:lnTo>
                  <a:pt x="644259" y="709713"/>
                </a:lnTo>
                <a:lnTo>
                  <a:pt x="653890" y="704152"/>
                </a:lnTo>
                <a:lnTo>
                  <a:pt x="665376" y="695947"/>
                </a:lnTo>
                <a:lnTo>
                  <a:pt x="678156" y="685463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5995417" y="2834640"/>
            <a:ext cx="1341119" cy="31089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4198621" y="1801368"/>
            <a:ext cx="1336548" cy="3048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srgbClr val="FF0000"/>
              </a:solidFill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5859780" y="3438144"/>
            <a:ext cx="1517903" cy="3048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4136136" y="3093720"/>
            <a:ext cx="121920" cy="21945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5993366" y="1715975"/>
            <a:ext cx="950976" cy="57912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 txBox="1"/>
          <p:nvPr/>
        </p:nvSpPr>
        <p:spPr>
          <a:xfrm>
            <a:off x="4432047" y="4035289"/>
            <a:ext cx="22860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215265" algn="l"/>
              </a:tabLst>
            </a:pPr>
            <a:r>
              <a:rPr sz="2200" u="heavy" spc="-10" dirty="0">
                <a:latin typeface="Times New Roman"/>
                <a:cs typeface="Times New Roman"/>
              </a:rPr>
              <a:t> 	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70" name="矩形 13"/>
          <p:cNvSpPr>
            <a:spLocks noChangeArrowheads="1"/>
          </p:cNvSpPr>
          <p:nvPr/>
        </p:nvSpPr>
        <p:spPr bwMode="auto">
          <a:xfrm>
            <a:off x="7733994" y="1842373"/>
            <a:ext cx="9271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charset="2"/>
              <a:buChar char="l"/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charset="0"/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charset="2"/>
              <a:buChar char="u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x-none" sz="2000">
                <a:solidFill>
                  <a:srgbClr val="00CC00"/>
                </a:solidFill>
              </a:rPr>
              <a:t>Why?</a:t>
            </a:r>
          </a:p>
        </p:txBody>
      </p:sp>
      <p:sp>
        <p:nvSpPr>
          <p:cNvPr id="72" name="object 8"/>
          <p:cNvSpPr/>
          <p:nvPr/>
        </p:nvSpPr>
        <p:spPr>
          <a:xfrm>
            <a:off x="3957828" y="3349752"/>
            <a:ext cx="744220" cy="749935"/>
          </a:xfrm>
          <a:custGeom>
            <a:avLst/>
            <a:gdLst/>
            <a:ahLst/>
            <a:cxnLst/>
            <a:rect l="l" t="t" r="r" b="b"/>
            <a:pathLst>
              <a:path w="744220" h="749935">
                <a:moveTo>
                  <a:pt x="743712" y="377952"/>
                </a:moveTo>
                <a:lnTo>
                  <a:pt x="0" y="377952"/>
                </a:lnTo>
                <a:lnTo>
                  <a:pt x="371856" y="749808"/>
                </a:lnTo>
                <a:lnTo>
                  <a:pt x="743712" y="377952"/>
                </a:lnTo>
                <a:close/>
              </a:path>
              <a:path w="744220" h="749935">
                <a:moveTo>
                  <a:pt x="557784" y="0"/>
                </a:moveTo>
                <a:lnTo>
                  <a:pt x="185928" y="0"/>
                </a:lnTo>
                <a:lnTo>
                  <a:pt x="185928" y="377952"/>
                </a:lnTo>
                <a:lnTo>
                  <a:pt x="557784" y="377952"/>
                </a:lnTo>
                <a:lnTo>
                  <a:pt x="55778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362706" y="2326385"/>
            <a:ext cx="2466975" cy="2372995"/>
          </a:xfrm>
          <a:custGeom>
            <a:avLst/>
            <a:gdLst/>
            <a:ahLst/>
            <a:cxnLst/>
            <a:rect l="l" t="t" r="r" b="b"/>
            <a:pathLst>
              <a:path w="2466975" h="2372995">
                <a:moveTo>
                  <a:pt x="0" y="2372995"/>
                </a:moveTo>
                <a:lnTo>
                  <a:pt x="2466721" y="0"/>
                </a:lnTo>
              </a:path>
            </a:pathLst>
          </a:custGeom>
          <a:ln w="28956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038600" y="2556509"/>
            <a:ext cx="0" cy="133985"/>
          </a:xfrm>
          <a:custGeom>
            <a:avLst/>
            <a:gdLst/>
            <a:ahLst/>
            <a:cxnLst/>
            <a:rect l="l" t="t" r="r" b="b"/>
            <a:pathLst>
              <a:path h="133985">
                <a:moveTo>
                  <a:pt x="0" y="0"/>
                </a:moveTo>
                <a:lnTo>
                  <a:pt x="0" y="133731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962400" y="2622041"/>
            <a:ext cx="136525" cy="0"/>
          </a:xfrm>
          <a:custGeom>
            <a:avLst/>
            <a:gdLst/>
            <a:ahLst/>
            <a:cxnLst/>
            <a:rect l="l" t="t" r="r" b="b"/>
            <a:pathLst>
              <a:path w="136525">
                <a:moveTo>
                  <a:pt x="0" y="0"/>
                </a:moveTo>
                <a:lnTo>
                  <a:pt x="136271" y="0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52"/>
          <p:cNvSpPr/>
          <p:nvPr/>
        </p:nvSpPr>
        <p:spPr>
          <a:xfrm>
            <a:off x="3963672" y="2521877"/>
            <a:ext cx="170812" cy="181698"/>
          </a:xfrm>
          <a:custGeom>
            <a:avLst/>
            <a:gdLst/>
            <a:ahLst/>
            <a:cxnLst/>
            <a:rect l="l" t="t" r="r" b="b"/>
            <a:pathLst>
              <a:path w="227329" h="223520">
                <a:moveTo>
                  <a:pt x="0" y="111719"/>
                </a:moveTo>
                <a:lnTo>
                  <a:pt x="8166" y="69920"/>
                </a:lnTo>
                <a:lnTo>
                  <a:pt x="30548" y="35269"/>
                </a:lnTo>
                <a:lnTo>
                  <a:pt x="63966" y="10913"/>
                </a:lnTo>
                <a:lnTo>
                  <a:pt x="105241" y="0"/>
                </a:lnTo>
                <a:lnTo>
                  <a:pt x="121204" y="804"/>
                </a:lnTo>
                <a:lnTo>
                  <a:pt x="163988" y="12839"/>
                </a:lnTo>
                <a:lnTo>
                  <a:pt x="197380" y="37111"/>
                </a:lnTo>
                <a:lnTo>
                  <a:pt x="219152" y="70789"/>
                </a:lnTo>
                <a:lnTo>
                  <a:pt x="227073" y="111047"/>
                </a:lnTo>
                <a:lnTo>
                  <a:pt x="226133" y="125686"/>
                </a:lnTo>
                <a:lnTo>
                  <a:pt x="212950" y="165662"/>
                </a:lnTo>
                <a:lnTo>
                  <a:pt x="186677" y="197346"/>
                </a:lnTo>
                <a:lnTo>
                  <a:pt x="150465" y="217672"/>
                </a:lnTo>
                <a:lnTo>
                  <a:pt x="122357" y="223400"/>
                </a:lnTo>
                <a:lnTo>
                  <a:pt x="106321" y="222609"/>
                </a:lnTo>
                <a:lnTo>
                  <a:pt x="63389" y="210647"/>
                </a:lnTo>
                <a:lnTo>
                  <a:pt x="29909" y="186494"/>
                </a:lnTo>
                <a:lnTo>
                  <a:pt x="8056" y="152957"/>
                </a:lnTo>
                <a:lnTo>
                  <a:pt x="5" y="112848"/>
                </a:lnTo>
                <a:lnTo>
                  <a:pt x="0" y="111719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矩形 75"/>
          <p:cNvSpPr/>
          <p:nvPr/>
        </p:nvSpPr>
        <p:spPr>
          <a:xfrm>
            <a:off x="2187020" y="5318496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>
                <a:solidFill>
                  <a:srgbClr val="1613FF"/>
                </a:solidFill>
                <a:latin typeface="Times New Roman"/>
                <a:cs typeface="Times New Roman"/>
              </a:rPr>
              <a:t>间隔边界</a:t>
            </a:r>
            <a:endParaRPr lang="zh-CN" altLang="en-US" sz="2000">
              <a:solidFill>
                <a:srgbClr val="1613FF"/>
              </a:solidFill>
            </a:endParaRPr>
          </a:p>
        </p:txBody>
      </p:sp>
      <p:cxnSp>
        <p:nvCxnSpPr>
          <p:cNvPr id="77" name="直线箭头连接符 76"/>
          <p:cNvCxnSpPr/>
          <p:nvPr/>
        </p:nvCxnSpPr>
        <p:spPr>
          <a:xfrm flipV="1">
            <a:off x="2470157" y="4902001"/>
            <a:ext cx="1144010" cy="416495"/>
          </a:xfrm>
          <a:prstGeom prst="straightConnector1">
            <a:avLst/>
          </a:prstGeom>
          <a:ln w="19050">
            <a:solidFill>
              <a:srgbClr val="1613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线箭头连接符 78"/>
          <p:cNvCxnSpPr/>
          <p:nvPr/>
        </p:nvCxnSpPr>
        <p:spPr>
          <a:xfrm flipV="1">
            <a:off x="2461235" y="4501133"/>
            <a:ext cx="657314" cy="817363"/>
          </a:xfrm>
          <a:prstGeom prst="straightConnector1">
            <a:avLst/>
          </a:prstGeom>
          <a:ln w="19050">
            <a:solidFill>
              <a:srgbClr val="1613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9637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5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/>
              <a:t>间隔距离的计算</a:t>
            </a:r>
            <a:endParaRPr lang="en-US" altLang="x-none" dirty="0"/>
          </a:p>
        </p:txBody>
      </p:sp>
      <p:sp>
        <p:nvSpPr>
          <p:cNvPr id="16" name="Line 4"/>
          <p:cNvSpPr>
            <a:spLocks noChangeShapeType="1"/>
          </p:cNvSpPr>
          <p:nvPr/>
        </p:nvSpPr>
        <p:spPr bwMode="auto">
          <a:xfrm rot="20000665">
            <a:off x="3735015" y="1970088"/>
            <a:ext cx="2971800" cy="0"/>
          </a:xfrm>
          <a:prstGeom prst="line">
            <a:avLst/>
          </a:prstGeom>
          <a:noFill/>
          <a:ln w="127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400" b="1">
              <a:solidFill>
                <a:srgbClr val="000000"/>
              </a:solidFill>
            </a:endParaRPr>
          </a:p>
        </p:txBody>
      </p:sp>
      <p:sp>
        <p:nvSpPr>
          <p:cNvPr id="17" name="Line 5"/>
          <p:cNvSpPr>
            <a:spLocks noChangeShapeType="1"/>
          </p:cNvSpPr>
          <p:nvPr/>
        </p:nvSpPr>
        <p:spPr bwMode="auto">
          <a:xfrm rot="20000665">
            <a:off x="3881065" y="2260600"/>
            <a:ext cx="29718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400" b="1">
              <a:solidFill>
                <a:srgbClr val="000000"/>
              </a:solidFill>
            </a:endParaRPr>
          </a:p>
        </p:txBody>
      </p:sp>
      <p:sp>
        <p:nvSpPr>
          <p:cNvPr id="18" name="Line 6"/>
          <p:cNvSpPr>
            <a:spLocks noChangeShapeType="1"/>
          </p:cNvSpPr>
          <p:nvPr/>
        </p:nvSpPr>
        <p:spPr bwMode="auto">
          <a:xfrm rot="20000665">
            <a:off x="4025528" y="2549525"/>
            <a:ext cx="2971800" cy="0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400" b="1">
              <a:solidFill>
                <a:srgbClr val="000000"/>
              </a:solidFill>
            </a:endParaRPr>
          </a:p>
        </p:txBody>
      </p:sp>
      <p:sp>
        <p:nvSpPr>
          <p:cNvPr id="19" name="Text Box 7"/>
          <p:cNvSpPr txBox="1">
            <a:spLocks noChangeArrowheads="1"/>
          </p:cNvSpPr>
          <p:nvPr/>
        </p:nvSpPr>
        <p:spPr bwMode="auto">
          <a:xfrm rot="20013014">
            <a:off x="3195265" y="1479550"/>
            <a:ext cx="30480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0"/>
              </a:spcBef>
              <a:defRPr sz="2400">
                <a:solidFill>
                  <a:schemeClr val="tx1"/>
                </a:solidFill>
                <a:latin typeface="Tahoma" charset="0"/>
              </a:defRPr>
            </a:lvl1pPr>
            <a:lvl2pPr>
              <a:spcBef>
                <a:spcPct val="0"/>
              </a:spcBef>
              <a:defRPr sz="2400">
                <a:solidFill>
                  <a:schemeClr val="tx1"/>
                </a:solidFill>
                <a:latin typeface="Tahoma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ahoma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ahoma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ahoma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x-none" sz="2000" b="1" dirty="0">
                <a:solidFill>
                  <a:srgbClr val="00C000"/>
                </a:solidFill>
              </a:rPr>
              <a:t>“Predict Class = +1” zone</a:t>
            </a:r>
          </a:p>
        </p:txBody>
      </p:sp>
      <p:sp>
        <p:nvSpPr>
          <p:cNvPr id="20" name="Text Box 8"/>
          <p:cNvSpPr txBox="1">
            <a:spLocks noChangeArrowheads="1"/>
          </p:cNvSpPr>
          <p:nvPr/>
        </p:nvSpPr>
        <p:spPr bwMode="auto">
          <a:xfrm rot="20013014">
            <a:off x="4270003" y="2503488"/>
            <a:ext cx="2887662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0"/>
              </a:spcBef>
              <a:defRPr sz="2400">
                <a:solidFill>
                  <a:schemeClr val="tx1"/>
                </a:solidFill>
                <a:latin typeface="Tahoma" charset="0"/>
              </a:defRPr>
            </a:lvl1pPr>
            <a:lvl2pPr>
              <a:spcBef>
                <a:spcPct val="0"/>
              </a:spcBef>
              <a:defRPr sz="2400">
                <a:solidFill>
                  <a:schemeClr val="tx1"/>
                </a:solidFill>
                <a:latin typeface="Tahoma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ahoma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ahoma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ahoma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x-none" sz="2000" b="1">
                <a:solidFill>
                  <a:srgbClr val="800080"/>
                </a:solidFill>
              </a:rPr>
              <a:t>“Predict Class = -1” zone</a:t>
            </a:r>
          </a:p>
        </p:txBody>
      </p:sp>
      <p:sp>
        <p:nvSpPr>
          <p:cNvPr id="21" name="Text Box 9"/>
          <p:cNvSpPr txBox="1">
            <a:spLocks noChangeArrowheads="1"/>
          </p:cNvSpPr>
          <p:nvPr/>
        </p:nvSpPr>
        <p:spPr bwMode="auto">
          <a:xfrm rot="19822108">
            <a:off x="3029520" y="2646809"/>
            <a:ext cx="1194686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42900" indent="-342900">
              <a:spcBef>
                <a:spcPct val="0"/>
              </a:spcBef>
              <a:defRPr sz="2400">
                <a:solidFill>
                  <a:schemeClr val="tx1"/>
                </a:solidFill>
                <a:latin typeface="Tahoma" charset="0"/>
              </a:defRPr>
            </a:lvl1pPr>
            <a:lvl2pPr>
              <a:spcBef>
                <a:spcPct val="0"/>
              </a:spcBef>
              <a:defRPr sz="2400">
                <a:solidFill>
                  <a:schemeClr val="tx1"/>
                </a:solidFill>
                <a:latin typeface="Tahoma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ahoma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ahoma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ahoma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x-none" sz="1400" b="1" dirty="0" err="1">
                <a:solidFill>
                  <a:srgbClr val="00C000"/>
                </a:solidFill>
              </a:rPr>
              <a:t>w</a:t>
            </a:r>
            <a:r>
              <a:rPr lang="en-US" altLang="zh-CN" sz="1400" b="1" baseline="30000" dirty="0" err="1">
                <a:solidFill>
                  <a:srgbClr val="00C000"/>
                </a:solidFill>
              </a:rPr>
              <a:t>T</a:t>
            </a:r>
            <a:r>
              <a:rPr lang="en-US" altLang="x-none" sz="1400" b="1" dirty="0" err="1">
                <a:solidFill>
                  <a:srgbClr val="00C000"/>
                </a:solidFill>
              </a:rPr>
              <a:t>x+b</a:t>
            </a:r>
            <a:r>
              <a:rPr lang="en-US" altLang="x-none" sz="1400" b="1" dirty="0">
                <a:solidFill>
                  <a:srgbClr val="00C000"/>
                </a:solidFill>
              </a:rPr>
              <a:t>=1</a:t>
            </a:r>
          </a:p>
        </p:txBody>
      </p:sp>
      <p:sp>
        <p:nvSpPr>
          <p:cNvPr id="22" name="Text Box 10"/>
          <p:cNvSpPr txBox="1">
            <a:spLocks noChangeArrowheads="1"/>
          </p:cNvSpPr>
          <p:nvPr/>
        </p:nvSpPr>
        <p:spPr bwMode="auto">
          <a:xfrm rot="19822108">
            <a:off x="3188137" y="2934183"/>
            <a:ext cx="1123900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42900" indent="-342900">
              <a:spcBef>
                <a:spcPct val="0"/>
              </a:spcBef>
              <a:defRPr sz="2400">
                <a:solidFill>
                  <a:schemeClr val="tx1"/>
                </a:solidFill>
                <a:latin typeface="Tahoma" charset="0"/>
              </a:defRPr>
            </a:lvl1pPr>
            <a:lvl2pPr>
              <a:spcBef>
                <a:spcPct val="0"/>
              </a:spcBef>
              <a:defRPr sz="2400">
                <a:solidFill>
                  <a:schemeClr val="tx1"/>
                </a:solidFill>
                <a:latin typeface="Tahoma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ahoma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ahoma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ahoma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x-none" sz="1400" b="1">
                <a:solidFill>
                  <a:srgbClr val="00C000"/>
                </a:solidFill>
              </a:rPr>
              <a:t>w</a:t>
            </a:r>
            <a:r>
              <a:rPr lang="en-US" altLang="zh-CN" sz="1400" b="1" baseline="30000">
                <a:solidFill>
                  <a:srgbClr val="00C000"/>
                </a:solidFill>
              </a:rPr>
              <a:t>T</a:t>
            </a:r>
            <a:r>
              <a:rPr lang="en-US" altLang="x-none" sz="1400" b="1">
                <a:solidFill>
                  <a:srgbClr val="00C000"/>
                </a:solidFill>
              </a:rPr>
              <a:t>x+b</a:t>
            </a:r>
            <a:r>
              <a:rPr lang="en-US" altLang="x-none" sz="1400" b="1" dirty="0">
                <a:solidFill>
                  <a:srgbClr val="000000"/>
                </a:solidFill>
              </a:rPr>
              <a:t>=0</a:t>
            </a:r>
          </a:p>
        </p:txBody>
      </p:sp>
      <p:sp>
        <p:nvSpPr>
          <p:cNvPr id="23" name="Text Box 11"/>
          <p:cNvSpPr txBox="1">
            <a:spLocks noChangeArrowheads="1"/>
          </p:cNvSpPr>
          <p:nvPr/>
        </p:nvSpPr>
        <p:spPr bwMode="auto">
          <a:xfrm rot="19822108">
            <a:off x="3252675" y="3141616"/>
            <a:ext cx="1427000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42900" indent="-342900">
              <a:spcBef>
                <a:spcPct val="0"/>
              </a:spcBef>
              <a:defRPr sz="2400">
                <a:solidFill>
                  <a:schemeClr val="tx1"/>
                </a:solidFill>
                <a:latin typeface="Tahoma" charset="0"/>
              </a:defRPr>
            </a:lvl1pPr>
            <a:lvl2pPr>
              <a:spcBef>
                <a:spcPct val="0"/>
              </a:spcBef>
              <a:defRPr sz="2400">
                <a:solidFill>
                  <a:schemeClr val="tx1"/>
                </a:solidFill>
                <a:latin typeface="Tahoma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ahoma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ahoma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ahoma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x-none" sz="1400" b="1">
                <a:solidFill>
                  <a:srgbClr val="00C000"/>
                </a:solidFill>
              </a:rPr>
              <a:t>w</a:t>
            </a:r>
            <a:r>
              <a:rPr lang="en-US" altLang="zh-CN" sz="1400" b="1" baseline="30000">
                <a:solidFill>
                  <a:srgbClr val="00C000"/>
                </a:solidFill>
              </a:rPr>
              <a:t>T</a:t>
            </a:r>
            <a:r>
              <a:rPr lang="en-US" altLang="x-none" sz="1400" b="1">
                <a:solidFill>
                  <a:srgbClr val="00C000"/>
                </a:solidFill>
              </a:rPr>
              <a:t>x+b</a:t>
            </a:r>
            <a:r>
              <a:rPr lang="en-US" altLang="x-none" sz="1400" b="1" dirty="0">
                <a:solidFill>
                  <a:srgbClr val="800080"/>
                </a:solidFill>
              </a:rPr>
              <a:t>=-1</a:t>
            </a:r>
          </a:p>
        </p:txBody>
      </p:sp>
      <p:sp>
        <p:nvSpPr>
          <p:cNvPr id="24" name="Line 12"/>
          <p:cNvSpPr>
            <a:spLocks noChangeShapeType="1"/>
          </p:cNvSpPr>
          <p:nvPr/>
        </p:nvSpPr>
        <p:spPr bwMode="auto">
          <a:xfrm>
            <a:off x="6613153" y="1279525"/>
            <a:ext cx="327025" cy="5984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400" b="1">
              <a:solidFill>
                <a:srgbClr val="000000"/>
              </a:solidFill>
            </a:endParaRPr>
          </a:p>
        </p:txBody>
      </p:sp>
      <p:sp>
        <p:nvSpPr>
          <p:cNvPr id="26" name="Oval 15"/>
          <p:cNvSpPr>
            <a:spLocks noChangeArrowheads="1"/>
          </p:cNvSpPr>
          <p:nvPr/>
        </p:nvSpPr>
        <p:spPr bwMode="auto">
          <a:xfrm>
            <a:off x="5925765" y="2282825"/>
            <a:ext cx="76200" cy="76200"/>
          </a:xfrm>
          <a:prstGeom prst="ellipse">
            <a:avLst/>
          </a:prstGeom>
          <a:solidFill>
            <a:srgbClr val="9900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400" b="1">
              <a:solidFill>
                <a:srgbClr val="000000"/>
              </a:solidFill>
            </a:endParaRPr>
          </a:p>
        </p:txBody>
      </p:sp>
      <p:sp>
        <p:nvSpPr>
          <p:cNvPr id="27" name="Text Box 16"/>
          <p:cNvSpPr txBox="1">
            <a:spLocks noChangeArrowheads="1"/>
          </p:cNvSpPr>
          <p:nvPr/>
        </p:nvSpPr>
        <p:spPr bwMode="auto">
          <a:xfrm>
            <a:off x="6025778" y="2266950"/>
            <a:ext cx="515937" cy="415925"/>
          </a:xfrm>
          <a:prstGeom prst="rect">
            <a:avLst/>
          </a:prstGeom>
          <a:solidFill>
            <a:schemeClr val="bg1"/>
          </a:solidFill>
          <a:ln w="19050">
            <a:solidFill>
              <a:srgbClr val="990099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0"/>
              </a:spcBef>
              <a:defRPr sz="2400">
                <a:solidFill>
                  <a:schemeClr val="tx1"/>
                </a:solidFill>
                <a:latin typeface="Tahoma" charset="0"/>
              </a:defRPr>
            </a:lvl1pPr>
            <a:lvl2pPr>
              <a:spcBef>
                <a:spcPct val="0"/>
              </a:spcBef>
              <a:defRPr sz="2400">
                <a:solidFill>
                  <a:schemeClr val="tx1"/>
                </a:solidFill>
                <a:latin typeface="Tahoma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ahoma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ahoma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ahoma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0" fontAlgn="base" hangingPunct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x-none" sz="2000" b="1" i="1">
                <a:solidFill>
                  <a:srgbClr val="990099"/>
                </a:solidFill>
              </a:rPr>
              <a:t>x</a:t>
            </a:r>
            <a:r>
              <a:rPr lang="en-US" altLang="x-none" b="1" i="1" baseline="30000">
                <a:solidFill>
                  <a:srgbClr val="990099"/>
                </a:solidFill>
              </a:rPr>
              <a:t>-</a:t>
            </a:r>
          </a:p>
        </p:txBody>
      </p:sp>
      <p:sp>
        <p:nvSpPr>
          <p:cNvPr id="28" name="Oval 17"/>
          <p:cNvSpPr>
            <a:spLocks noChangeArrowheads="1"/>
          </p:cNvSpPr>
          <p:nvPr/>
        </p:nvSpPr>
        <p:spPr bwMode="auto">
          <a:xfrm>
            <a:off x="5632078" y="1720850"/>
            <a:ext cx="76200" cy="76200"/>
          </a:xfrm>
          <a:prstGeom prst="ellipse">
            <a:avLst/>
          </a:prstGeom>
          <a:solidFill>
            <a:srgbClr val="CC33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400" b="1">
              <a:solidFill>
                <a:srgbClr val="000000"/>
              </a:solidFill>
            </a:endParaRPr>
          </a:p>
        </p:txBody>
      </p:sp>
      <p:sp>
        <p:nvSpPr>
          <p:cNvPr id="29" name="Text Box 18"/>
          <p:cNvSpPr txBox="1">
            <a:spLocks noChangeArrowheads="1"/>
          </p:cNvSpPr>
          <p:nvPr/>
        </p:nvSpPr>
        <p:spPr bwMode="auto">
          <a:xfrm>
            <a:off x="5743203" y="1282700"/>
            <a:ext cx="515937" cy="415925"/>
          </a:xfrm>
          <a:prstGeom prst="rect">
            <a:avLst/>
          </a:prstGeom>
          <a:solidFill>
            <a:schemeClr val="bg1"/>
          </a:solidFill>
          <a:ln w="19050">
            <a:solidFill>
              <a:srgbClr val="CC33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0"/>
              </a:spcBef>
              <a:defRPr sz="2400">
                <a:solidFill>
                  <a:schemeClr val="tx1"/>
                </a:solidFill>
                <a:latin typeface="Tahoma" charset="0"/>
              </a:defRPr>
            </a:lvl1pPr>
            <a:lvl2pPr>
              <a:spcBef>
                <a:spcPct val="0"/>
              </a:spcBef>
              <a:defRPr sz="2400">
                <a:solidFill>
                  <a:schemeClr val="tx1"/>
                </a:solidFill>
                <a:latin typeface="Tahoma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ahoma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ahoma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ahoma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0" fontAlgn="base" hangingPunct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x-none" sz="2000" b="1" i="1">
                <a:solidFill>
                  <a:srgbClr val="CC3300"/>
                </a:solidFill>
              </a:rPr>
              <a:t>x</a:t>
            </a:r>
            <a:r>
              <a:rPr lang="en-US" altLang="x-none" b="1" i="1" baseline="30000">
                <a:solidFill>
                  <a:srgbClr val="CC3300"/>
                </a:solidFill>
              </a:rPr>
              <a:t>+</a:t>
            </a:r>
          </a:p>
        </p:txBody>
      </p:sp>
      <p:sp>
        <p:nvSpPr>
          <p:cNvPr id="35" name="Rectangle 3"/>
          <p:cNvSpPr txBox="1">
            <a:spLocks noChangeArrowheads="1"/>
          </p:cNvSpPr>
          <p:nvPr/>
        </p:nvSpPr>
        <p:spPr bwMode="auto">
          <a:xfrm>
            <a:off x="2517403" y="4310063"/>
            <a:ext cx="3881437" cy="1966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0000"/>
              </a:buClr>
              <a:buFontTx/>
              <a:buNone/>
              <a:defRPr/>
            </a:pPr>
            <a:r>
              <a:rPr lang="en-US" altLang="x-none" sz="2000" dirty="0">
                <a:solidFill>
                  <a:srgbClr val="000000"/>
                </a:solidFill>
                <a:latin typeface="Tahoma"/>
              </a:rPr>
              <a:t>What we know:</a:t>
            </a:r>
          </a:p>
          <a:p>
            <a:pPr>
              <a:buClr>
                <a:srgbClr val="000000"/>
              </a:buClr>
              <a:defRPr/>
            </a:pPr>
            <a:r>
              <a:rPr lang="en-US" altLang="x-none" sz="2000" b="1" i="1" dirty="0" err="1">
                <a:solidFill>
                  <a:srgbClr val="000000"/>
                </a:solidFill>
                <a:latin typeface="Tahoma"/>
              </a:rPr>
              <a:t>w</a:t>
            </a:r>
            <a:r>
              <a:rPr lang="en-US" altLang="zh-CN" sz="2000" i="1" baseline="30000" dirty="0" err="1">
                <a:solidFill>
                  <a:srgbClr val="000000"/>
                </a:solidFill>
                <a:latin typeface="Tahoma"/>
              </a:rPr>
              <a:t>T</a:t>
            </a:r>
            <a:r>
              <a:rPr lang="en-US" altLang="x-none" sz="2000" b="1" i="1" dirty="0" err="1">
                <a:solidFill>
                  <a:srgbClr val="000000"/>
                </a:solidFill>
                <a:latin typeface="Tahoma"/>
              </a:rPr>
              <a:t>x</a:t>
            </a:r>
            <a:r>
              <a:rPr lang="en-US" altLang="x-none" sz="2000" b="1" i="1" baseline="30000" dirty="0">
                <a:solidFill>
                  <a:srgbClr val="000000"/>
                </a:solidFill>
                <a:latin typeface="Tahoma"/>
              </a:rPr>
              <a:t>+</a:t>
            </a:r>
            <a:r>
              <a:rPr lang="en-US" altLang="x-none" sz="2000" i="1" dirty="0">
                <a:solidFill>
                  <a:srgbClr val="000000"/>
                </a:solidFill>
                <a:latin typeface="Tahoma"/>
              </a:rPr>
              <a:t> + b = +1 </a:t>
            </a:r>
          </a:p>
          <a:p>
            <a:pPr>
              <a:buClr>
                <a:srgbClr val="000000"/>
              </a:buClr>
              <a:defRPr/>
            </a:pPr>
            <a:r>
              <a:rPr lang="en-US" altLang="x-none" sz="2000" b="1" i="1" dirty="0" err="1">
                <a:solidFill>
                  <a:srgbClr val="000000"/>
                </a:solidFill>
                <a:latin typeface="Tahoma"/>
              </a:rPr>
              <a:t>w</a:t>
            </a:r>
            <a:r>
              <a:rPr lang="en-US" altLang="zh-CN" sz="2000" i="1" baseline="30000" dirty="0" err="1">
                <a:solidFill>
                  <a:srgbClr val="000000"/>
                </a:solidFill>
                <a:latin typeface="Tahoma"/>
              </a:rPr>
              <a:t>T</a:t>
            </a:r>
            <a:r>
              <a:rPr lang="en-US" altLang="x-none" sz="2000" i="1" dirty="0" err="1">
                <a:solidFill>
                  <a:srgbClr val="000000"/>
                </a:solidFill>
                <a:latin typeface="Tahoma"/>
              </a:rPr>
              <a:t>.</a:t>
            </a:r>
            <a:r>
              <a:rPr lang="en-US" altLang="x-none" sz="2000" i="1" dirty="0">
                <a:solidFill>
                  <a:srgbClr val="000000"/>
                </a:solidFill>
                <a:latin typeface="Tahoma"/>
              </a:rPr>
              <a:t> </a:t>
            </a:r>
            <a:r>
              <a:rPr lang="en-US" altLang="x-none" sz="2000" b="1" i="1" dirty="0">
                <a:solidFill>
                  <a:srgbClr val="000000"/>
                </a:solidFill>
                <a:latin typeface="Tahoma"/>
              </a:rPr>
              <a:t>x</a:t>
            </a:r>
            <a:r>
              <a:rPr lang="en-US" altLang="x-none" sz="2000" b="1" i="1" baseline="30000" dirty="0">
                <a:solidFill>
                  <a:srgbClr val="000000"/>
                </a:solidFill>
                <a:latin typeface="Tahoma"/>
              </a:rPr>
              <a:t>-</a:t>
            </a:r>
            <a:r>
              <a:rPr lang="en-US" altLang="x-none" sz="2000" i="1" dirty="0">
                <a:solidFill>
                  <a:srgbClr val="000000"/>
                </a:solidFill>
                <a:latin typeface="Tahoma"/>
              </a:rPr>
              <a:t> + b = -1 </a:t>
            </a:r>
          </a:p>
        </p:txBody>
      </p:sp>
      <p:sp>
        <p:nvSpPr>
          <p:cNvPr id="31" name="object 66"/>
          <p:cNvSpPr/>
          <p:nvPr/>
        </p:nvSpPr>
        <p:spPr>
          <a:xfrm>
            <a:off x="2813308" y="5534343"/>
            <a:ext cx="1098022" cy="7426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68"/>
          <p:cNvSpPr/>
          <p:nvPr/>
        </p:nvSpPr>
        <p:spPr>
          <a:xfrm>
            <a:off x="4662452" y="3734010"/>
            <a:ext cx="1589531" cy="7040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65"/>
          <p:cNvSpPr txBox="1"/>
          <p:nvPr/>
        </p:nvSpPr>
        <p:spPr>
          <a:xfrm>
            <a:off x="2362354" y="3872926"/>
            <a:ext cx="2664885" cy="3385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zh-CN" altLang="en-US" sz="2200" spc="-20" dirty="0">
                <a:solidFill>
                  <a:srgbClr val="1613FF"/>
                </a:solidFill>
                <a:latin typeface="FangSong"/>
                <a:cs typeface="FangSong"/>
              </a:rPr>
              <a:t>点</a:t>
            </a:r>
            <a:r>
              <a:rPr lang="zh-CN" altLang="en-US" sz="2200" spc="-20">
                <a:solidFill>
                  <a:srgbClr val="1613FF"/>
                </a:solidFill>
                <a:latin typeface="FangSong"/>
                <a:cs typeface="FangSong"/>
              </a:rPr>
              <a:t>到超平面的</a:t>
            </a:r>
            <a:r>
              <a:rPr lang="zh-CN" altLang="en-US" sz="2200" spc="-20" dirty="0">
                <a:solidFill>
                  <a:srgbClr val="1613FF"/>
                </a:solidFill>
                <a:latin typeface="FangSong"/>
                <a:cs typeface="FangSong"/>
              </a:rPr>
              <a:t>距离</a:t>
            </a:r>
            <a:endParaRPr sz="2200" dirty="0">
              <a:solidFill>
                <a:srgbClr val="1613FF"/>
              </a:solidFill>
              <a:latin typeface="FangSong"/>
              <a:cs typeface="FangSong"/>
            </a:endParaRPr>
          </a:p>
        </p:txBody>
      </p:sp>
    </p:spTree>
    <p:extLst>
      <p:ext uri="{BB962C8B-B14F-4D97-AF65-F5344CB8AC3E}">
        <p14:creationId xmlns:p14="http://schemas.microsoft.com/office/powerpoint/2010/main" val="153776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object 59"/>
          <p:cNvSpPr/>
          <p:nvPr/>
        </p:nvSpPr>
        <p:spPr>
          <a:xfrm>
            <a:off x="4053841" y="2621280"/>
            <a:ext cx="714375" cy="738505"/>
          </a:xfrm>
          <a:custGeom>
            <a:avLst/>
            <a:gdLst/>
            <a:ahLst/>
            <a:cxnLst/>
            <a:rect l="l" t="t" r="r" b="b"/>
            <a:pathLst>
              <a:path w="714375" h="738504">
                <a:moveTo>
                  <a:pt x="714248" y="738124"/>
                </a:moveTo>
                <a:lnTo>
                  <a:pt x="0" y="0"/>
                </a:lnTo>
              </a:path>
            </a:pathLst>
          </a:custGeom>
          <a:ln w="9144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3568" y="177156"/>
            <a:ext cx="8777427" cy="432434"/>
          </a:xfrm>
          <a:prstGeom prst="rect">
            <a:avLst/>
          </a:prstGeom>
        </p:spPr>
        <p:txBody>
          <a:bodyPr vert="horz" wrap="square" lIns="0" tIns="62825" rIns="0" bIns="0" rtlCol="0">
            <a:spAutoFit/>
          </a:bodyPr>
          <a:lstStyle/>
          <a:p>
            <a:pPr marL="34925">
              <a:lnSpc>
                <a:spcPct val="100000"/>
              </a:lnSpc>
            </a:pPr>
            <a:r>
              <a:rPr spc="-20" dirty="0"/>
              <a:t>间隔</a:t>
            </a:r>
            <a:r>
              <a:rPr sz="2000" spc="-5" dirty="0">
                <a:latin typeface="Verdana"/>
                <a:cs typeface="Verdana"/>
              </a:rPr>
              <a:t>(m</a:t>
            </a:r>
            <a:r>
              <a:rPr sz="2000" spc="-10" dirty="0">
                <a:latin typeface="Verdana"/>
                <a:cs typeface="Verdana"/>
              </a:rPr>
              <a:t>a</a:t>
            </a:r>
            <a:r>
              <a:rPr sz="2000" dirty="0">
                <a:latin typeface="Verdana"/>
                <a:cs typeface="Verdana"/>
              </a:rPr>
              <a:t>rg</a:t>
            </a:r>
            <a:r>
              <a:rPr sz="2000" spc="-20" dirty="0">
                <a:latin typeface="Verdana"/>
                <a:cs typeface="Verdana"/>
              </a:rPr>
              <a:t>i</a:t>
            </a:r>
            <a:r>
              <a:rPr sz="2000" dirty="0">
                <a:latin typeface="Verdana"/>
                <a:cs typeface="Verdana"/>
              </a:rPr>
              <a:t>n</a:t>
            </a:r>
            <a:r>
              <a:rPr sz="2000" spc="5" dirty="0">
                <a:latin typeface="Verdana"/>
                <a:cs typeface="Verdana"/>
              </a:rPr>
              <a:t>)</a:t>
            </a:r>
            <a:r>
              <a:rPr spc="-20" dirty="0"/>
              <a:t>与支持向</a:t>
            </a:r>
            <a:r>
              <a:rPr spc="-30" dirty="0"/>
              <a:t>量</a:t>
            </a:r>
            <a:r>
              <a:rPr sz="2000" spc="-5" dirty="0">
                <a:latin typeface="Verdana"/>
                <a:cs typeface="Verdana"/>
              </a:rPr>
              <a:t>(</a:t>
            </a:r>
            <a:r>
              <a:rPr sz="2000" spc="-10" dirty="0">
                <a:latin typeface="Verdana"/>
                <a:cs typeface="Verdana"/>
              </a:rPr>
              <a:t>s</a:t>
            </a:r>
            <a:r>
              <a:rPr sz="2000" dirty="0">
                <a:latin typeface="Verdana"/>
                <a:cs typeface="Verdana"/>
              </a:rPr>
              <a:t>upport</a:t>
            </a:r>
            <a:r>
              <a:rPr sz="2000" spc="-50" dirty="0">
                <a:latin typeface="Verdana"/>
                <a:cs typeface="Verdana"/>
              </a:rPr>
              <a:t> </a:t>
            </a:r>
            <a:r>
              <a:rPr sz="2000" spc="-10" dirty="0">
                <a:latin typeface="Verdana"/>
                <a:cs typeface="Verdana"/>
              </a:rPr>
              <a:t>ve</a:t>
            </a:r>
            <a:r>
              <a:rPr sz="2000" dirty="0">
                <a:latin typeface="Verdana"/>
                <a:cs typeface="Verdana"/>
              </a:rPr>
              <a:t>ctor)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96596" y="998395"/>
            <a:ext cx="3729278" cy="3385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15" dirty="0">
                <a:latin typeface="FangSong"/>
                <a:cs typeface="FangSong"/>
              </a:rPr>
              <a:t>超平面</a:t>
            </a:r>
            <a:r>
              <a:rPr lang="zh-CN" altLang="en-US" sz="2200" spc="-15" dirty="0">
                <a:latin typeface="FangSong"/>
                <a:cs typeface="FangSong"/>
              </a:rPr>
              <a:t>（</a:t>
            </a:r>
            <a:r>
              <a:rPr lang="zh-CN" altLang="en-US" sz="2200" spc="-15" dirty="0">
                <a:solidFill>
                  <a:srgbClr val="1613FF"/>
                </a:solidFill>
                <a:latin typeface="FangSong"/>
                <a:cs typeface="FangSong"/>
              </a:rPr>
              <a:t>决策平面</a:t>
            </a:r>
            <a:r>
              <a:rPr lang="zh-CN" altLang="en-US" sz="2200" spc="-15" dirty="0">
                <a:latin typeface="FangSong"/>
                <a:cs typeface="FangSong"/>
              </a:rPr>
              <a:t>）</a:t>
            </a:r>
            <a:r>
              <a:rPr sz="2200" spc="-15" dirty="0">
                <a:latin typeface="FangSong"/>
                <a:cs typeface="FangSong"/>
              </a:rPr>
              <a:t>方程</a:t>
            </a:r>
            <a:r>
              <a:rPr sz="2200" spc="-10" dirty="0">
                <a:latin typeface="Verdana"/>
                <a:cs typeface="Verdana"/>
              </a:rPr>
              <a:t>:</a:t>
            </a:r>
            <a:endParaRPr sz="22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045798" y="1834188"/>
            <a:ext cx="58674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15" dirty="0">
                <a:latin typeface="FangSong"/>
                <a:cs typeface="FangSong"/>
              </a:rPr>
              <a:t>间隔</a:t>
            </a:r>
            <a:endParaRPr sz="2200">
              <a:latin typeface="FangSong"/>
              <a:cs typeface="FangSong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000753" y="1022681"/>
            <a:ext cx="1615440" cy="3352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538731" y="1818894"/>
            <a:ext cx="127000" cy="3121660"/>
          </a:xfrm>
          <a:custGeom>
            <a:avLst/>
            <a:gdLst/>
            <a:ahLst/>
            <a:cxnLst/>
            <a:rect l="l" t="t" r="r" b="b"/>
            <a:pathLst>
              <a:path w="127000" h="3121660">
                <a:moveTo>
                  <a:pt x="73405" y="114300"/>
                </a:moveTo>
                <a:lnTo>
                  <a:pt x="53593" y="114300"/>
                </a:lnTo>
                <a:lnTo>
                  <a:pt x="53593" y="3121660"/>
                </a:lnTo>
                <a:lnTo>
                  <a:pt x="73405" y="3121660"/>
                </a:lnTo>
                <a:lnTo>
                  <a:pt x="73405" y="114300"/>
                </a:lnTo>
                <a:close/>
              </a:path>
              <a:path w="127000" h="3121660">
                <a:moveTo>
                  <a:pt x="63499" y="0"/>
                </a:moveTo>
                <a:lnTo>
                  <a:pt x="0" y="127000"/>
                </a:lnTo>
                <a:lnTo>
                  <a:pt x="53593" y="127000"/>
                </a:lnTo>
                <a:lnTo>
                  <a:pt x="53593" y="114300"/>
                </a:lnTo>
                <a:lnTo>
                  <a:pt x="120650" y="114300"/>
                </a:lnTo>
                <a:lnTo>
                  <a:pt x="63499" y="0"/>
                </a:lnTo>
                <a:close/>
              </a:path>
              <a:path w="127000" h="3121660">
                <a:moveTo>
                  <a:pt x="120650" y="114300"/>
                </a:moveTo>
                <a:lnTo>
                  <a:pt x="73405" y="114300"/>
                </a:lnTo>
                <a:lnTo>
                  <a:pt x="73405" y="127000"/>
                </a:lnTo>
                <a:lnTo>
                  <a:pt x="127000" y="127000"/>
                </a:lnTo>
                <a:lnTo>
                  <a:pt x="120650" y="1143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591562" y="4876545"/>
            <a:ext cx="3816350" cy="127000"/>
          </a:xfrm>
          <a:custGeom>
            <a:avLst/>
            <a:gdLst/>
            <a:ahLst/>
            <a:cxnLst/>
            <a:rect l="l" t="t" r="r" b="b"/>
            <a:pathLst>
              <a:path w="3816350" h="127000">
                <a:moveTo>
                  <a:pt x="3688969" y="0"/>
                </a:moveTo>
                <a:lnTo>
                  <a:pt x="3688969" y="127000"/>
                </a:lnTo>
                <a:lnTo>
                  <a:pt x="3796157" y="73406"/>
                </a:lnTo>
                <a:lnTo>
                  <a:pt x="3701669" y="73406"/>
                </a:lnTo>
                <a:lnTo>
                  <a:pt x="3701669" y="53594"/>
                </a:lnTo>
                <a:lnTo>
                  <a:pt x="3796157" y="53594"/>
                </a:lnTo>
                <a:lnTo>
                  <a:pt x="3688969" y="0"/>
                </a:lnTo>
                <a:close/>
              </a:path>
              <a:path w="3816350" h="127000">
                <a:moveTo>
                  <a:pt x="3688969" y="53594"/>
                </a:moveTo>
                <a:lnTo>
                  <a:pt x="0" y="53594"/>
                </a:lnTo>
                <a:lnTo>
                  <a:pt x="0" y="73406"/>
                </a:lnTo>
                <a:lnTo>
                  <a:pt x="3688969" y="73406"/>
                </a:lnTo>
                <a:lnTo>
                  <a:pt x="3688969" y="53594"/>
                </a:lnTo>
                <a:close/>
              </a:path>
              <a:path w="3816350" h="127000">
                <a:moveTo>
                  <a:pt x="3796157" y="53594"/>
                </a:moveTo>
                <a:lnTo>
                  <a:pt x="3701669" y="53594"/>
                </a:lnTo>
                <a:lnTo>
                  <a:pt x="3701669" y="73406"/>
                </a:lnTo>
                <a:lnTo>
                  <a:pt x="3796157" y="73406"/>
                </a:lnTo>
                <a:lnTo>
                  <a:pt x="3815969" y="63500"/>
                </a:lnTo>
                <a:lnTo>
                  <a:pt x="3796157" y="5359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440687" y="4902001"/>
            <a:ext cx="114935" cy="203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宋体"/>
                <a:cs typeface="宋体"/>
              </a:rPr>
              <a:t>0</a:t>
            </a:r>
            <a:endParaRPr sz="1400">
              <a:latin typeface="宋体"/>
              <a:cs typeface="宋体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833623" y="3428238"/>
            <a:ext cx="136525" cy="0"/>
          </a:xfrm>
          <a:custGeom>
            <a:avLst/>
            <a:gdLst/>
            <a:ahLst/>
            <a:cxnLst/>
            <a:rect l="l" t="t" r="r" b="b"/>
            <a:pathLst>
              <a:path w="136525">
                <a:moveTo>
                  <a:pt x="0" y="0"/>
                </a:moveTo>
                <a:lnTo>
                  <a:pt x="136271" y="0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902203" y="3361182"/>
            <a:ext cx="0" cy="133985"/>
          </a:xfrm>
          <a:custGeom>
            <a:avLst/>
            <a:gdLst/>
            <a:ahLst/>
            <a:cxnLst/>
            <a:rect l="l" t="t" r="r" b="b"/>
            <a:pathLst>
              <a:path h="133985">
                <a:moveTo>
                  <a:pt x="0" y="0"/>
                </a:moveTo>
                <a:lnTo>
                  <a:pt x="0" y="133731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614167" y="3231641"/>
            <a:ext cx="136525" cy="0"/>
          </a:xfrm>
          <a:custGeom>
            <a:avLst/>
            <a:gdLst/>
            <a:ahLst/>
            <a:cxnLst/>
            <a:rect l="l" t="t" r="r" b="b"/>
            <a:pathLst>
              <a:path w="136525">
                <a:moveTo>
                  <a:pt x="0" y="0"/>
                </a:moveTo>
                <a:lnTo>
                  <a:pt x="136271" y="0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681223" y="3164585"/>
            <a:ext cx="0" cy="133985"/>
          </a:xfrm>
          <a:custGeom>
            <a:avLst/>
            <a:gdLst/>
            <a:ahLst/>
            <a:cxnLst/>
            <a:rect l="l" t="t" r="r" b="b"/>
            <a:pathLst>
              <a:path h="133985">
                <a:moveTo>
                  <a:pt x="0" y="0"/>
                </a:moveTo>
                <a:lnTo>
                  <a:pt x="0" y="133731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158491" y="3512058"/>
            <a:ext cx="136525" cy="0"/>
          </a:xfrm>
          <a:custGeom>
            <a:avLst/>
            <a:gdLst/>
            <a:ahLst/>
            <a:cxnLst/>
            <a:rect l="l" t="t" r="r" b="b"/>
            <a:pathLst>
              <a:path w="136525">
                <a:moveTo>
                  <a:pt x="0" y="0"/>
                </a:moveTo>
                <a:lnTo>
                  <a:pt x="136271" y="0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227071" y="3445001"/>
            <a:ext cx="0" cy="133985"/>
          </a:xfrm>
          <a:custGeom>
            <a:avLst/>
            <a:gdLst/>
            <a:ahLst/>
            <a:cxnLst/>
            <a:rect l="l" t="t" r="r" b="b"/>
            <a:pathLst>
              <a:path h="133985">
                <a:moveTo>
                  <a:pt x="0" y="0"/>
                </a:moveTo>
                <a:lnTo>
                  <a:pt x="0" y="133731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384042" y="3731514"/>
            <a:ext cx="136525" cy="0"/>
          </a:xfrm>
          <a:custGeom>
            <a:avLst/>
            <a:gdLst/>
            <a:ahLst/>
            <a:cxnLst/>
            <a:rect l="l" t="t" r="r" b="b"/>
            <a:pathLst>
              <a:path w="136525">
                <a:moveTo>
                  <a:pt x="0" y="0"/>
                </a:moveTo>
                <a:lnTo>
                  <a:pt x="136271" y="0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452623" y="3664458"/>
            <a:ext cx="0" cy="133985"/>
          </a:xfrm>
          <a:custGeom>
            <a:avLst/>
            <a:gdLst/>
            <a:ahLst/>
            <a:cxnLst/>
            <a:rect l="l" t="t" r="r" b="b"/>
            <a:pathLst>
              <a:path h="133985">
                <a:moveTo>
                  <a:pt x="0" y="0"/>
                </a:moveTo>
                <a:lnTo>
                  <a:pt x="0" y="133731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826003" y="3723894"/>
            <a:ext cx="136525" cy="0"/>
          </a:xfrm>
          <a:custGeom>
            <a:avLst/>
            <a:gdLst/>
            <a:ahLst/>
            <a:cxnLst/>
            <a:rect l="l" t="t" r="r" b="b"/>
            <a:pathLst>
              <a:path w="136525">
                <a:moveTo>
                  <a:pt x="0" y="0"/>
                </a:moveTo>
                <a:lnTo>
                  <a:pt x="136271" y="0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893059" y="3656838"/>
            <a:ext cx="0" cy="133985"/>
          </a:xfrm>
          <a:custGeom>
            <a:avLst/>
            <a:gdLst/>
            <a:ahLst/>
            <a:cxnLst/>
            <a:rect l="l" t="t" r="r" b="b"/>
            <a:pathLst>
              <a:path h="133985">
                <a:moveTo>
                  <a:pt x="0" y="0"/>
                </a:moveTo>
                <a:lnTo>
                  <a:pt x="0" y="133731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275838" y="2673857"/>
            <a:ext cx="136525" cy="0"/>
          </a:xfrm>
          <a:custGeom>
            <a:avLst/>
            <a:gdLst/>
            <a:ahLst/>
            <a:cxnLst/>
            <a:rect l="l" t="t" r="r" b="b"/>
            <a:pathLst>
              <a:path w="136525">
                <a:moveTo>
                  <a:pt x="0" y="0"/>
                </a:moveTo>
                <a:lnTo>
                  <a:pt x="136271" y="0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342894" y="2608325"/>
            <a:ext cx="0" cy="133985"/>
          </a:xfrm>
          <a:custGeom>
            <a:avLst/>
            <a:gdLst/>
            <a:ahLst/>
            <a:cxnLst/>
            <a:rect l="l" t="t" r="r" b="b"/>
            <a:pathLst>
              <a:path h="133985">
                <a:moveTo>
                  <a:pt x="0" y="0"/>
                </a:moveTo>
                <a:lnTo>
                  <a:pt x="0" y="133731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325618" y="3976877"/>
            <a:ext cx="136525" cy="0"/>
          </a:xfrm>
          <a:custGeom>
            <a:avLst/>
            <a:gdLst/>
            <a:ahLst/>
            <a:cxnLst/>
            <a:rect l="l" t="t" r="r" b="b"/>
            <a:pathLst>
              <a:path w="136525">
                <a:moveTo>
                  <a:pt x="0" y="0"/>
                </a:moveTo>
                <a:lnTo>
                  <a:pt x="136271" y="0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679442" y="3835145"/>
            <a:ext cx="136525" cy="0"/>
          </a:xfrm>
          <a:custGeom>
            <a:avLst/>
            <a:gdLst/>
            <a:ahLst/>
            <a:cxnLst/>
            <a:rect l="l" t="t" r="r" b="b"/>
            <a:pathLst>
              <a:path w="136525">
                <a:moveTo>
                  <a:pt x="0" y="0"/>
                </a:moveTo>
                <a:lnTo>
                  <a:pt x="136271" y="0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522471" y="4522470"/>
            <a:ext cx="136525" cy="0"/>
          </a:xfrm>
          <a:custGeom>
            <a:avLst/>
            <a:gdLst/>
            <a:ahLst/>
            <a:cxnLst/>
            <a:rect l="l" t="t" r="r" b="b"/>
            <a:pathLst>
              <a:path w="136525">
                <a:moveTo>
                  <a:pt x="0" y="0"/>
                </a:moveTo>
                <a:lnTo>
                  <a:pt x="136271" y="0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098798" y="4394453"/>
            <a:ext cx="136525" cy="0"/>
          </a:xfrm>
          <a:custGeom>
            <a:avLst/>
            <a:gdLst/>
            <a:ahLst/>
            <a:cxnLst/>
            <a:rect l="l" t="t" r="r" b="b"/>
            <a:pathLst>
              <a:path w="136525">
                <a:moveTo>
                  <a:pt x="0" y="0"/>
                </a:moveTo>
                <a:lnTo>
                  <a:pt x="136271" y="0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115306" y="4344162"/>
            <a:ext cx="136525" cy="0"/>
          </a:xfrm>
          <a:custGeom>
            <a:avLst/>
            <a:gdLst/>
            <a:ahLst/>
            <a:cxnLst/>
            <a:rect l="l" t="t" r="r" b="b"/>
            <a:pathLst>
              <a:path w="136525">
                <a:moveTo>
                  <a:pt x="0" y="0"/>
                </a:moveTo>
                <a:lnTo>
                  <a:pt x="136271" y="0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173218" y="4182618"/>
            <a:ext cx="136525" cy="0"/>
          </a:xfrm>
          <a:custGeom>
            <a:avLst/>
            <a:gdLst/>
            <a:ahLst/>
            <a:cxnLst/>
            <a:rect l="l" t="t" r="r" b="b"/>
            <a:pathLst>
              <a:path w="136525">
                <a:moveTo>
                  <a:pt x="0" y="0"/>
                </a:moveTo>
                <a:lnTo>
                  <a:pt x="136271" y="0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394198" y="3731514"/>
            <a:ext cx="136525" cy="0"/>
          </a:xfrm>
          <a:custGeom>
            <a:avLst/>
            <a:gdLst/>
            <a:ahLst/>
            <a:cxnLst/>
            <a:rect l="l" t="t" r="r" b="b"/>
            <a:pathLst>
              <a:path w="136525">
                <a:moveTo>
                  <a:pt x="0" y="0"/>
                </a:moveTo>
                <a:lnTo>
                  <a:pt x="136271" y="0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748023" y="4182618"/>
            <a:ext cx="136525" cy="0"/>
          </a:xfrm>
          <a:custGeom>
            <a:avLst/>
            <a:gdLst/>
            <a:ahLst/>
            <a:cxnLst/>
            <a:rect l="l" t="t" r="r" b="b"/>
            <a:pathLst>
              <a:path w="136525">
                <a:moveTo>
                  <a:pt x="0" y="0"/>
                </a:moveTo>
                <a:lnTo>
                  <a:pt x="136271" y="0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542282" y="2477262"/>
            <a:ext cx="136525" cy="0"/>
          </a:xfrm>
          <a:custGeom>
            <a:avLst/>
            <a:gdLst/>
            <a:ahLst/>
            <a:cxnLst/>
            <a:rect l="l" t="t" r="r" b="b"/>
            <a:pathLst>
              <a:path w="136525">
                <a:moveTo>
                  <a:pt x="0" y="0"/>
                </a:moveTo>
                <a:lnTo>
                  <a:pt x="136271" y="0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610862" y="2410206"/>
            <a:ext cx="0" cy="133985"/>
          </a:xfrm>
          <a:custGeom>
            <a:avLst/>
            <a:gdLst/>
            <a:ahLst/>
            <a:cxnLst/>
            <a:rect l="l" t="t" r="r" b="b"/>
            <a:pathLst>
              <a:path h="133985">
                <a:moveTo>
                  <a:pt x="0" y="0"/>
                </a:moveTo>
                <a:lnTo>
                  <a:pt x="0" y="133731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4257294" y="2740913"/>
            <a:ext cx="136525" cy="0"/>
          </a:xfrm>
          <a:custGeom>
            <a:avLst/>
            <a:gdLst/>
            <a:ahLst/>
            <a:cxnLst/>
            <a:rect l="l" t="t" r="r" b="b"/>
            <a:pathLst>
              <a:path w="136525">
                <a:moveTo>
                  <a:pt x="0" y="0"/>
                </a:moveTo>
                <a:lnTo>
                  <a:pt x="136271" y="0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4325874" y="2673857"/>
            <a:ext cx="0" cy="133985"/>
          </a:xfrm>
          <a:custGeom>
            <a:avLst/>
            <a:gdLst/>
            <a:ahLst/>
            <a:cxnLst/>
            <a:rect l="l" t="t" r="r" b="b"/>
            <a:pathLst>
              <a:path h="133985">
                <a:moveTo>
                  <a:pt x="0" y="0"/>
                </a:moveTo>
                <a:lnTo>
                  <a:pt x="0" y="133731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3050287" y="3909821"/>
            <a:ext cx="136525" cy="0"/>
          </a:xfrm>
          <a:custGeom>
            <a:avLst/>
            <a:gdLst/>
            <a:ahLst/>
            <a:cxnLst/>
            <a:rect l="l" t="t" r="r" b="b"/>
            <a:pathLst>
              <a:path w="136525">
                <a:moveTo>
                  <a:pt x="0" y="0"/>
                </a:moveTo>
                <a:lnTo>
                  <a:pt x="136271" y="0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3118866" y="3842765"/>
            <a:ext cx="0" cy="133985"/>
          </a:xfrm>
          <a:custGeom>
            <a:avLst/>
            <a:gdLst/>
            <a:ahLst/>
            <a:cxnLst/>
            <a:rect l="l" t="t" r="r" b="b"/>
            <a:pathLst>
              <a:path h="133985">
                <a:moveTo>
                  <a:pt x="0" y="0"/>
                </a:moveTo>
                <a:lnTo>
                  <a:pt x="0" y="133731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3637027" y="2902458"/>
            <a:ext cx="136525" cy="0"/>
          </a:xfrm>
          <a:custGeom>
            <a:avLst/>
            <a:gdLst/>
            <a:ahLst/>
            <a:cxnLst/>
            <a:rect l="l" t="t" r="r" b="b"/>
            <a:pathLst>
              <a:path w="136525">
                <a:moveTo>
                  <a:pt x="0" y="0"/>
                </a:moveTo>
                <a:lnTo>
                  <a:pt x="136271" y="0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3705606" y="2835402"/>
            <a:ext cx="0" cy="133985"/>
          </a:xfrm>
          <a:custGeom>
            <a:avLst/>
            <a:gdLst/>
            <a:ahLst/>
            <a:cxnLst/>
            <a:rect l="l" t="t" r="r" b="b"/>
            <a:pathLst>
              <a:path h="133985">
                <a:moveTo>
                  <a:pt x="0" y="0"/>
                </a:moveTo>
                <a:lnTo>
                  <a:pt x="0" y="133731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3181350" y="3182874"/>
            <a:ext cx="136525" cy="0"/>
          </a:xfrm>
          <a:custGeom>
            <a:avLst/>
            <a:gdLst/>
            <a:ahLst/>
            <a:cxnLst/>
            <a:rect l="l" t="t" r="r" b="b"/>
            <a:pathLst>
              <a:path w="136525">
                <a:moveTo>
                  <a:pt x="0" y="0"/>
                </a:moveTo>
                <a:lnTo>
                  <a:pt x="136271" y="0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3249930" y="3115818"/>
            <a:ext cx="0" cy="133985"/>
          </a:xfrm>
          <a:custGeom>
            <a:avLst/>
            <a:gdLst/>
            <a:ahLst/>
            <a:cxnLst/>
            <a:rect l="l" t="t" r="r" b="b"/>
            <a:pathLst>
              <a:path h="133985">
                <a:moveTo>
                  <a:pt x="0" y="0"/>
                </a:moveTo>
                <a:lnTo>
                  <a:pt x="0" y="133731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4897374" y="4501133"/>
            <a:ext cx="136525" cy="0"/>
          </a:xfrm>
          <a:custGeom>
            <a:avLst/>
            <a:gdLst/>
            <a:ahLst/>
            <a:cxnLst/>
            <a:rect l="l" t="t" r="r" b="b"/>
            <a:pathLst>
              <a:path w="136525">
                <a:moveTo>
                  <a:pt x="0" y="0"/>
                </a:moveTo>
                <a:lnTo>
                  <a:pt x="136271" y="0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5033011" y="3909821"/>
            <a:ext cx="136525" cy="0"/>
          </a:xfrm>
          <a:custGeom>
            <a:avLst/>
            <a:gdLst/>
            <a:ahLst/>
            <a:cxnLst/>
            <a:rect l="l" t="t" r="r" b="b"/>
            <a:pathLst>
              <a:path w="136525">
                <a:moveTo>
                  <a:pt x="0" y="0"/>
                </a:moveTo>
                <a:lnTo>
                  <a:pt x="136271" y="0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5173218" y="3512058"/>
            <a:ext cx="136525" cy="0"/>
          </a:xfrm>
          <a:custGeom>
            <a:avLst/>
            <a:gdLst/>
            <a:ahLst/>
            <a:cxnLst/>
            <a:rect l="l" t="t" r="r" b="b"/>
            <a:pathLst>
              <a:path w="136525">
                <a:moveTo>
                  <a:pt x="0" y="0"/>
                </a:moveTo>
                <a:lnTo>
                  <a:pt x="136271" y="0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5625847" y="3230118"/>
            <a:ext cx="136525" cy="0"/>
          </a:xfrm>
          <a:custGeom>
            <a:avLst/>
            <a:gdLst/>
            <a:ahLst/>
            <a:cxnLst/>
            <a:rect l="l" t="t" r="r" b="b"/>
            <a:pathLst>
              <a:path w="136525">
                <a:moveTo>
                  <a:pt x="0" y="0"/>
                </a:moveTo>
                <a:lnTo>
                  <a:pt x="136271" y="0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5842236" y="5056073"/>
            <a:ext cx="151130" cy="138430"/>
          </a:xfrm>
          <a:custGeom>
            <a:avLst/>
            <a:gdLst/>
            <a:ahLst/>
            <a:cxnLst/>
            <a:rect l="l" t="t" r="r" b="b"/>
            <a:pathLst>
              <a:path w="151129" h="138429">
                <a:moveTo>
                  <a:pt x="23377" y="106766"/>
                </a:moveTo>
                <a:lnTo>
                  <a:pt x="10391" y="109370"/>
                </a:lnTo>
                <a:lnTo>
                  <a:pt x="5195" y="111975"/>
                </a:lnTo>
                <a:lnTo>
                  <a:pt x="2600" y="111975"/>
                </a:lnTo>
                <a:lnTo>
                  <a:pt x="2600" y="119788"/>
                </a:lnTo>
                <a:lnTo>
                  <a:pt x="0" y="122392"/>
                </a:lnTo>
                <a:lnTo>
                  <a:pt x="2600" y="130205"/>
                </a:lnTo>
                <a:lnTo>
                  <a:pt x="7795" y="135414"/>
                </a:lnTo>
                <a:lnTo>
                  <a:pt x="15586" y="138014"/>
                </a:lnTo>
                <a:lnTo>
                  <a:pt x="38964" y="138014"/>
                </a:lnTo>
                <a:lnTo>
                  <a:pt x="44159" y="135414"/>
                </a:lnTo>
                <a:lnTo>
                  <a:pt x="46756" y="132810"/>
                </a:lnTo>
                <a:lnTo>
                  <a:pt x="18182" y="132810"/>
                </a:lnTo>
                <a:lnTo>
                  <a:pt x="10391" y="130205"/>
                </a:lnTo>
                <a:lnTo>
                  <a:pt x="18182" y="127601"/>
                </a:lnTo>
                <a:lnTo>
                  <a:pt x="23377" y="124997"/>
                </a:lnTo>
                <a:lnTo>
                  <a:pt x="23377" y="119788"/>
                </a:lnTo>
                <a:lnTo>
                  <a:pt x="25977" y="119788"/>
                </a:lnTo>
                <a:lnTo>
                  <a:pt x="23377" y="109370"/>
                </a:lnTo>
                <a:lnTo>
                  <a:pt x="23377" y="106766"/>
                </a:lnTo>
                <a:close/>
              </a:path>
              <a:path w="151129" h="138429">
                <a:moveTo>
                  <a:pt x="88314" y="46874"/>
                </a:moveTo>
                <a:lnTo>
                  <a:pt x="70132" y="46874"/>
                </a:lnTo>
                <a:lnTo>
                  <a:pt x="70132" y="54687"/>
                </a:lnTo>
                <a:lnTo>
                  <a:pt x="67532" y="54687"/>
                </a:lnTo>
                <a:lnTo>
                  <a:pt x="67532" y="65100"/>
                </a:lnTo>
                <a:lnTo>
                  <a:pt x="64937" y="65100"/>
                </a:lnTo>
                <a:lnTo>
                  <a:pt x="64937" y="75518"/>
                </a:lnTo>
                <a:lnTo>
                  <a:pt x="62341" y="75518"/>
                </a:lnTo>
                <a:lnTo>
                  <a:pt x="62341" y="85935"/>
                </a:lnTo>
                <a:lnTo>
                  <a:pt x="59741" y="85935"/>
                </a:lnTo>
                <a:lnTo>
                  <a:pt x="59741" y="96353"/>
                </a:lnTo>
                <a:lnTo>
                  <a:pt x="57146" y="96353"/>
                </a:lnTo>
                <a:lnTo>
                  <a:pt x="57146" y="106766"/>
                </a:lnTo>
                <a:lnTo>
                  <a:pt x="54546" y="106766"/>
                </a:lnTo>
                <a:lnTo>
                  <a:pt x="54546" y="111975"/>
                </a:lnTo>
                <a:lnTo>
                  <a:pt x="51950" y="111975"/>
                </a:lnTo>
                <a:lnTo>
                  <a:pt x="51950" y="117183"/>
                </a:lnTo>
                <a:lnTo>
                  <a:pt x="59741" y="117183"/>
                </a:lnTo>
                <a:lnTo>
                  <a:pt x="64937" y="127601"/>
                </a:lnTo>
                <a:lnTo>
                  <a:pt x="70132" y="132810"/>
                </a:lnTo>
                <a:lnTo>
                  <a:pt x="80523" y="138014"/>
                </a:lnTo>
                <a:lnTo>
                  <a:pt x="106496" y="138014"/>
                </a:lnTo>
                <a:lnTo>
                  <a:pt x="111692" y="135414"/>
                </a:lnTo>
                <a:lnTo>
                  <a:pt x="114289" y="132810"/>
                </a:lnTo>
                <a:lnTo>
                  <a:pt x="83119" y="132810"/>
                </a:lnTo>
                <a:lnTo>
                  <a:pt x="80523" y="130205"/>
                </a:lnTo>
                <a:lnTo>
                  <a:pt x="75328" y="114579"/>
                </a:lnTo>
                <a:lnTo>
                  <a:pt x="77923" y="111975"/>
                </a:lnTo>
                <a:lnTo>
                  <a:pt x="77923" y="91144"/>
                </a:lnTo>
                <a:lnTo>
                  <a:pt x="80523" y="91144"/>
                </a:lnTo>
                <a:lnTo>
                  <a:pt x="80523" y="78122"/>
                </a:lnTo>
                <a:lnTo>
                  <a:pt x="83119" y="78122"/>
                </a:lnTo>
                <a:lnTo>
                  <a:pt x="83119" y="67705"/>
                </a:lnTo>
                <a:lnTo>
                  <a:pt x="85714" y="67705"/>
                </a:lnTo>
                <a:lnTo>
                  <a:pt x="85714" y="57292"/>
                </a:lnTo>
                <a:lnTo>
                  <a:pt x="88314" y="57292"/>
                </a:lnTo>
                <a:lnTo>
                  <a:pt x="88314" y="46874"/>
                </a:lnTo>
                <a:close/>
              </a:path>
              <a:path w="151129" h="138429">
                <a:moveTo>
                  <a:pt x="59741" y="117183"/>
                </a:moveTo>
                <a:lnTo>
                  <a:pt x="49350" y="117183"/>
                </a:lnTo>
                <a:lnTo>
                  <a:pt x="49350" y="122392"/>
                </a:lnTo>
                <a:lnTo>
                  <a:pt x="38964" y="132810"/>
                </a:lnTo>
                <a:lnTo>
                  <a:pt x="46756" y="132810"/>
                </a:lnTo>
                <a:lnTo>
                  <a:pt x="59741" y="119788"/>
                </a:lnTo>
                <a:lnTo>
                  <a:pt x="59741" y="117183"/>
                </a:lnTo>
                <a:close/>
              </a:path>
              <a:path w="151129" h="138429">
                <a:moveTo>
                  <a:pt x="140260" y="91144"/>
                </a:moveTo>
                <a:lnTo>
                  <a:pt x="132469" y="91144"/>
                </a:lnTo>
                <a:lnTo>
                  <a:pt x="132469" y="98957"/>
                </a:lnTo>
                <a:lnTo>
                  <a:pt x="129874" y="98957"/>
                </a:lnTo>
                <a:lnTo>
                  <a:pt x="129874" y="104161"/>
                </a:lnTo>
                <a:lnTo>
                  <a:pt x="127274" y="104161"/>
                </a:lnTo>
                <a:lnTo>
                  <a:pt x="127274" y="111975"/>
                </a:lnTo>
                <a:lnTo>
                  <a:pt x="122078" y="117183"/>
                </a:lnTo>
                <a:lnTo>
                  <a:pt x="119483" y="117183"/>
                </a:lnTo>
                <a:lnTo>
                  <a:pt x="119483" y="122392"/>
                </a:lnTo>
                <a:lnTo>
                  <a:pt x="116887" y="124997"/>
                </a:lnTo>
                <a:lnTo>
                  <a:pt x="111692" y="127601"/>
                </a:lnTo>
                <a:lnTo>
                  <a:pt x="109092" y="130205"/>
                </a:lnTo>
                <a:lnTo>
                  <a:pt x="103896" y="132810"/>
                </a:lnTo>
                <a:lnTo>
                  <a:pt x="114289" y="132810"/>
                </a:lnTo>
                <a:lnTo>
                  <a:pt x="122078" y="124997"/>
                </a:lnTo>
                <a:lnTo>
                  <a:pt x="127274" y="122392"/>
                </a:lnTo>
                <a:lnTo>
                  <a:pt x="129874" y="119788"/>
                </a:lnTo>
                <a:lnTo>
                  <a:pt x="129874" y="114579"/>
                </a:lnTo>
                <a:lnTo>
                  <a:pt x="132469" y="114579"/>
                </a:lnTo>
                <a:lnTo>
                  <a:pt x="132469" y="109370"/>
                </a:lnTo>
                <a:lnTo>
                  <a:pt x="135069" y="109370"/>
                </a:lnTo>
                <a:lnTo>
                  <a:pt x="137665" y="106766"/>
                </a:lnTo>
                <a:lnTo>
                  <a:pt x="137665" y="101557"/>
                </a:lnTo>
                <a:lnTo>
                  <a:pt x="140260" y="101557"/>
                </a:lnTo>
                <a:lnTo>
                  <a:pt x="140260" y="91144"/>
                </a:lnTo>
                <a:close/>
              </a:path>
              <a:path w="151129" h="138429">
                <a:moveTo>
                  <a:pt x="20782" y="33852"/>
                </a:moveTo>
                <a:lnTo>
                  <a:pt x="15586" y="33852"/>
                </a:lnTo>
                <a:lnTo>
                  <a:pt x="15586" y="39061"/>
                </a:lnTo>
                <a:lnTo>
                  <a:pt x="12991" y="39061"/>
                </a:lnTo>
                <a:lnTo>
                  <a:pt x="12991" y="46874"/>
                </a:lnTo>
                <a:lnTo>
                  <a:pt x="10391" y="49478"/>
                </a:lnTo>
                <a:lnTo>
                  <a:pt x="15586" y="49478"/>
                </a:lnTo>
                <a:lnTo>
                  <a:pt x="18182" y="46874"/>
                </a:lnTo>
                <a:lnTo>
                  <a:pt x="18182" y="41665"/>
                </a:lnTo>
                <a:lnTo>
                  <a:pt x="20782" y="41665"/>
                </a:lnTo>
                <a:lnTo>
                  <a:pt x="20782" y="33852"/>
                </a:lnTo>
                <a:close/>
              </a:path>
              <a:path w="151129" h="138429">
                <a:moveTo>
                  <a:pt x="77923" y="7813"/>
                </a:moveTo>
                <a:lnTo>
                  <a:pt x="46755" y="7813"/>
                </a:lnTo>
                <a:lnTo>
                  <a:pt x="67532" y="10417"/>
                </a:lnTo>
                <a:lnTo>
                  <a:pt x="70132" y="15626"/>
                </a:lnTo>
                <a:lnTo>
                  <a:pt x="72728" y="46874"/>
                </a:lnTo>
                <a:lnTo>
                  <a:pt x="90910" y="46874"/>
                </a:lnTo>
                <a:lnTo>
                  <a:pt x="90910" y="36456"/>
                </a:lnTo>
                <a:lnTo>
                  <a:pt x="93510" y="36456"/>
                </a:lnTo>
                <a:lnTo>
                  <a:pt x="93510" y="31248"/>
                </a:lnTo>
                <a:lnTo>
                  <a:pt x="96105" y="31248"/>
                </a:lnTo>
                <a:lnTo>
                  <a:pt x="96105" y="26043"/>
                </a:lnTo>
                <a:lnTo>
                  <a:pt x="98705" y="26043"/>
                </a:lnTo>
                <a:lnTo>
                  <a:pt x="98705" y="23439"/>
                </a:lnTo>
                <a:lnTo>
                  <a:pt x="90910" y="23439"/>
                </a:lnTo>
                <a:lnTo>
                  <a:pt x="88314" y="20835"/>
                </a:lnTo>
                <a:lnTo>
                  <a:pt x="83119" y="10417"/>
                </a:lnTo>
                <a:lnTo>
                  <a:pt x="77923" y="7813"/>
                </a:lnTo>
                <a:close/>
              </a:path>
              <a:path w="151129" h="138429">
                <a:moveTo>
                  <a:pt x="23377" y="28643"/>
                </a:moveTo>
                <a:lnTo>
                  <a:pt x="18182" y="28643"/>
                </a:lnTo>
                <a:lnTo>
                  <a:pt x="18182" y="33852"/>
                </a:lnTo>
                <a:lnTo>
                  <a:pt x="23377" y="33852"/>
                </a:lnTo>
                <a:lnTo>
                  <a:pt x="23377" y="28643"/>
                </a:lnTo>
                <a:close/>
              </a:path>
              <a:path w="151129" h="138429">
                <a:moveTo>
                  <a:pt x="145458" y="7813"/>
                </a:moveTo>
                <a:lnTo>
                  <a:pt x="111692" y="7813"/>
                </a:lnTo>
                <a:lnTo>
                  <a:pt x="137665" y="10417"/>
                </a:lnTo>
                <a:lnTo>
                  <a:pt x="132469" y="13021"/>
                </a:lnTo>
                <a:lnTo>
                  <a:pt x="129874" y="15626"/>
                </a:lnTo>
                <a:lnTo>
                  <a:pt x="127274" y="15626"/>
                </a:lnTo>
                <a:lnTo>
                  <a:pt x="127274" y="23439"/>
                </a:lnTo>
                <a:lnTo>
                  <a:pt x="124678" y="26043"/>
                </a:lnTo>
                <a:lnTo>
                  <a:pt x="127274" y="31248"/>
                </a:lnTo>
                <a:lnTo>
                  <a:pt x="129874" y="33852"/>
                </a:lnTo>
                <a:lnTo>
                  <a:pt x="142860" y="33852"/>
                </a:lnTo>
                <a:lnTo>
                  <a:pt x="148056" y="31248"/>
                </a:lnTo>
                <a:lnTo>
                  <a:pt x="148056" y="26043"/>
                </a:lnTo>
                <a:lnTo>
                  <a:pt x="150651" y="26043"/>
                </a:lnTo>
                <a:lnTo>
                  <a:pt x="148056" y="10417"/>
                </a:lnTo>
                <a:lnTo>
                  <a:pt x="145458" y="7813"/>
                </a:lnTo>
                <a:close/>
              </a:path>
              <a:path w="151129" h="138429">
                <a:moveTo>
                  <a:pt x="31173" y="18230"/>
                </a:moveTo>
                <a:lnTo>
                  <a:pt x="23377" y="18230"/>
                </a:lnTo>
                <a:lnTo>
                  <a:pt x="23377" y="23439"/>
                </a:lnTo>
                <a:lnTo>
                  <a:pt x="20782" y="23439"/>
                </a:lnTo>
                <a:lnTo>
                  <a:pt x="20782" y="28643"/>
                </a:lnTo>
                <a:lnTo>
                  <a:pt x="25977" y="28643"/>
                </a:lnTo>
                <a:lnTo>
                  <a:pt x="31173" y="23439"/>
                </a:lnTo>
                <a:lnTo>
                  <a:pt x="31173" y="18230"/>
                </a:lnTo>
                <a:close/>
              </a:path>
              <a:path w="151129" h="138429">
                <a:moveTo>
                  <a:pt x="135069" y="0"/>
                </a:moveTo>
                <a:lnTo>
                  <a:pt x="114287" y="2604"/>
                </a:lnTo>
                <a:lnTo>
                  <a:pt x="109092" y="5208"/>
                </a:lnTo>
                <a:lnTo>
                  <a:pt x="98705" y="15626"/>
                </a:lnTo>
                <a:lnTo>
                  <a:pt x="96105" y="15626"/>
                </a:lnTo>
                <a:lnTo>
                  <a:pt x="96105" y="20835"/>
                </a:lnTo>
                <a:lnTo>
                  <a:pt x="93510" y="23439"/>
                </a:lnTo>
                <a:lnTo>
                  <a:pt x="98705" y="23439"/>
                </a:lnTo>
                <a:lnTo>
                  <a:pt x="98705" y="20835"/>
                </a:lnTo>
                <a:lnTo>
                  <a:pt x="101301" y="20835"/>
                </a:lnTo>
                <a:lnTo>
                  <a:pt x="111692" y="10417"/>
                </a:lnTo>
                <a:lnTo>
                  <a:pt x="111692" y="7813"/>
                </a:lnTo>
                <a:lnTo>
                  <a:pt x="145458" y="7813"/>
                </a:lnTo>
                <a:lnTo>
                  <a:pt x="142860" y="5208"/>
                </a:lnTo>
                <a:lnTo>
                  <a:pt x="135069" y="2604"/>
                </a:lnTo>
                <a:lnTo>
                  <a:pt x="135069" y="0"/>
                </a:lnTo>
                <a:close/>
              </a:path>
              <a:path w="151129" h="138429">
                <a:moveTo>
                  <a:pt x="70132" y="0"/>
                </a:moveTo>
                <a:lnTo>
                  <a:pt x="46755" y="2604"/>
                </a:lnTo>
                <a:lnTo>
                  <a:pt x="36364" y="7813"/>
                </a:lnTo>
                <a:lnTo>
                  <a:pt x="25977" y="18230"/>
                </a:lnTo>
                <a:lnTo>
                  <a:pt x="33768" y="18230"/>
                </a:lnTo>
                <a:lnTo>
                  <a:pt x="36364" y="15626"/>
                </a:lnTo>
                <a:lnTo>
                  <a:pt x="46755" y="10417"/>
                </a:lnTo>
                <a:lnTo>
                  <a:pt x="46755" y="7813"/>
                </a:lnTo>
                <a:lnTo>
                  <a:pt x="77923" y="7813"/>
                </a:lnTo>
                <a:lnTo>
                  <a:pt x="75328" y="5208"/>
                </a:lnTo>
                <a:lnTo>
                  <a:pt x="70132" y="2604"/>
                </a:lnTo>
                <a:lnTo>
                  <a:pt x="7013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6024058" y="5102948"/>
            <a:ext cx="73025" cy="138430"/>
          </a:xfrm>
          <a:custGeom>
            <a:avLst/>
            <a:gdLst/>
            <a:ahLst/>
            <a:cxnLst/>
            <a:rect l="l" t="t" r="r" b="b"/>
            <a:pathLst>
              <a:path w="73025" h="138429">
                <a:moveTo>
                  <a:pt x="72728" y="130201"/>
                </a:moveTo>
                <a:lnTo>
                  <a:pt x="2600" y="130201"/>
                </a:lnTo>
                <a:lnTo>
                  <a:pt x="2600" y="138014"/>
                </a:lnTo>
                <a:lnTo>
                  <a:pt x="72728" y="138014"/>
                </a:lnTo>
                <a:lnTo>
                  <a:pt x="72728" y="130201"/>
                </a:lnTo>
                <a:close/>
              </a:path>
              <a:path w="73025" h="138429">
                <a:moveTo>
                  <a:pt x="46755" y="15626"/>
                </a:moveTo>
                <a:lnTo>
                  <a:pt x="31168" y="15626"/>
                </a:lnTo>
                <a:lnTo>
                  <a:pt x="31168" y="124997"/>
                </a:lnTo>
                <a:lnTo>
                  <a:pt x="28573" y="127596"/>
                </a:lnTo>
                <a:lnTo>
                  <a:pt x="10391" y="130201"/>
                </a:lnTo>
                <a:lnTo>
                  <a:pt x="67532" y="130201"/>
                </a:lnTo>
                <a:lnTo>
                  <a:pt x="49350" y="127596"/>
                </a:lnTo>
                <a:lnTo>
                  <a:pt x="46755" y="119788"/>
                </a:lnTo>
                <a:lnTo>
                  <a:pt x="46755" y="15626"/>
                </a:lnTo>
                <a:close/>
              </a:path>
              <a:path w="73025" h="138429">
                <a:moveTo>
                  <a:pt x="46755" y="0"/>
                </a:moveTo>
                <a:lnTo>
                  <a:pt x="38964" y="2604"/>
                </a:lnTo>
                <a:lnTo>
                  <a:pt x="28573" y="7813"/>
                </a:lnTo>
                <a:lnTo>
                  <a:pt x="20782" y="10417"/>
                </a:lnTo>
                <a:lnTo>
                  <a:pt x="0" y="10417"/>
                </a:lnTo>
                <a:lnTo>
                  <a:pt x="0" y="18226"/>
                </a:lnTo>
                <a:lnTo>
                  <a:pt x="23377" y="18226"/>
                </a:lnTo>
                <a:lnTo>
                  <a:pt x="31168" y="15626"/>
                </a:lnTo>
                <a:lnTo>
                  <a:pt x="46755" y="15626"/>
                </a:lnTo>
                <a:lnTo>
                  <a:pt x="4675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2192382" y="2105381"/>
            <a:ext cx="152400" cy="137795"/>
          </a:xfrm>
          <a:custGeom>
            <a:avLst/>
            <a:gdLst/>
            <a:ahLst/>
            <a:cxnLst/>
            <a:rect l="l" t="t" r="r" b="b"/>
            <a:pathLst>
              <a:path w="152400" h="137794">
                <a:moveTo>
                  <a:pt x="23605" y="106162"/>
                </a:moveTo>
                <a:lnTo>
                  <a:pt x="10492" y="108751"/>
                </a:lnTo>
                <a:lnTo>
                  <a:pt x="5246" y="111341"/>
                </a:lnTo>
                <a:lnTo>
                  <a:pt x="2625" y="111341"/>
                </a:lnTo>
                <a:lnTo>
                  <a:pt x="2625" y="119110"/>
                </a:lnTo>
                <a:lnTo>
                  <a:pt x="0" y="121700"/>
                </a:lnTo>
                <a:lnTo>
                  <a:pt x="2625" y="129468"/>
                </a:lnTo>
                <a:lnTo>
                  <a:pt x="7871" y="134648"/>
                </a:lnTo>
                <a:lnTo>
                  <a:pt x="15738" y="137233"/>
                </a:lnTo>
                <a:lnTo>
                  <a:pt x="39343" y="137233"/>
                </a:lnTo>
                <a:lnTo>
                  <a:pt x="44589" y="134648"/>
                </a:lnTo>
                <a:lnTo>
                  <a:pt x="47212" y="132058"/>
                </a:lnTo>
                <a:lnTo>
                  <a:pt x="18359" y="132058"/>
                </a:lnTo>
                <a:lnTo>
                  <a:pt x="10492" y="129468"/>
                </a:lnTo>
                <a:lnTo>
                  <a:pt x="18359" y="126879"/>
                </a:lnTo>
                <a:lnTo>
                  <a:pt x="23605" y="124289"/>
                </a:lnTo>
                <a:lnTo>
                  <a:pt x="23605" y="119110"/>
                </a:lnTo>
                <a:lnTo>
                  <a:pt x="26230" y="119110"/>
                </a:lnTo>
                <a:lnTo>
                  <a:pt x="23605" y="108751"/>
                </a:lnTo>
                <a:lnTo>
                  <a:pt x="23605" y="106162"/>
                </a:lnTo>
                <a:close/>
              </a:path>
              <a:path w="152400" h="137794">
                <a:moveTo>
                  <a:pt x="89174" y="46609"/>
                </a:moveTo>
                <a:lnTo>
                  <a:pt x="70815" y="46609"/>
                </a:lnTo>
                <a:lnTo>
                  <a:pt x="70815" y="54378"/>
                </a:lnTo>
                <a:lnTo>
                  <a:pt x="68190" y="54378"/>
                </a:lnTo>
                <a:lnTo>
                  <a:pt x="68190" y="64732"/>
                </a:lnTo>
                <a:lnTo>
                  <a:pt x="65569" y="64732"/>
                </a:lnTo>
                <a:lnTo>
                  <a:pt x="65569" y="75090"/>
                </a:lnTo>
                <a:lnTo>
                  <a:pt x="62948" y="75090"/>
                </a:lnTo>
                <a:lnTo>
                  <a:pt x="62948" y="85449"/>
                </a:lnTo>
                <a:lnTo>
                  <a:pt x="60323" y="85449"/>
                </a:lnTo>
                <a:lnTo>
                  <a:pt x="60323" y="95808"/>
                </a:lnTo>
                <a:lnTo>
                  <a:pt x="57702" y="95808"/>
                </a:lnTo>
                <a:lnTo>
                  <a:pt x="57702" y="106162"/>
                </a:lnTo>
                <a:lnTo>
                  <a:pt x="55077" y="106162"/>
                </a:lnTo>
                <a:lnTo>
                  <a:pt x="55077" y="111341"/>
                </a:lnTo>
                <a:lnTo>
                  <a:pt x="52456" y="111341"/>
                </a:lnTo>
                <a:lnTo>
                  <a:pt x="52456" y="116520"/>
                </a:lnTo>
                <a:lnTo>
                  <a:pt x="60323" y="116520"/>
                </a:lnTo>
                <a:lnTo>
                  <a:pt x="65569" y="126879"/>
                </a:lnTo>
                <a:lnTo>
                  <a:pt x="70815" y="132058"/>
                </a:lnTo>
                <a:lnTo>
                  <a:pt x="81307" y="137233"/>
                </a:lnTo>
                <a:lnTo>
                  <a:pt x="107533" y="137233"/>
                </a:lnTo>
                <a:lnTo>
                  <a:pt x="112780" y="134648"/>
                </a:lnTo>
                <a:lnTo>
                  <a:pt x="115402" y="132058"/>
                </a:lnTo>
                <a:lnTo>
                  <a:pt x="83928" y="132058"/>
                </a:lnTo>
                <a:lnTo>
                  <a:pt x="81307" y="129468"/>
                </a:lnTo>
                <a:lnTo>
                  <a:pt x="76061" y="113931"/>
                </a:lnTo>
                <a:lnTo>
                  <a:pt x="78682" y="111341"/>
                </a:lnTo>
                <a:lnTo>
                  <a:pt x="78682" y="90628"/>
                </a:lnTo>
                <a:lnTo>
                  <a:pt x="81307" y="90628"/>
                </a:lnTo>
                <a:lnTo>
                  <a:pt x="81307" y="77680"/>
                </a:lnTo>
                <a:lnTo>
                  <a:pt x="83928" y="77680"/>
                </a:lnTo>
                <a:lnTo>
                  <a:pt x="83928" y="67321"/>
                </a:lnTo>
                <a:lnTo>
                  <a:pt x="86549" y="67321"/>
                </a:lnTo>
                <a:lnTo>
                  <a:pt x="86549" y="56967"/>
                </a:lnTo>
                <a:lnTo>
                  <a:pt x="89174" y="56967"/>
                </a:lnTo>
                <a:lnTo>
                  <a:pt x="89174" y="46609"/>
                </a:lnTo>
                <a:close/>
              </a:path>
              <a:path w="152400" h="137794">
                <a:moveTo>
                  <a:pt x="60323" y="116520"/>
                </a:moveTo>
                <a:lnTo>
                  <a:pt x="49831" y="116520"/>
                </a:lnTo>
                <a:lnTo>
                  <a:pt x="49831" y="121700"/>
                </a:lnTo>
                <a:lnTo>
                  <a:pt x="39343" y="132058"/>
                </a:lnTo>
                <a:lnTo>
                  <a:pt x="47212" y="132058"/>
                </a:lnTo>
                <a:lnTo>
                  <a:pt x="60323" y="119110"/>
                </a:lnTo>
                <a:lnTo>
                  <a:pt x="60323" y="116520"/>
                </a:lnTo>
                <a:close/>
              </a:path>
              <a:path w="152400" h="137794">
                <a:moveTo>
                  <a:pt x="141626" y="90628"/>
                </a:moveTo>
                <a:lnTo>
                  <a:pt x="133759" y="90628"/>
                </a:lnTo>
                <a:lnTo>
                  <a:pt x="133759" y="98397"/>
                </a:lnTo>
                <a:lnTo>
                  <a:pt x="131139" y="98397"/>
                </a:lnTo>
                <a:lnTo>
                  <a:pt x="131139" y="103572"/>
                </a:lnTo>
                <a:lnTo>
                  <a:pt x="128513" y="103572"/>
                </a:lnTo>
                <a:lnTo>
                  <a:pt x="128513" y="111341"/>
                </a:lnTo>
                <a:lnTo>
                  <a:pt x="123267" y="116520"/>
                </a:lnTo>
                <a:lnTo>
                  <a:pt x="120646" y="116520"/>
                </a:lnTo>
                <a:lnTo>
                  <a:pt x="120646" y="121700"/>
                </a:lnTo>
                <a:lnTo>
                  <a:pt x="118026" y="124289"/>
                </a:lnTo>
                <a:lnTo>
                  <a:pt x="112780" y="126879"/>
                </a:lnTo>
                <a:lnTo>
                  <a:pt x="110154" y="129468"/>
                </a:lnTo>
                <a:lnTo>
                  <a:pt x="104908" y="132058"/>
                </a:lnTo>
                <a:lnTo>
                  <a:pt x="115402" y="132058"/>
                </a:lnTo>
                <a:lnTo>
                  <a:pt x="123267" y="124289"/>
                </a:lnTo>
                <a:lnTo>
                  <a:pt x="128513" y="121700"/>
                </a:lnTo>
                <a:lnTo>
                  <a:pt x="131139" y="119110"/>
                </a:lnTo>
                <a:lnTo>
                  <a:pt x="131139" y="113931"/>
                </a:lnTo>
                <a:lnTo>
                  <a:pt x="133759" y="113931"/>
                </a:lnTo>
                <a:lnTo>
                  <a:pt x="133759" y="108751"/>
                </a:lnTo>
                <a:lnTo>
                  <a:pt x="136385" y="108751"/>
                </a:lnTo>
                <a:lnTo>
                  <a:pt x="139006" y="106162"/>
                </a:lnTo>
                <a:lnTo>
                  <a:pt x="139006" y="100982"/>
                </a:lnTo>
                <a:lnTo>
                  <a:pt x="141626" y="100982"/>
                </a:lnTo>
                <a:lnTo>
                  <a:pt x="141626" y="90628"/>
                </a:lnTo>
                <a:close/>
              </a:path>
              <a:path w="152400" h="137794">
                <a:moveTo>
                  <a:pt x="20984" y="33660"/>
                </a:moveTo>
                <a:lnTo>
                  <a:pt x="15738" y="33660"/>
                </a:lnTo>
                <a:lnTo>
                  <a:pt x="15738" y="38840"/>
                </a:lnTo>
                <a:lnTo>
                  <a:pt x="13117" y="38840"/>
                </a:lnTo>
                <a:lnTo>
                  <a:pt x="13117" y="46609"/>
                </a:lnTo>
                <a:lnTo>
                  <a:pt x="10492" y="49198"/>
                </a:lnTo>
                <a:lnTo>
                  <a:pt x="15738" y="49198"/>
                </a:lnTo>
                <a:lnTo>
                  <a:pt x="18359" y="46609"/>
                </a:lnTo>
                <a:lnTo>
                  <a:pt x="18359" y="41429"/>
                </a:lnTo>
                <a:lnTo>
                  <a:pt x="20984" y="41429"/>
                </a:lnTo>
                <a:lnTo>
                  <a:pt x="20984" y="33660"/>
                </a:lnTo>
                <a:close/>
              </a:path>
              <a:path w="152400" h="137794">
                <a:moveTo>
                  <a:pt x="78682" y="7768"/>
                </a:moveTo>
                <a:lnTo>
                  <a:pt x="47210" y="7768"/>
                </a:lnTo>
                <a:lnTo>
                  <a:pt x="68190" y="10358"/>
                </a:lnTo>
                <a:lnTo>
                  <a:pt x="70815" y="15537"/>
                </a:lnTo>
                <a:lnTo>
                  <a:pt x="73436" y="46609"/>
                </a:lnTo>
                <a:lnTo>
                  <a:pt x="91795" y="46609"/>
                </a:lnTo>
                <a:lnTo>
                  <a:pt x="91795" y="36250"/>
                </a:lnTo>
                <a:lnTo>
                  <a:pt x="94420" y="36250"/>
                </a:lnTo>
                <a:lnTo>
                  <a:pt x="94420" y="31071"/>
                </a:lnTo>
                <a:lnTo>
                  <a:pt x="97041" y="31071"/>
                </a:lnTo>
                <a:lnTo>
                  <a:pt x="97041" y="25896"/>
                </a:lnTo>
                <a:lnTo>
                  <a:pt x="99667" y="25896"/>
                </a:lnTo>
                <a:lnTo>
                  <a:pt x="99667" y="23306"/>
                </a:lnTo>
                <a:lnTo>
                  <a:pt x="91795" y="23306"/>
                </a:lnTo>
                <a:lnTo>
                  <a:pt x="89174" y="20717"/>
                </a:lnTo>
                <a:lnTo>
                  <a:pt x="83928" y="10358"/>
                </a:lnTo>
                <a:lnTo>
                  <a:pt x="78682" y="7768"/>
                </a:lnTo>
                <a:close/>
              </a:path>
              <a:path w="152400" h="137794">
                <a:moveTo>
                  <a:pt x="23605" y="28481"/>
                </a:moveTo>
                <a:lnTo>
                  <a:pt x="18359" y="28481"/>
                </a:lnTo>
                <a:lnTo>
                  <a:pt x="18359" y="33660"/>
                </a:lnTo>
                <a:lnTo>
                  <a:pt x="23605" y="33660"/>
                </a:lnTo>
                <a:lnTo>
                  <a:pt x="23605" y="28481"/>
                </a:lnTo>
                <a:close/>
              </a:path>
              <a:path w="152400" h="137794">
                <a:moveTo>
                  <a:pt x="146875" y="7768"/>
                </a:moveTo>
                <a:lnTo>
                  <a:pt x="112780" y="7768"/>
                </a:lnTo>
                <a:lnTo>
                  <a:pt x="139006" y="10358"/>
                </a:lnTo>
                <a:lnTo>
                  <a:pt x="133759" y="12948"/>
                </a:lnTo>
                <a:lnTo>
                  <a:pt x="131139" y="15537"/>
                </a:lnTo>
                <a:lnTo>
                  <a:pt x="128513" y="15537"/>
                </a:lnTo>
                <a:lnTo>
                  <a:pt x="128513" y="23306"/>
                </a:lnTo>
                <a:lnTo>
                  <a:pt x="125893" y="25896"/>
                </a:lnTo>
                <a:lnTo>
                  <a:pt x="128513" y="31071"/>
                </a:lnTo>
                <a:lnTo>
                  <a:pt x="131139" y="33660"/>
                </a:lnTo>
                <a:lnTo>
                  <a:pt x="144252" y="33660"/>
                </a:lnTo>
                <a:lnTo>
                  <a:pt x="149498" y="31071"/>
                </a:lnTo>
                <a:lnTo>
                  <a:pt x="149498" y="25896"/>
                </a:lnTo>
                <a:lnTo>
                  <a:pt x="152119" y="25896"/>
                </a:lnTo>
                <a:lnTo>
                  <a:pt x="149498" y="10358"/>
                </a:lnTo>
                <a:lnTo>
                  <a:pt x="146875" y="7768"/>
                </a:lnTo>
                <a:close/>
              </a:path>
              <a:path w="152400" h="137794">
                <a:moveTo>
                  <a:pt x="31476" y="18127"/>
                </a:moveTo>
                <a:lnTo>
                  <a:pt x="23605" y="18127"/>
                </a:lnTo>
                <a:lnTo>
                  <a:pt x="23605" y="23306"/>
                </a:lnTo>
                <a:lnTo>
                  <a:pt x="20984" y="23306"/>
                </a:lnTo>
                <a:lnTo>
                  <a:pt x="20984" y="28481"/>
                </a:lnTo>
                <a:lnTo>
                  <a:pt x="26230" y="28481"/>
                </a:lnTo>
                <a:lnTo>
                  <a:pt x="31476" y="23306"/>
                </a:lnTo>
                <a:lnTo>
                  <a:pt x="31476" y="18127"/>
                </a:lnTo>
                <a:close/>
              </a:path>
              <a:path w="152400" h="137794">
                <a:moveTo>
                  <a:pt x="136385" y="0"/>
                </a:moveTo>
                <a:lnTo>
                  <a:pt x="115400" y="2589"/>
                </a:lnTo>
                <a:lnTo>
                  <a:pt x="110154" y="5179"/>
                </a:lnTo>
                <a:lnTo>
                  <a:pt x="99667" y="15537"/>
                </a:lnTo>
                <a:lnTo>
                  <a:pt x="97041" y="15537"/>
                </a:lnTo>
                <a:lnTo>
                  <a:pt x="97041" y="20717"/>
                </a:lnTo>
                <a:lnTo>
                  <a:pt x="94420" y="23306"/>
                </a:lnTo>
                <a:lnTo>
                  <a:pt x="99667" y="23306"/>
                </a:lnTo>
                <a:lnTo>
                  <a:pt x="99667" y="20717"/>
                </a:lnTo>
                <a:lnTo>
                  <a:pt x="102287" y="20717"/>
                </a:lnTo>
                <a:lnTo>
                  <a:pt x="112780" y="10358"/>
                </a:lnTo>
                <a:lnTo>
                  <a:pt x="112780" y="7768"/>
                </a:lnTo>
                <a:lnTo>
                  <a:pt x="146875" y="7768"/>
                </a:lnTo>
                <a:lnTo>
                  <a:pt x="144252" y="5179"/>
                </a:lnTo>
                <a:lnTo>
                  <a:pt x="136385" y="2589"/>
                </a:lnTo>
                <a:lnTo>
                  <a:pt x="136385" y="0"/>
                </a:lnTo>
                <a:close/>
              </a:path>
              <a:path w="152400" h="137794">
                <a:moveTo>
                  <a:pt x="70815" y="0"/>
                </a:moveTo>
                <a:lnTo>
                  <a:pt x="47210" y="2589"/>
                </a:lnTo>
                <a:lnTo>
                  <a:pt x="36718" y="7768"/>
                </a:lnTo>
                <a:lnTo>
                  <a:pt x="26230" y="18127"/>
                </a:lnTo>
                <a:lnTo>
                  <a:pt x="34097" y="18127"/>
                </a:lnTo>
                <a:lnTo>
                  <a:pt x="36718" y="15537"/>
                </a:lnTo>
                <a:lnTo>
                  <a:pt x="47210" y="10358"/>
                </a:lnTo>
                <a:lnTo>
                  <a:pt x="47210" y="7768"/>
                </a:lnTo>
                <a:lnTo>
                  <a:pt x="78682" y="7768"/>
                </a:lnTo>
                <a:lnTo>
                  <a:pt x="76061" y="5179"/>
                </a:lnTo>
                <a:lnTo>
                  <a:pt x="70815" y="2589"/>
                </a:lnTo>
                <a:lnTo>
                  <a:pt x="7081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2368107" y="2151991"/>
            <a:ext cx="89535" cy="137795"/>
          </a:xfrm>
          <a:custGeom>
            <a:avLst/>
            <a:gdLst/>
            <a:ahLst/>
            <a:cxnLst/>
            <a:rect l="l" t="t" r="r" b="b"/>
            <a:pathLst>
              <a:path w="89535" h="137794">
                <a:moveTo>
                  <a:pt x="70812" y="7768"/>
                </a:moveTo>
                <a:lnTo>
                  <a:pt x="31472" y="7768"/>
                </a:lnTo>
                <a:lnTo>
                  <a:pt x="52456" y="10358"/>
                </a:lnTo>
                <a:lnTo>
                  <a:pt x="55077" y="12948"/>
                </a:lnTo>
                <a:lnTo>
                  <a:pt x="60323" y="15537"/>
                </a:lnTo>
                <a:lnTo>
                  <a:pt x="65569" y="25891"/>
                </a:lnTo>
                <a:lnTo>
                  <a:pt x="68190" y="54373"/>
                </a:lnTo>
                <a:lnTo>
                  <a:pt x="65569" y="54373"/>
                </a:lnTo>
                <a:lnTo>
                  <a:pt x="65569" y="59552"/>
                </a:lnTo>
                <a:lnTo>
                  <a:pt x="62944" y="59552"/>
                </a:lnTo>
                <a:lnTo>
                  <a:pt x="62944" y="64732"/>
                </a:lnTo>
                <a:lnTo>
                  <a:pt x="60323" y="64732"/>
                </a:lnTo>
                <a:lnTo>
                  <a:pt x="60323" y="69911"/>
                </a:lnTo>
                <a:lnTo>
                  <a:pt x="52456" y="77680"/>
                </a:lnTo>
                <a:lnTo>
                  <a:pt x="49831" y="77680"/>
                </a:lnTo>
                <a:lnTo>
                  <a:pt x="49831" y="82859"/>
                </a:lnTo>
                <a:lnTo>
                  <a:pt x="5246" y="126874"/>
                </a:lnTo>
                <a:lnTo>
                  <a:pt x="2620" y="126874"/>
                </a:lnTo>
                <a:lnTo>
                  <a:pt x="2620" y="134643"/>
                </a:lnTo>
                <a:lnTo>
                  <a:pt x="0" y="137233"/>
                </a:lnTo>
                <a:lnTo>
                  <a:pt x="81303" y="137233"/>
                </a:lnTo>
                <a:lnTo>
                  <a:pt x="83928" y="134643"/>
                </a:lnTo>
                <a:lnTo>
                  <a:pt x="83928" y="124289"/>
                </a:lnTo>
                <a:lnTo>
                  <a:pt x="86549" y="124289"/>
                </a:lnTo>
                <a:lnTo>
                  <a:pt x="86549" y="119110"/>
                </a:lnTo>
                <a:lnTo>
                  <a:pt x="20979" y="119110"/>
                </a:lnTo>
                <a:lnTo>
                  <a:pt x="26226" y="116520"/>
                </a:lnTo>
                <a:lnTo>
                  <a:pt x="47210" y="95803"/>
                </a:lnTo>
                <a:lnTo>
                  <a:pt x="52456" y="93213"/>
                </a:lnTo>
                <a:lnTo>
                  <a:pt x="83928" y="62142"/>
                </a:lnTo>
                <a:lnTo>
                  <a:pt x="83928" y="56963"/>
                </a:lnTo>
                <a:lnTo>
                  <a:pt x="86549" y="56963"/>
                </a:lnTo>
                <a:lnTo>
                  <a:pt x="86549" y="51788"/>
                </a:lnTo>
                <a:lnTo>
                  <a:pt x="89174" y="51788"/>
                </a:lnTo>
                <a:lnTo>
                  <a:pt x="86549" y="28481"/>
                </a:lnTo>
                <a:lnTo>
                  <a:pt x="83928" y="20712"/>
                </a:lnTo>
                <a:lnTo>
                  <a:pt x="81303" y="18123"/>
                </a:lnTo>
                <a:lnTo>
                  <a:pt x="78682" y="12948"/>
                </a:lnTo>
                <a:lnTo>
                  <a:pt x="76057" y="10358"/>
                </a:lnTo>
                <a:lnTo>
                  <a:pt x="70812" y="7768"/>
                </a:lnTo>
                <a:close/>
              </a:path>
              <a:path w="89535" h="137794">
                <a:moveTo>
                  <a:pt x="89174" y="100982"/>
                </a:moveTo>
                <a:lnTo>
                  <a:pt x="81303" y="100982"/>
                </a:lnTo>
                <a:lnTo>
                  <a:pt x="81303" y="116520"/>
                </a:lnTo>
                <a:lnTo>
                  <a:pt x="78682" y="119110"/>
                </a:lnTo>
                <a:lnTo>
                  <a:pt x="86549" y="119110"/>
                </a:lnTo>
                <a:lnTo>
                  <a:pt x="86549" y="111341"/>
                </a:lnTo>
                <a:lnTo>
                  <a:pt x="89174" y="111341"/>
                </a:lnTo>
                <a:lnTo>
                  <a:pt x="89174" y="100982"/>
                </a:lnTo>
                <a:close/>
              </a:path>
              <a:path w="89535" h="137794">
                <a:moveTo>
                  <a:pt x="60323" y="0"/>
                </a:moveTo>
                <a:lnTo>
                  <a:pt x="28851" y="2589"/>
                </a:lnTo>
                <a:lnTo>
                  <a:pt x="13113" y="10358"/>
                </a:lnTo>
                <a:lnTo>
                  <a:pt x="10492" y="10358"/>
                </a:lnTo>
                <a:lnTo>
                  <a:pt x="10492" y="15537"/>
                </a:lnTo>
                <a:lnTo>
                  <a:pt x="7866" y="18123"/>
                </a:lnTo>
                <a:lnTo>
                  <a:pt x="5246" y="18123"/>
                </a:lnTo>
                <a:lnTo>
                  <a:pt x="5246" y="23302"/>
                </a:lnTo>
                <a:lnTo>
                  <a:pt x="2620" y="23302"/>
                </a:lnTo>
                <a:lnTo>
                  <a:pt x="2620" y="33660"/>
                </a:lnTo>
                <a:lnTo>
                  <a:pt x="0" y="36250"/>
                </a:lnTo>
                <a:lnTo>
                  <a:pt x="2620" y="44019"/>
                </a:lnTo>
                <a:lnTo>
                  <a:pt x="5246" y="46609"/>
                </a:lnTo>
                <a:lnTo>
                  <a:pt x="18359" y="46609"/>
                </a:lnTo>
                <a:lnTo>
                  <a:pt x="20979" y="44019"/>
                </a:lnTo>
                <a:lnTo>
                  <a:pt x="18359" y="28481"/>
                </a:lnTo>
                <a:lnTo>
                  <a:pt x="7866" y="25891"/>
                </a:lnTo>
                <a:lnTo>
                  <a:pt x="18359" y="15537"/>
                </a:lnTo>
                <a:lnTo>
                  <a:pt x="23605" y="12948"/>
                </a:lnTo>
                <a:lnTo>
                  <a:pt x="31472" y="10358"/>
                </a:lnTo>
                <a:lnTo>
                  <a:pt x="31472" y="7768"/>
                </a:lnTo>
                <a:lnTo>
                  <a:pt x="70812" y="7768"/>
                </a:lnTo>
                <a:lnTo>
                  <a:pt x="60323" y="2589"/>
                </a:lnTo>
                <a:lnTo>
                  <a:pt x="6032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3649980" y="2514600"/>
            <a:ext cx="2466975" cy="2372995"/>
          </a:xfrm>
          <a:custGeom>
            <a:avLst/>
            <a:gdLst/>
            <a:ahLst/>
            <a:cxnLst/>
            <a:rect l="l" t="t" r="r" b="b"/>
            <a:pathLst>
              <a:path w="2466975" h="2372995">
                <a:moveTo>
                  <a:pt x="0" y="2372994"/>
                </a:moveTo>
                <a:lnTo>
                  <a:pt x="2466721" y="0"/>
                </a:lnTo>
              </a:path>
            </a:pathLst>
          </a:custGeom>
          <a:ln w="9144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3162300" y="2061972"/>
            <a:ext cx="2466975" cy="2372995"/>
          </a:xfrm>
          <a:custGeom>
            <a:avLst/>
            <a:gdLst/>
            <a:ahLst/>
            <a:cxnLst/>
            <a:rect l="l" t="t" r="r" b="b"/>
            <a:pathLst>
              <a:path w="2466975" h="2372995">
                <a:moveTo>
                  <a:pt x="0" y="2372994"/>
                </a:moveTo>
                <a:lnTo>
                  <a:pt x="2466721" y="0"/>
                </a:lnTo>
              </a:path>
            </a:pathLst>
          </a:custGeom>
          <a:ln w="9144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3773424" y="3609126"/>
            <a:ext cx="227329" cy="223520"/>
          </a:xfrm>
          <a:custGeom>
            <a:avLst/>
            <a:gdLst/>
            <a:ahLst/>
            <a:cxnLst/>
            <a:rect l="l" t="t" r="r" b="b"/>
            <a:pathLst>
              <a:path w="227329" h="223520">
                <a:moveTo>
                  <a:pt x="0" y="111719"/>
                </a:moveTo>
                <a:lnTo>
                  <a:pt x="8166" y="69920"/>
                </a:lnTo>
                <a:lnTo>
                  <a:pt x="30548" y="35269"/>
                </a:lnTo>
                <a:lnTo>
                  <a:pt x="63966" y="10913"/>
                </a:lnTo>
                <a:lnTo>
                  <a:pt x="105241" y="0"/>
                </a:lnTo>
                <a:lnTo>
                  <a:pt x="121204" y="804"/>
                </a:lnTo>
                <a:lnTo>
                  <a:pt x="163988" y="12839"/>
                </a:lnTo>
                <a:lnTo>
                  <a:pt x="197380" y="37111"/>
                </a:lnTo>
                <a:lnTo>
                  <a:pt x="219152" y="70789"/>
                </a:lnTo>
                <a:lnTo>
                  <a:pt x="227073" y="111047"/>
                </a:lnTo>
                <a:lnTo>
                  <a:pt x="226133" y="125686"/>
                </a:lnTo>
                <a:lnTo>
                  <a:pt x="212950" y="165662"/>
                </a:lnTo>
                <a:lnTo>
                  <a:pt x="186677" y="197346"/>
                </a:lnTo>
                <a:lnTo>
                  <a:pt x="150465" y="217672"/>
                </a:lnTo>
                <a:lnTo>
                  <a:pt x="122357" y="223400"/>
                </a:lnTo>
                <a:lnTo>
                  <a:pt x="106321" y="222609"/>
                </a:lnTo>
                <a:lnTo>
                  <a:pt x="63389" y="210647"/>
                </a:lnTo>
                <a:lnTo>
                  <a:pt x="29909" y="186494"/>
                </a:lnTo>
                <a:lnTo>
                  <a:pt x="8056" y="152957"/>
                </a:lnTo>
                <a:lnTo>
                  <a:pt x="5" y="112848"/>
                </a:lnTo>
                <a:lnTo>
                  <a:pt x="0" y="111719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4046221" y="4285739"/>
            <a:ext cx="226695" cy="222250"/>
          </a:xfrm>
          <a:custGeom>
            <a:avLst/>
            <a:gdLst/>
            <a:ahLst/>
            <a:cxnLst/>
            <a:rect l="l" t="t" r="r" b="b"/>
            <a:pathLst>
              <a:path w="226695" h="222250">
                <a:moveTo>
                  <a:pt x="0" y="111000"/>
                </a:moveTo>
                <a:lnTo>
                  <a:pt x="8220" y="69339"/>
                </a:lnTo>
                <a:lnTo>
                  <a:pt x="30739" y="34854"/>
                </a:lnTo>
                <a:lnTo>
                  <a:pt x="64348" y="10691"/>
                </a:lnTo>
                <a:lnTo>
                  <a:pt x="105835" y="0"/>
                </a:lnTo>
                <a:lnTo>
                  <a:pt x="121764" y="816"/>
                </a:lnTo>
                <a:lnTo>
                  <a:pt x="164489" y="12919"/>
                </a:lnTo>
                <a:lnTo>
                  <a:pt x="197825" y="37287"/>
                </a:lnTo>
                <a:lnTo>
                  <a:pt x="219458" y="71072"/>
                </a:lnTo>
                <a:lnTo>
                  <a:pt x="226236" y="97421"/>
                </a:lnTo>
                <a:lnTo>
                  <a:pt x="225570" y="113873"/>
                </a:lnTo>
                <a:lnTo>
                  <a:pt x="214117" y="157488"/>
                </a:lnTo>
                <a:lnTo>
                  <a:pt x="190593" y="191193"/>
                </a:lnTo>
                <a:lnTo>
                  <a:pt x="157713" y="213309"/>
                </a:lnTo>
                <a:lnTo>
                  <a:pt x="118192" y="222160"/>
                </a:lnTo>
                <a:lnTo>
                  <a:pt x="102700" y="221285"/>
                </a:lnTo>
                <a:lnTo>
                  <a:pt x="60860" y="208771"/>
                </a:lnTo>
                <a:lnTo>
                  <a:pt x="28037" y="183729"/>
                </a:lnTo>
                <a:lnTo>
                  <a:pt x="6880" y="149118"/>
                </a:lnTo>
                <a:lnTo>
                  <a:pt x="0" y="111000"/>
                </a:lnTo>
                <a:close/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4639056" y="3718854"/>
            <a:ext cx="227329" cy="223520"/>
          </a:xfrm>
          <a:custGeom>
            <a:avLst/>
            <a:gdLst/>
            <a:ahLst/>
            <a:cxnLst/>
            <a:rect l="l" t="t" r="r" b="b"/>
            <a:pathLst>
              <a:path w="227329" h="223520">
                <a:moveTo>
                  <a:pt x="0" y="111719"/>
                </a:moveTo>
                <a:lnTo>
                  <a:pt x="8166" y="69920"/>
                </a:lnTo>
                <a:lnTo>
                  <a:pt x="30548" y="35269"/>
                </a:lnTo>
                <a:lnTo>
                  <a:pt x="63966" y="10913"/>
                </a:lnTo>
                <a:lnTo>
                  <a:pt x="105241" y="0"/>
                </a:lnTo>
                <a:lnTo>
                  <a:pt x="121204" y="804"/>
                </a:lnTo>
                <a:lnTo>
                  <a:pt x="163988" y="12839"/>
                </a:lnTo>
                <a:lnTo>
                  <a:pt x="197380" y="37111"/>
                </a:lnTo>
                <a:lnTo>
                  <a:pt x="219152" y="70789"/>
                </a:lnTo>
                <a:lnTo>
                  <a:pt x="227073" y="111047"/>
                </a:lnTo>
                <a:lnTo>
                  <a:pt x="226133" y="125686"/>
                </a:lnTo>
                <a:lnTo>
                  <a:pt x="212950" y="165662"/>
                </a:lnTo>
                <a:lnTo>
                  <a:pt x="186677" y="197346"/>
                </a:lnTo>
                <a:lnTo>
                  <a:pt x="150465" y="217672"/>
                </a:lnTo>
                <a:lnTo>
                  <a:pt x="122357" y="223400"/>
                </a:lnTo>
                <a:lnTo>
                  <a:pt x="106321" y="222609"/>
                </a:lnTo>
                <a:lnTo>
                  <a:pt x="63389" y="210647"/>
                </a:lnTo>
                <a:lnTo>
                  <a:pt x="29909" y="186494"/>
                </a:lnTo>
                <a:lnTo>
                  <a:pt x="8056" y="152957"/>
                </a:lnTo>
                <a:lnTo>
                  <a:pt x="5" y="112848"/>
                </a:lnTo>
                <a:lnTo>
                  <a:pt x="0" y="111719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5584444" y="2055236"/>
            <a:ext cx="516255" cy="537210"/>
          </a:xfrm>
          <a:custGeom>
            <a:avLst/>
            <a:gdLst/>
            <a:ahLst/>
            <a:cxnLst/>
            <a:rect l="l" t="t" r="r" b="b"/>
            <a:pathLst>
              <a:path w="516254" h="537210">
                <a:moveTo>
                  <a:pt x="0" y="55376"/>
                </a:moveTo>
                <a:lnTo>
                  <a:pt x="40180" y="20412"/>
                </a:lnTo>
                <a:lnTo>
                  <a:pt x="71620" y="0"/>
                </a:lnTo>
                <a:lnTo>
                  <a:pt x="280797" y="220603"/>
                </a:lnTo>
                <a:lnTo>
                  <a:pt x="285066" y="219612"/>
                </a:lnTo>
                <a:lnTo>
                  <a:pt x="294158" y="214602"/>
                </a:lnTo>
                <a:lnTo>
                  <a:pt x="306481" y="206926"/>
                </a:lnTo>
                <a:lnTo>
                  <a:pt x="320445" y="197939"/>
                </a:lnTo>
                <a:lnTo>
                  <a:pt x="334457" y="188995"/>
                </a:lnTo>
                <a:lnTo>
                  <a:pt x="346928" y="181448"/>
                </a:lnTo>
                <a:lnTo>
                  <a:pt x="356267" y="176653"/>
                </a:lnTo>
                <a:lnTo>
                  <a:pt x="360881" y="175964"/>
                </a:lnTo>
                <a:lnTo>
                  <a:pt x="359685" y="180476"/>
                </a:lnTo>
                <a:lnTo>
                  <a:pt x="353970" y="189110"/>
                </a:lnTo>
                <a:lnTo>
                  <a:pt x="345170" y="200525"/>
                </a:lnTo>
                <a:lnTo>
                  <a:pt x="334718" y="213382"/>
                </a:lnTo>
                <a:lnTo>
                  <a:pt x="324046" y="226341"/>
                </a:lnTo>
                <a:lnTo>
                  <a:pt x="314587" y="238062"/>
                </a:lnTo>
                <a:lnTo>
                  <a:pt x="307774" y="247205"/>
                </a:lnTo>
                <a:lnTo>
                  <a:pt x="305041" y="252430"/>
                </a:lnTo>
                <a:lnTo>
                  <a:pt x="315793" y="263995"/>
                </a:lnTo>
                <a:lnTo>
                  <a:pt x="347725" y="298034"/>
                </a:lnTo>
                <a:lnTo>
                  <a:pt x="379299" y="331355"/>
                </a:lnTo>
                <a:lnTo>
                  <a:pt x="410684" y="364297"/>
                </a:lnTo>
                <a:lnTo>
                  <a:pt x="421134" y="375253"/>
                </a:lnTo>
                <a:lnTo>
                  <a:pt x="431587" y="386217"/>
                </a:lnTo>
                <a:lnTo>
                  <a:pt x="463037" y="419286"/>
                </a:lnTo>
                <a:lnTo>
                  <a:pt x="494753" y="452884"/>
                </a:lnTo>
                <a:lnTo>
                  <a:pt x="516128" y="475746"/>
                </a:lnTo>
                <a:lnTo>
                  <a:pt x="516035" y="478611"/>
                </a:lnTo>
                <a:lnTo>
                  <a:pt x="489446" y="511775"/>
                </a:lnTo>
                <a:lnTo>
                  <a:pt x="477678" y="523856"/>
                </a:lnTo>
                <a:lnTo>
                  <a:pt x="464436" y="536798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4846067" y="2104516"/>
            <a:ext cx="241300" cy="459105"/>
          </a:xfrm>
          <a:custGeom>
            <a:avLst/>
            <a:gdLst/>
            <a:ahLst/>
            <a:cxnLst/>
            <a:rect l="l" t="t" r="r" b="b"/>
            <a:pathLst>
              <a:path w="241300" h="459105">
                <a:moveTo>
                  <a:pt x="179193" y="413928"/>
                </a:moveTo>
                <a:lnTo>
                  <a:pt x="158369" y="438277"/>
                </a:lnTo>
                <a:lnTo>
                  <a:pt x="241046" y="458851"/>
                </a:lnTo>
                <a:lnTo>
                  <a:pt x="225598" y="422275"/>
                </a:lnTo>
                <a:lnTo>
                  <a:pt x="188595" y="422275"/>
                </a:lnTo>
                <a:lnTo>
                  <a:pt x="179193" y="413928"/>
                </a:lnTo>
                <a:close/>
              </a:path>
              <a:path w="241300" h="459105">
                <a:moveTo>
                  <a:pt x="187394" y="404340"/>
                </a:moveTo>
                <a:lnTo>
                  <a:pt x="179193" y="413928"/>
                </a:lnTo>
                <a:lnTo>
                  <a:pt x="188595" y="422275"/>
                </a:lnTo>
                <a:lnTo>
                  <a:pt x="196977" y="412877"/>
                </a:lnTo>
                <a:lnTo>
                  <a:pt x="187394" y="404340"/>
                </a:lnTo>
                <a:close/>
              </a:path>
              <a:path w="241300" h="459105">
                <a:moveTo>
                  <a:pt x="207898" y="380365"/>
                </a:moveTo>
                <a:lnTo>
                  <a:pt x="187394" y="404340"/>
                </a:lnTo>
                <a:lnTo>
                  <a:pt x="196977" y="412877"/>
                </a:lnTo>
                <a:lnTo>
                  <a:pt x="188595" y="422275"/>
                </a:lnTo>
                <a:lnTo>
                  <a:pt x="225598" y="422275"/>
                </a:lnTo>
                <a:lnTo>
                  <a:pt x="207898" y="380365"/>
                </a:lnTo>
                <a:close/>
              </a:path>
              <a:path w="241300" h="459105">
                <a:moveTo>
                  <a:pt x="12700" y="0"/>
                </a:moveTo>
                <a:lnTo>
                  <a:pt x="0" y="254"/>
                </a:lnTo>
                <a:lnTo>
                  <a:pt x="635" y="33401"/>
                </a:lnTo>
                <a:lnTo>
                  <a:pt x="1778" y="66421"/>
                </a:lnTo>
                <a:lnTo>
                  <a:pt x="6985" y="131826"/>
                </a:lnTo>
                <a:lnTo>
                  <a:pt x="15494" y="179832"/>
                </a:lnTo>
                <a:lnTo>
                  <a:pt x="29718" y="226186"/>
                </a:lnTo>
                <a:lnTo>
                  <a:pt x="50800" y="270383"/>
                </a:lnTo>
                <a:lnTo>
                  <a:pt x="79375" y="312293"/>
                </a:lnTo>
                <a:lnTo>
                  <a:pt x="126111" y="364871"/>
                </a:lnTo>
                <a:lnTo>
                  <a:pt x="179193" y="413928"/>
                </a:lnTo>
                <a:lnTo>
                  <a:pt x="187394" y="404340"/>
                </a:lnTo>
                <a:lnTo>
                  <a:pt x="160909" y="380746"/>
                </a:lnTo>
                <a:lnTo>
                  <a:pt x="135001" y="355727"/>
                </a:lnTo>
                <a:lnTo>
                  <a:pt x="111238" y="330581"/>
                </a:lnTo>
                <a:lnTo>
                  <a:pt x="99931" y="317627"/>
                </a:lnTo>
                <a:lnTo>
                  <a:pt x="99846" y="317500"/>
                </a:lnTo>
                <a:lnTo>
                  <a:pt x="89383" y="304546"/>
                </a:lnTo>
                <a:lnTo>
                  <a:pt x="89313" y="304419"/>
                </a:lnTo>
                <a:lnTo>
                  <a:pt x="79469" y="291211"/>
                </a:lnTo>
                <a:lnTo>
                  <a:pt x="70104" y="277622"/>
                </a:lnTo>
                <a:lnTo>
                  <a:pt x="61879" y="264160"/>
                </a:lnTo>
                <a:lnTo>
                  <a:pt x="54309" y="250317"/>
                </a:lnTo>
                <a:lnTo>
                  <a:pt x="47491" y="236093"/>
                </a:lnTo>
                <a:lnTo>
                  <a:pt x="41632" y="221742"/>
                </a:lnTo>
                <a:lnTo>
                  <a:pt x="36207" y="206756"/>
                </a:lnTo>
                <a:lnTo>
                  <a:pt x="31788" y="192024"/>
                </a:lnTo>
                <a:lnTo>
                  <a:pt x="27880" y="177038"/>
                </a:lnTo>
                <a:lnTo>
                  <a:pt x="27884" y="176784"/>
                </a:lnTo>
                <a:lnTo>
                  <a:pt x="24566" y="161671"/>
                </a:lnTo>
                <a:lnTo>
                  <a:pt x="24597" y="161417"/>
                </a:lnTo>
                <a:lnTo>
                  <a:pt x="19598" y="130302"/>
                </a:lnTo>
                <a:lnTo>
                  <a:pt x="16495" y="99314"/>
                </a:lnTo>
                <a:lnTo>
                  <a:pt x="16383" y="98425"/>
                </a:lnTo>
                <a:lnTo>
                  <a:pt x="14347" y="65786"/>
                </a:lnTo>
                <a:lnTo>
                  <a:pt x="13335" y="33020"/>
                </a:lnTo>
                <a:lnTo>
                  <a:pt x="12700" y="0"/>
                </a:lnTo>
                <a:close/>
              </a:path>
              <a:path w="241300" h="459105">
                <a:moveTo>
                  <a:pt x="161030" y="380746"/>
                </a:moveTo>
                <a:lnTo>
                  <a:pt x="161163" y="380873"/>
                </a:lnTo>
                <a:lnTo>
                  <a:pt x="161030" y="380746"/>
                </a:lnTo>
                <a:close/>
              </a:path>
              <a:path w="241300" h="459105">
                <a:moveTo>
                  <a:pt x="135152" y="355872"/>
                </a:moveTo>
                <a:close/>
              </a:path>
              <a:path w="241300" h="459105">
                <a:moveTo>
                  <a:pt x="135014" y="355727"/>
                </a:moveTo>
                <a:lnTo>
                  <a:pt x="135152" y="355872"/>
                </a:lnTo>
                <a:lnTo>
                  <a:pt x="135014" y="355727"/>
                </a:lnTo>
                <a:close/>
              </a:path>
              <a:path w="241300" h="459105">
                <a:moveTo>
                  <a:pt x="110998" y="330327"/>
                </a:moveTo>
                <a:lnTo>
                  <a:pt x="111125" y="330581"/>
                </a:lnTo>
                <a:lnTo>
                  <a:pt x="110998" y="330327"/>
                </a:lnTo>
                <a:close/>
              </a:path>
              <a:path w="241300" h="459105">
                <a:moveTo>
                  <a:pt x="99846" y="317500"/>
                </a:moveTo>
                <a:lnTo>
                  <a:pt x="99949" y="317627"/>
                </a:lnTo>
                <a:lnTo>
                  <a:pt x="99846" y="317500"/>
                </a:lnTo>
                <a:close/>
              </a:path>
              <a:path w="241300" h="459105">
                <a:moveTo>
                  <a:pt x="89313" y="304419"/>
                </a:moveTo>
                <a:lnTo>
                  <a:pt x="89408" y="304546"/>
                </a:lnTo>
                <a:lnTo>
                  <a:pt x="89313" y="304419"/>
                </a:lnTo>
                <a:close/>
              </a:path>
              <a:path w="241300" h="459105">
                <a:moveTo>
                  <a:pt x="79414" y="291084"/>
                </a:moveTo>
                <a:close/>
              </a:path>
              <a:path w="241300" h="459105">
                <a:moveTo>
                  <a:pt x="70200" y="277622"/>
                </a:moveTo>
                <a:lnTo>
                  <a:pt x="70358" y="277876"/>
                </a:lnTo>
                <a:lnTo>
                  <a:pt x="70200" y="277622"/>
                </a:lnTo>
                <a:close/>
              </a:path>
              <a:path w="241300" h="459105">
                <a:moveTo>
                  <a:pt x="61721" y="263906"/>
                </a:moveTo>
                <a:lnTo>
                  <a:pt x="61849" y="264160"/>
                </a:lnTo>
                <a:lnTo>
                  <a:pt x="61721" y="263906"/>
                </a:lnTo>
                <a:close/>
              </a:path>
              <a:path w="241300" h="459105">
                <a:moveTo>
                  <a:pt x="54102" y="249936"/>
                </a:moveTo>
                <a:lnTo>
                  <a:pt x="54228" y="250317"/>
                </a:lnTo>
                <a:lnTo>
                  <a:pt x="54102" y="249936"/>
                </a:lnTo>
                <a:close/>
              </a:path>
              <a:path w="241300" h="459105">
                <a:moveTo>
                  <a:pt x="47394" y="235839"/>
                </a:moveTo>
                <a:lnTo>
                  <a:pt x="47498" y="236093"/>
                </a:lnTo>
                <a:lnTo>
                  <a:pt x="47394" y="235839"/>
                </a:lnTo>
                <a:close/>
              </a:path>
              <a:path w="241300" h="459105">
                <a:moveTo>
                  <a:pt x="41529" y="221488"/>
                </a:moveTo>
                <a:lnTo>
                  <a:pt x="41529" y="221742"/>
                </a:lnTo>
                <a:lnTo>
                  <a:pt x="41529" y="221488"/>
                </a:lnTo>
                <a:close/>
              </a:path>
              <a:path w="241300" h="459105">
                <a:moveTo>
                  <a:pt x="36275" y="206983"/>
                </a:moveTo>
                <a:lnTo>
                  <a:pt x="36322" y="207136"/>
                </a:lnTo>
                <a:lnTo>
                  <a:pt x="36275" y="206983"/>
                </a:lnTo>
                <a:close/>
              </a:path>
              <a:path w="241300" h="459105">
                <a:moveTo>
                  <a:pt x="36207" y="206756"/>
                </a:moveTo>
                <a:lnTo>
                  <a:pt x="36275" y="206983"/>
                </a:lnTo>
                <a:lnTo>
                  <a:pt x="36207" y="206756"/>
                </a:lnTo>
                <a:close/>
              </a:path>
              <a:path w="241300" h="459105">
                <a:moveTo>
                  <a:pt x="31843" y="191897"/>
                </a:moveTo>
                <a:close/>
              </a:path>
              <a:path w="241300" h="459105">
                <a:moveTo>
                  <a:pt x="27884" y="176784"/>
                </a:moveTo>
                <a:lnTo>
                  <a:pt x="27940" y="177038"/>
                </a:lnTo>
                <a:lnTo>
                  <a:pt x="27884" y="176784"/>
                </a:lnTo>
                <a:close/>
              </a:path>
              <a:path w="241300" h="459105">
                <a:moveTo>
                  <a:pt x="24597" y="161417"/>
                </a:moveTo>
                <a:lnTo>
                  <a:pt x="24638" y="161671"/>
                </a:lnTo>
                <a:lnTo>
                  <a:pt x="24597" y="161417"/>
                </a:lnTo>
                <a:close/>
              </a:path>
              <a:path w="241300" h="459105">
                <a:moveTo>
                  <a:pt x="19558" y="130048"/>
                </a:moveTo>
                <a:lnTo>
                  <a:pt x="19558" y="130302"/>
                </a:lnTo>
                <a:lnTo>
                  <a:pt x="19558" y="130048"/>
                </a:lnTo>
                <a:close/>
              </a:path>
              <a:path w="241300" h="459105">
                <a:moveTo>
                  <a:pt x="16383" y="98171"/>
                </a:moveTo>
                <a:lnTo>
                  <a:pt x="16383" y="98425"/>
                </a:lnTo>
                <a:lnTo>
                  <a:pt x="16383" y="9817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5358385" y="3300983"/>
            <a:ext cx="473075" cy="313055"/>
          </a:xfrm>
          <a:custGeom>
            <a:avLst/>
            <a:gdLst/>
            <a:ahLst/>
            <a:cxnLst/>
            <a:rect l="l" t="t" r="r" b="b"/>
            <a:pathLst>
              <a:path w="473075" h="313054">
                <a:moveTo>
                  <a:pt x="55643" y="52464"/>
                </a:moveTo>
                <a:lnTo>
                  <a:pt x="99059" y="118364"/>
                </a:lnTo>
                <a:lnTo>
                  <a:pt x="132968" y="153670"/>
                </a:lnTo>
                <a:lnTo>
                  <a:pt x="166115" y="186309"/>
                </a:lnTo>
                <a:lnTo>
                  <a:pt x="198627" y="216027"/>
                </a:lnTo>
                <a:lnTo>
                  <a:pt x="230250" y="242062"/>
                </a:lnTo>
                <a:lnTo>
                  <a:pt x="275716" y="273050"/>
                </a:lnTo>
                <a:lnTo>
                  <a:pt x="318642" y="293624"/>
                </a:lnTo>
                <a:lnTo>
                  <a:pt x="359409" y="305816"/>
                </a:lnTo>
                <a:lnTo>
                  <a:pt x="398398" y="311404"/>
                </a:lnTo>
                <a:lnTo>
                  <a:pt x="423544" y="312547"/>
                </a:lnTo>
                <a:lnTo>
                  <a:pt x="448182" y="312547"/>
                </a:lnTo>
                <a:lnTo>
                  <a:pt x="472566" y="312039"/>
                </a:lnTo>
                <a:lnTo>
                  <a:pt x="472323" y="299847"/>
                </a:lnTo>
                <a:lnTo>
                  <a:pt x="423925" y="299847"/>
                </a:lnTo>
                <a:lnTo>
                  <a:pt x="401912" y="298831"/>
                </a:lnTo>
                <a:lnTo>
                  <a:pt x="399541" y="298831"/>
                </a:lnTo>
                <a:lnTo>
                  <a:pt x="386968" y="297434"/>
                </a:lnTo>
                <a:lnTo>
                  <a:pt x="387222" y="297434"/>
                </a:lnTo>
                <a:lnTo>
                  <a:pt x="374522" y="295656"/>
                </a:lnTo>
                <a:lnTo>
                  <a:pt x="374776" y="295656"/>
                </a:lnTo>
                <a:lnTo>
                  <a:pt x="361822" y="293370"/>
                </a:lnTo>
                <a:lnTo>
                  <a:pt x="362203" y="293370"/>
                </a:lnTo>
                <a:lnTo>
                  <a:pt x="349646" y="290322"/>
                </a:lnTo>
                <a:lnTo>
                  <a:pt x="349503" y="290322"/>
                </a:lnTo>
                <a:lnTo>
                  <a:pt x="336599" y="286512"/>
                </a:lnTo>
                <a:lnTo>
                  <a:pt x="322960" y="281813"/>
                </a:lnTo>
                <a:lnTo>
                  <a:pt x="309930" y="276352"/>
                </a:lnTo>
                <a:lnTo>
                  <a:pt x="295909" y="269621"/>
                </a:lnTo>
                <a:lnTo>
                  <a:pt x="281939" y="262001"/>
                </a:lnTo>
                <a:lnTo>
                  <a:pt x="267588" y="253238"/>
                </a:lnTo>
                <a:lnTo>
                  <a:pt x="253169" y="243332"/>
                </a:lnTo>
                <a:lnTo>
                  <a:pt x="237870" y="232029"/>
                </a:lnTo>
                <a:lnTo>
                  <a:pt x="222503" y="219710"/>
                </a:lnTo>
                <a:lnTo>
                  <a:pt x="207032" y="206502"/>
                </a:lnTo>
                <a:lnTo>
                  <a:pt x="191007" y="192278"/>
                </a:lnTo>
                <a:lnTo>
                  <a:pt x="191134" y="192278"/>
                </a:lnTo>
                <a:lnTo>
                  <a:pt x="175014" y="177165"/>
                </a:lnTo>
                <a:lnTo>
                  <a:pt x="174878" y="177165"/>
                </a:lnTo>
                <a:lnTo>
                  <a:pt x="158368" y="161290"/>
                </a:lnTo>
                <a:lnTo>
                  <a:pt x="142112" y="144780"/>
                </a:lnTo>
                <a:lnTo>
                  <a:pt x="125101" y="127381"/>
                </a:lnTo>
                <a:lnTo>
                  <a:pt x="108213" y="109601"/>
                </a:lnTo>
                <a:lnTo>
                  <a:pt x="74040" y="72771"/>
                </a:lnTo>
                <a:lnTo>
                  <a:pt x="55643" y="52464"/>
                </a:lnTo>
                <a:close/>
              </a:path>
              <a:path w="473075" h="313054">
                <a:moveTo>
                  <a:pt x="472312" y="299339"/>
                </a:moveTo>
                <a:lnTo>
                  <a:pt x="448055" y="299847"/>
                </a:lnTo>
                <a:lnTo>
                  <a:pt x="472323" y="299847"/>
                </a:lnTo>
                <a:lnTo>
                  <a:pt x="472312" y="299339"/>
                </a:lnTo>
                <a:close/>
              </a:path>
              <a:path w="473075" h="313054">
                <a:moveTo>
                  <a:pt x="399160" y="298704"/>
                </a:moveTo>
                <a:lnTo>
                  <a:pt x="399541" y="298831"/>
                </a:lnTo>
                <a:lnTo>
                  <a:pt x="401912" y="298831"/>
                </a:lnTo>
                <a:lnTo>
                  <a:pt x="399160" y="298704"/>
                </a:lnTo>
                <a:close/>
              </a:path>
              <a:path w="473075" h="313054">
                <a:moveTo>
                  <a:pt x="349122" y="290195"/>
                </a:moveTo>
                <a:lnTo>
                  <a:pt x="349503" y="290322"/>
                </a:lnTo>
                <a:lnTo>
                  <a:pt x="349646" y="290322"/>
                </a:lnTo>
                <a:lnTo>
                  <a:pt x="349122" y="290195"/>
                </a:lnTo>
                <a:close/>
              </a:path>
              <a:path w="473075" h="313054">
                <a:moveTo>
                  <a:pt x="336262" y="286412"/>
                </a:moveTo>
                <a:lnTo>
                  <a:pt x="336549" y="286512"/>
                </a:lnTo>
                <a:lnTo>
                  <a:pt x="336262" y="286412"/>
                </a:lnTo>
                <a:close/>
              </a:path>
              <a:path w="473075" h="313054">
                <a:moveTo>
                  <a:pt x="336182" y="286385"/>
                </a:moveTo>
                <a:close/>
              </a:path>
              <a:path w="473075" h="313054">
                <a:moveTo>
                  <a:pt x="323037" y="281813"/>
                </a:moveTo>
                <a:lnTo>
                  <a:pt x="323341" y="281940"/>
                </a:lnTo>
                <a:lnTo>
                  <a:pt x="323037" y="281813"/>
                </a:lnTo>
                <a:close/>
              </a:path>
              <a:path w="473075" h="313054">
                <a:moveTo>
                  <a:pt x="309625" y="276225"/>
                </a:moveTo>
                <a:lnTo>
                  <a:pt x="309879" y="276352"/>
                </a:lnTo>
                <a:lnTo>
                  <a:pt x="309625" y="276225"/>
                </a:lnTo>
                <a:close/>
              </a:path>
              <a:path w="473075" h="313054">
                <a:moveTo>
                  <a:pt x="296090" y="269707"/>
                </a:moveTo>
                <a:close/>
              </a:path>
              <a:path w="473075" h="313054">
                <a:moveTo>
                  <a:pt x="295930" y="269621"/>
                </a:moveTo>
                <a:lnTo>
                  <a:pt x="296090" y="269707"/>
                </a:lnTo>
                <a:lnTo>
                  <a:pt x="295930" y="269621"/>
                </a:lnTo>
                <a:close/>
              </a:path>
              <a:path w="473075" h="313054">
                <a:moveTo>
                  <a:pt x="281985" y="262001"/>
                </a:moveTo>
                <a:lnTo>
                  <a:pt x="282193" y="262128"/>
                </a:lnTo>
                <a:lnTo>
                  <a:pt x="281985" y="262001"/>
                </a:lnTo>
                <a:close/>
              </a:path>
              <a:path w="473075" h="313054">
                <a:moveTo>
                  <a:pt x="267657" y="253238"/>
                </a:moveTo>
                <a:lnTo>
                  <a:pt x="267842" y="253365"/>
                </a:lnTo>
                <a:lnTo>
                  <a:pt x="267657" y="253238"/>
                </a:lnTo>
                <a:close/>
              </a:path>
              <a:path w="473075" h="313054">
                <a:moveTo>
                  <a:pt x="252983" y="243205"/>
                </a:moveTo>
                <a:lnTo>
                  <a:pt x="253110" y="243332"/>
                </a:lnTo>
                <a:lnTo>
                  <a:pt x="252983" y="243205"/>
                </a:lnTo>
                <a:close/>
              </a:path>
              <a:path w="473075" h="313054">
                <a:moveTo>
                  <a:pt x="237965" y="232029"/>
                </a:moveTo>
                <a:lnTo>
                  <a:pt x="238124" y="232156"/>
                </a:lnTo>
                <a:lnTo>
                  <a:pt x="237965" y="232029"/>
                </a:lnTo>
                <a:close/>
              </a:path>
              <a:path w="473075" h="313054">
                <a:moveTo>
                  <a:pt x="222608" y="219710"/>
                </a:moveTo>
                <a:lnTo>
                  <a:pt x="222757" y="219837"/>
                </a:lnTo>
                <a:lnTo>
                  <a:pt x="222608" y="219710"/>
                </a:lnTo>
                <a:close/>
              </a:path>
              <a:path w="473075" h="313054">
                <a:moveTo>
                  <a:pt x="206882" y="206375"/>
                </a:moveTo>
                <a:lnTo>
                  <a:pt x="207009" y="206502"/>
                </a:lnTo>
                <a:lnTo>
                  <a:pt x="206882" y="206375"/>
                </a:lnTo>
                <a:close/>
              </a:path>
              <a:path w="473075" h="313054">
                <a:moveTo>
                  <a:pt x="174878" y="177038"/>
                </a:moveTo>
                <a:lnTo>
                  <a:pt x="174878" y="177165"/>
                </a:lnTo>
                <a:lnTo>
                  <a:pt x="175014" y="177165"/>
                </a:lnTo>
                <a:lnTo>
                  <a:pt x="174878" y="177038"/>
                </a:lnTo>
                <a:close/>
              </a:path>
              <a:path w="473075" h="313054">
                <a:moveTo>
                  <a:pt x="141985" y="144653"/>
                </a:moveTo>
                <a:close/>
              </a:path>
              <a:path w="473075" h="313054">
                <a:moveTo>
                  <a:pt x="125101" y="127381"/>
                </a:moveTo>
                <a:close/>
              </a:path>
              <a:path w="473075" h="313054">
                <a:moveTo>
                  <a:pt x="108213" y="109601"/>
                </a:moveTo>
                <a:close/>
              </a:path>
              <a:path w="473075" h="313054">
                <a:moveTo>
                  <a:pt x="0" y="0"/>
                </a:moveTo>
                <a:lnTo>
                  <a:pt x="22605" y="82169"/>
                </a:lnTo>
                <a:lnTo>
                  <a:pt x="46196" y="60958"/>
                </a:lnTo>
                <a:lnTo>
                  <a:pt x="37718" y="51562"/>
                </a:lnTo>
                <a:lnTo>
                  <a:pt x="47116" y="43053"/>
                </a:lnTo>
                <a:lnTo>
                  <a:pt x="66111" y="43053"/>
                </a:lnTo>
                <a:lnTo>
                  <a:pt x="79247" y="31242"/>
                </a:lnTo>
                <a:lnTo>
                  <a:pt x="0" y="0"/>
                </a:lnTo>
                <a:close/>
              </a:path>
              <a:path w="473075" h="313054">
                <a:moveTo>
                  <a:pt x="47116" y="43053"/>
                </a:moveTo>
                <a:lnTo>
                  <a:pt x="37718" y="51562"/>
                </a:lnTo>
                <a:lnTo>
                  <a:pt x="46196" y="60958"/>
                </a:lnTo>
                <a:lnTo>
                  <a:pt x="55643" y="52464"/>
                </a:lnTo>
                <a:lnTo>
                  <a:pt x="47116" y="43053"/>
                </a:lnTo>
                <a:close/>
              </a:path>
              <a:path w="473075" h="313054">
                <a:moveTo>
                  <a:pt x="66111" y="43053"/>
                </a:moveTo>
                <a:lnTo>
                  <a:pt x="47116" y="43053"/>
                </a:lnTo>
                <a:lnTo>
                  <a:pt x="55643" y="52464"/>
                </a:lnTo>
                <a:lnTo>
                  <a:pt x="66111" y="4305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5471161" y="2703575"/>
            <a:ext cx="473075" cy="308610"/>
          </a:xfrm>
          <a:custGeom>
            <a:avLst/>
            <a:gdLst/>
            <a:ahLst/>
            <a:cxnLst/>
            <a:rect l="l" t="t" r="r" b="b"/>
            <a:pathLst>
              <a:path w="473075" h="308610">
                <a:moveTo>
                  <a:pt x="54229" y="53887"/>
                </a:moveTo>
                <a:lnTo>
                  <a:pt x="78739" y="101853"/>
                </a:lnTo>
                <a:lnTo>
                  <a:pt x="110362" y="137159"/>
                </a:lnTo>
                <a:lnTo>
                  <a:pt x="141350" y="169925"/>
                </a:lnTo>
                <a:lnTo>
                  <a:pt x="171703" y="199643"/>
                </a:lnTo>
                <a:lnTo>
                  <a:pt x="201802" y="226186"/>
                </a:lnTo>
                <a:lnTo>
                  <a:pt x="246760" y="259333"/>
                </a:lnTo>
                <a:lnTo>
                  <a:pt x="290956" y="282955"/>
                </a:lnTo>
                <a:lnTo>
                  <a:pt x="333628" y="297560"/>
                </a:lnTo>
                <a:lnTo>
                  <a:pt x="375284" y="305180"/>
                </a:lnTo>
                <a:lnTo>
                  <a:pt x="416686" y="307974"/>
                </a:lnTo>
                <a:lnTo>
                  <a:pt x="444499" y="308101"/>
                </a:lnTo>
                <a:lnTo>
                  <a:pt x="472566" y="307466"/>
                </a:lnTo>
                <a:lnTo>
                  <a:pt x="472323" y="295401"/>
                </a:lnTo>
                <a:lnTo>
                  <a:pt x="444245" y="295401"/>
                </a:lnTo>
                <a:lnTo>
                  <a:pt x="417194" y="295274"/>
                </a:lnTo>
                <a:lnTo>
                  <a:pt x="390016" y="293877"/>
                </a:lnTo>
                <a:lnTo>
                  <a:pt x="390270" y="293877"/>
                </a:lnTo>
                <a:lnTo>
                  <a:pt x="376681" y="292607"/>
                </a:lnTo>
                <a:lnTo>
                  <a:pt x="376935" y="292607"/>
                </a:lnTo>
                <a:lnTo>
                  <a:pt x="363346" y="290829"/>
                </a:lnTo>
                <a:lnTo>
                  <a:pt x="363600" y="290829"/>
                </a:lnTo>
                <a:lnTo>
                  <a:pt x="350011" y="288416"/>
                </a:lnTo>
                <a:lnTo>
                  <a:pt x="350265" y="288416"/>
                </a:lnTo>
                <a:lnTo>
                  <a:pt x="337098" y="285368"/>
                </a:lnTo>
                <a:lnTo>
                  <a:pt x="336930" y="285368"/>
                </a:lnTo>
                <a:lnTo>
                  <a:pt x="323520" y="281431"/>
                </a:lnTo>
                <a:lnTo>
                  <a:pt x="323341" y="281431"/>
                </a:lnTo>
                <a:lnTo>
                  <a:pt x="309498" y="276732"/>
                </a:lnTo>
                <a:lnTo>
                  <a:pt x="296220" y="271271"/>
                </a:lnTo>
                <a:lnTo>
                  <a:pt x="281812" y="264667"/>
                </a:lnTo>
                <a:lnTo>
                  <a:pt x="281952" y="264667"/>
                </a:lnTo>
                <a:lnTo>
                  <a:pt x="267715" y="257174"/>
                </a:lnTo>
                <a:lnTo>
                  <a:pt x="267883" y="257174"/>
                </a:lnTo>
                <a:lnTo>
                  <a:pt x="253364" y="248538"/>
                </a:lnTo>
                <a:lnTo>
                  <a:pt x="238886" y="238759"/>
                </a:lnTo>
                <a:lnTo>
                  <a:pt x="224582" y="228218"/>
                </a:lnTo>
                <a:lnTo>
                  <a:pt x="209962" y="216534"/>
                </a:lnTo>
                <a:lnTo>
                  <a:pt x="195220" y="203961"/>
                </a:lnTo>
                <a:lnTo>
                  <a:pt x="180477" y="190372"/>
                </a:lnTo>
                <a:lnTo>
                  <a:pt x="165355" y="176021"/>
                </a:lnTo>
                <a:lnTo>
                  <a:pt x="150493" y="161035"/>
                </a:lnTo>
                <a:lnTo>
                  <a:pt x="135127" y="145160"/>
                </a:lnTo>
                <a:lnTo>
                  <a:pt x="135254" y="145160"/>
                </a:lnTo>
                <a:lnTo>
                  <a:pt x="119879" y="128650"/>
                </a:lnTo>
                <a:lnTo>
                  <a:pt x="104254" y="111378"/>
                </a:lnTo>
                <a:lnTo>
                  <a:pt x="88264" y="93471"/>
                </a:lnTo>
                <a:lnTo>
                  <a:pt x="72372" y="75056"/>
                </a:lnTo>
                <a:lnTo>
                  <a:pt x="54229" y="53887"/>
                </a:lnTo>
                <a:close/>
              </a:path>
              <a:path w="473075" h="308610">
                <a:moveTo>
                  <a:pt x="444297" y="295401"/>
                </a:moveTo>
                <a:lnTo>
                  <a:pt x="444499" y="295401"/>
                </a:lnTo>
                <a:lnTo>
                  <a:pt x="444297" y="295401"/>
                </a:lnTo>
                <a:close/>
              </a:path>
              <a:path w="473075" h="308610">
                <a:moveTo>
                  <a:pt x="472312" y="294893"/>
                </a:moveTo>
                <a:lnTo>
                  <a:pt x="444297" y="295401"/>
                </a:lnTo>
                <a:lnTo>
                  <a:pt x="444499" y="295401"/>
                </a:lnTo>
                <a:lnTo>
                  <a:pt x="472323" y="295401"/>
                </a:lnTo>
                <a:lnTo>
                  <a:pt x="472312" y="294893"/>
                </a:lnTo>
                <a:close/>
              </a:path>
              <a:path w="473075" h="308610">
                <a:moveTo>
                  <a:pt x="336549" y="285241"/>
                </a:moveTo>
                <a:lnTo>
                  <a:pt x="336930" y="285368"/>
                </a:lnTo>
                <a:lnTo>
                  <a:pt x="337098" y="285368"/>
                </a:lnTo>
                <a:lnTo>
                  <a:pt x="336549" y="285241"/>
                </a:lnTo>
                <a:close/>
              </a:path>
              <a:path w="473075" h="308610">
                <a:moveTo>
                  <a:pt x="323087" y="281304"/>
                </a:moveTo>
                <a:lnTo>
                  <a:pt x="323341" y="281431"/>
                </a:lnTo>
                <a:lnTo>
                  <a:pt x="323520" y="281431"/>
                </a:lnTo>
                <a:lnTo>
                  <a:pt x="323087" y="281304"/>
                </a:lnTo>
                <a:close/>
              </a:path>
              <a:path w="473075" h="308610">
                <a:moveTo>
                  <a:pt x="309569" y="276732"/>
                </a:moveTo>
                <a:lnTo>
                  <a:pt x="309879" y="276859"/>
                </a:lnTo>
                <a:lnTo>
                  <a:pt x="309569" y="276732"/>
                </a:lnTo>
                <a:close/>
              </a:path>
              <a:path w="473075" h="308610">
                <a:moveTo>
                  <a:pt x="295909" y="271144"/>
                </a:moveTo>
                <a:lnTo>
                  <a:pt x="296163" y="271271"/>
                </a:lnTo>
                <a:lnTo>
                  <a:pt x="295909" y="271144"/>
                </a:lnTo>
                <a:close/>
              </a:path>
              <a:path w="473075" h="308610">
                <a:moveTo>
                  <a:pt x="281952" y="264667"/>
                </a:moveTo>
                <a:lnTo>
                  <a:pt x="281812" y="264667"/>
                </a:lnTo>
                <a:lnTo>
                  <a:pt x="282193" y="264794"/>
                </a:lnTo>
                <a:lnTo>
                  <a:pt x="281952" y="264667"/>
                </a:lnTo>
                <a:close/>
              </a:path>
              <a:path w="473075" h="308610">
                <a:moveTo>
                  <a:pt x="267883" y="257174"/>
                </a:moveTo>
                <a:lnTo>
                  <a:pt x="267715" y="257174"/>
                </a:lnTo>
                <a:lnTo>
                  <a:pt x="268096" y="257301"/>
                </a:lnTo>
                <a:lnTo>
                  <a:pt x="267883" y="257174"/>
                </a:lnTo>
                <a:close/>
              </a:path>
              <a:path w="473075" h="308610">
                <a:moveTo>
                  <a:pt x="253430" y="248538"/>
                </a:moveTo>
                <a:lnTo>
                  <a:pt x="253618" y="248665"/>
                </a:lnTo>
                <a:lnTo>
                  <a:pt x="253430" y="248538"/>
                </a:lnTo>
                <a:close/>
              </a:path>
              <a:path w="473075" h="308610">
                <a:moveTo>
                  <a:pt x="238967" y="238759"/>
                </a:moveTo>
                <a:lnTo>
                  <a:pt x="239140" y="238886"/>
                </a:lnTo>
                <a:lnTo>
                  <a:pt x="238967" y="238759"/>
                </a:lnTo>
                <a:close/>
              </a:path>
              <a:path w="473075" h="308610">
                <a:moveTo>
                  <a:pt x="224408" y="228091"/>
                </a:moveTo>
                <a:lnTo>
                  <a:pt x="224582" y="228218"/>
                </a:lnTo>
                <a:lnTo>
                  <a:pt x="224408" y="228091"/>
                </a:lnTo>
                <a:close/>
              </a:path>
              <a:path w="473075" h="308610">
                <a:moveTo>
                  <a:pt x="209803" y="216407"/>
                </a:moveTo>
                <a:lnTo>
                  <a:pt x="209930" y="216534"/>
                </a:lnTo>
                <a:lnTo>
                  <a:pt x="209803" y="216407"/>
                </a:lnTo>
                <a:close/>
              </a:path>
              <a:path w="473075" h="308610">
                <a:moveTo>
                  <a:pt x="195071" y="203834"/>
                </a:moveTo>
                <a:lnTo>
                  <a:pt x="195198" y="203961"/>
                </a:lnTo>
                <a:lnTo>
                  <a:pt x="195071" y="203834"/>
                </a:lnTo>
                <a:close/>
              </a:path>
              <a:path w="473075" h="308610">
                <a:moveTo>
                  <a:pt x="180339" y="190245"/>
                </a:moveTo>
                <a:lnTo>
                  <a:pt x="180466" y="190372"/>
                </a:lnTo>
                <a:lnTo>
                  <a:pt x="180339" y="190245"/>
                </a:lnTo>
                <a:close/>
              </a:path>
              <a:path w="473075" h="308610">
                <a:moveTo>
                  <a:pt x="165372" y="176039"/>
                </a:moveTo>
                <a:close/>
              </a:path>
              <a:path w="473075" h="308610">
                <a:moveTo>
                  <a:pt x="165355" y="176021"/>
                </a:moveTo>
                <a:close/>
              </a:path>
              <a:path w="473075" h="308610">
                <a:moveTo>
                  <a:pt x="150367" y="160908"/>
                </a:moveTo>
                <a:close/>
              </a:path>
              <a:path w="473075" h="308610">
                <a:moveTo>
                  <a:pt x="119760" y="128523"/>
                </a:moveTo>
                <a:close/>
              </a:path>
              <a:path w="473075" h="308610">
                <a:moveTo>
                  <a:pt x="104139" y="111251"/>
                </a:moveTo>
                <a:close/>
              </a:path>
              <a:path w="473075" h="308610">
                <a:moveTo>
                  <a:pt x="0" y="0"/>
                </a:moveTo>
                <a:lnTo>
                  <a:pt x="20319" y="82676"/>
                </a:lnTo>
                <a:lnTo>
                  <a:pt x="44547" y="62107"/>
                </a:lnTo>
                <a:lnTo>
                  <a:pt x="36321" y="52450"/>
                </a:lnTo>
                <a:lnTo>
                  <a:pt x="45973" y="44195"/>
                </a:lnTo>
                <a:lnTo>
                  <a:pt x="65644" y="44195"/>
                </a:lnTo>
                <a:lnTo>
                  <a:pt x="78358" y="33400"/>
                </a:lnTo>
                <a:lnTo>
                  <a:pt x="0" y="0"/>
                </a:lnTo>
                <a:close/>
              </a:path>
              <a:path w="473075" h="308610">
                <a:moveTo>
                  <a:pt x="72262" y="74929"/>
                </a:moveTo>
                <a:close/>
              </a:path>
              <a:path w="473075" h="308610">
                <a:moveTo>
                  <a:pt x="45973" y="44195"/>
                </a:moveTo>
                <a:lnTo>
                  <a:pt x="36321" y="52450"/>
                </a:lnTo>
                <a:lnTo>
                  <a:pt x="44547" y="62107"/>
                </a:lnTo>
                <a:lnTo>
                  <a:pt x="54229" y="53887"/>
                </a:lnTo>
                <a:lnTo>
                  <a:pt x="45973" y="44195"/>
                </a:lnTo>
                <a:close/>
              </a:path>
              <a:path w="473075" h="308610">
                <a:moveTo>
                  <a:pt x="65644" y="44195"/>
                </a:moveTo>
                <a:lnTo>
                  <a:pt x="45973" y="44195"/>
                </a:lnTo>
                <a:lnTo>
                  <a:pt x="54229" y="53887"/>
                </a:lnTo>
                <a:lnTo>
                  <a:pt x="65644" y="44195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4014881" y="2677922"/>
            <a:ext cx="678180" cy="712470"/>
          </a:xfrm>
          <a:custGeom>
            <a:avLst/>
            <a:gdLst/>
            <a:ahLst/>
            <a:cxnLst/>
            <a:rect l="l" t="t" r="r" b="b"/>
            <a:pathLst>
              <a:path w="678179" h="712470">
                <a:moveTo>
                  <a:pt x="40483" y="0"/>
                </a:moveTo>
                <a:lnTo>
                  <a:pt x="8412" y="36468"/>
                </a:lnTo>
                <a:lnTo>
                  <a:pt x="0" y="52839"/>
                </a:lnTo>
                <a:lnTo>
                  <a:pt x="294356" y="362839"/>
                </a:lnTo>
                <a:lnTo>
                  <a:pt x="294011" y="368282"/>
                </a:lnTo>
                <a:lnTo>
                  <a:pt x="289613" y="378597"/>
                </a:lnTo>
                <a:lnTo>
                  <a:pt x="282933" y="391747"/>
                </a:lnTo>
                <a:lnTo>
                  <a:pt x="275745" y="405694"/>
                </a:lnTo>
                <a:lnTo>
                  <a:pt x="269820" y="418402"/>
                </a:lnTo>
                <a:lnTo>
                  <a:pt x="266929" y="427833"/>
                </a:lnTo>
                <a:lnTo>
                  <a:pt x="272859" y="429260"/>
                </a:lnTo>
                <a:lnTo>
                  <a:pt x="282920" y="426105"/>
                </a:lnTo>
                <a:lnTo>
                  <a:pt x="295412" y="420068"/>
                </a:lnTo>
                <a:lnTo>
                  <a:pt x="308633" y="412849"/>
                </a:lnTo>
                <a:lnTo>
                  <a:pt x="320881" y="406148"/>
                </a:lnTo>
                <a:lnTo>
                  <a:pt x="330455" y="401664"/>
                </a:lnTo>
                <a:lnTo>
                  <a:pt x="366112" y="432688"/>
                </a:lnTo>
                <a:lnTo>
                  <a:pt x="396090" y="463915"/>
                </a:lnTo>
                <a:lnTo>
                  <a:pt x="425705" y="494867"/>
                </a:lnTo>
                <a:lnTo>
                  <a:pt x="455075" y="525636"/>
                </a:lnTo>
                <a:lnTo>
                  <a:pt x="484319" y="556311"/>
                </a:lnTo>
                <a:lnTo>
                  <a:pt x="498931" y="571642"/>
                </a:lnTo>
                <a:lnTo>
                  <a:pt x="513557" y="586983"/>
                </a:lnTo>
                <a:lnTo>
                  <a:pt x="542906" y="617743"/>
                </a:lnTo>
                <a:lnTo>
                  <a:pt x="572485" y="648681"/>
                </a:lnTo>
                <a:lnTo>
                  <a:pt x="602414" y="679888"/>
                </a:lnTo>
                <a:lnTo>
                  <a:pt x="632811" y="711454"/>
                </a:lnTo>
                <a:lnTo>
                  <a:pt x="637046" y="712269"/>
                </a:lnTo>
                <a:lnTo>
                  <a:pt x="644259" y="709713"/>
                </a:lnTo>
                <a:lnTo>
                  <a:pt x="653890" y="704152"/>
                </a:lnTo>
                <a:lnTo>
                  <a:pt x="665376" y="695947"/>
                </a:lnTo>
                <a:lnTo>
                  <a:pt x="678156" y="685463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5995417" y="2834640"/>
            <a:ext cx="1341119" cy="31089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4198621" y="1801368"/>
            <a:ext cx="1336548" cy="3048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srgbClr val="FF0000"/>
              </a:solidFill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5859780" y="3438144"/>
            <a:ext cx="1517903" cy="3048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4136136" y="3093720"/>
            <a:ext cx="121920" cy="21945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 txBox="1"/>
          <p:nvPr/>
        </p:nvSpPr>
        <p:spPr>
          <a:xfrm>
            <a:off x="802653" y="3824350"/>
            <a:ext cx="1142365" cy="3385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20" dirty="0">
                <a:solidFill>
                  <a:srgbClr val="1613FF"/>
                </a:solidFill>
                <a:latin typeface="FangSong"/>
                <a:cs typeface="FangSong"/>
              </a:rPr>
              <a:t>支</a:t>
            </a:r>
            <a:r>
              <a:rPr sz="2200" spc="-25" dirty="0">
                <a:solidFill>
                  <a:srgbClr val="1613FF"/>
                </a:solidFill>
                <a:latin typeface="FangSong"/>
                <a:cs typeface="FangSong"/>
              </a:rPr>
              <a:t>持向量</a:t>
            </a:r>
            <a:endParaRPr sz="2200" dirty="0">
              <a:solidFill>
                <a:srgbClr val="1613FF"/>
              </a:solidFill>
              <a:latin typeface="FangSong"/>
              <a:cs typeface="FangSong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5993366" y="1715975"/>
            <a:ext cx="950976" cy="57912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 txBox="1"/>
          <p:nvPr/>
        </p:nvSpPr>
        <p:spPr>
          <a:xfrm>
            <a:off x="4432047" y="4035289"/>
            <a:ext cx="22860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215265" algn="l"/>
              </a:tabLst>
            </a:pPr>
            <a:r>
              <a:rPr sz="2200" u="heavy" spc="-10" dirty="0">
                <a:latin typeface="Times New Roman"/>
                <a:cs typeface="Times New Roman"/>
              </a:rPr>
              <a:t> 	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68" name="object 68"/>
          <p:cNvSpPr/>
          <p:nvPr/>
        </p:nvSpPr>
        <p:spPr>
          <a:xfrm>
            <a:off x="440436" y="2638044"/>
            <a:ext cx="1589531" cy="70408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2086356" y="2147188"/>
            <a:ext cx="2012314" cy="869950"/>
          </a:xfrm>
          <a:custGeom>
            <a:avLst/>
            <a:gdLst/>
            <a:ahLst/>
            <a:cxnLst/>
            <a:rect l="l" t="t" r="r" b="b"/>
            <a:pathLst>
              <a:path w="2012314" h="869950">
                <a:moveTo>
                  <a:pt x="1648605" y="385444"/>
                </a:moveTo>
                <a:lnTo>
                  <a:pt x="1631823" y="385444"/>
                </a:lnTo>
                <a:lnTo>
                  <a:pt x="1658874" y="416686"/>
                </a:lnTo>
                <a:lnTo>
                  <a:pt x="1685798" y="448436"/>
                </a:lnTo>
                <a:lnTo>
                  <a:pt x="1685670" y="448436"/>
                </a:lnTo>
                <a:lnTo>
                  <a:pt x="1712468" y="481075"/>
                </a:lnTo>
                <a:lnTo>
                  <a:pt x="1739138" y="514222"/>
                </a:lnTo>
                <a:lnTo>
                  <a:pt x="1765681" y="548131"/>
                </a:lnTo>
                <a:lnTo>
                  <a:pt x="1792096" y="582421"/>
                </a:lnTo>
                <a:lnTo>
                  <a:pt x="1844928" y="652652"/>
                </a:lnTo>
                <a:lnTo>
                  <a:pt x="1897380" y="724026"/>
                </a:lnTo>
                <a:lnTo>
                  <a:pt x="1949703" y="796543"/>
                </a:lnTo>
                <a:lnTo>
                  <a:pt x="2001901" y="869441"/>
                </a:lnTo>
                <a:lnTo>
                  <a:pt x="2012314" y="862075"/>
                </a:lnTo>
                <a:lnTo>
                  <a:pt x="1907667" y="716533"/>
                </a:lnTo>
                <a:lnTo>
                  <a:pt x="1855089" y="645032"/>
                </a:lnTo>
                <a:lnTo>
                  <a:pt x="1802257" y="574674"/>
                </a:lnTo>
                <a:lnTo>
                  <a:pt x="1775714" y="540257"/>
                </a:lnTo>
                <a:lnTo>
                  <a:pt x="1749044" y="506348"/>
                </a:lnTo>
                <a:lnTo>
                  <a:pt x="1722246" y="473074"/>
                </a:lnTo>
                <a:lnTo>
                  <a:pt x="1695450" y="440308"/>
                </a:lnTo>
                <a:lnTo>
                  <a:pt x="1668399" y="408304"/>
                </a:lnTo>
                <a:lnTo>
                  <a:pt x="1648605" y="385444"/>
                </a:lnTo>
                <a:close/>
              </a:path>
              <a:path w="2012314" h="869950">
                <a:moveTo>
                  <a:pt x="1844802" y="652525"/>
                </a:moveTo>
                <a:close/>
              </a:path>
              <a:path w="2012314" h="869950">
                <a:moveTo>
                  <a:pt x="72389" y="330707"/>
                </a:moveTo>
                <a:lnTo>
                  <a:pt x="0" y="452881"/>
                </a:lnTo>
                <a:lnTo>
                  <a:pt x="141096" y="437514"/>
                </a:lnTo>
                <a:lnTo>
                  <a:pt x="79879" y="416940"/>
                </a:lnTo>
                <a:lnTo>
                  <a:pt x="67437" y="416940"/>
                </a:lnTo>
                <a:lnTo>
                  <a:pt x="60578" y="406272"/>
                </a:lnTo>
                <a:lnTo>
                  <a:pt x="64842" y="403548"/>
                </a:lnTo>
                <a:lnTo>
                  <a:pt x="72389" y="330707"/>
                </a:lnTo>
                <a:close/>
              </a:path>
              <a:path w="2012314" h="869950">
                <a:moveTo>
                  <a:pt x="64007" y="411606"/>
                </a:moveTo>
                <a:lnTo>
                  <a:pt x="67437" y="416940"/>
                </a:lnTo>
                <a:lnTo>
                  <a:pt x="71725" y="414200"/>
                </a:lnTo>
                <a:lnTo>
                  <a:pt x="64007" y="411606"/>
                </a:lnTo>
                <a:close/>
              </a:path>
              <a:path w="2012314" h="869950">
                <a:moveTo>
                  <a:pt x="71725" y="414200"/>
                </a:moveTo>
                <a:lnTo>
                  <a:pt x="67437" y="416940"/>
                </a:lnTo>
                <a:lnTo>
                  <a:pt x="79879" y="416940"/>
                </a:lnTo>
                <a:lnTo>
                  <a:pt x="71725" y="414200"/>
                </a:lnTo>
                <a:close/>
              </a:path>
              <a:path w="2012314" h="869950">
                <a:moveTo>
                  <a:pt x="1658746" y="416559"/>
                </a:moveTo>
                <a:lnTo>
                  <a:pt x="1658874" y="416686"/>
                </a:lnTo>
                <a:lnTo>
                  <a:pt x="1658746" y="416559"/>
                </a:lnTo>
                <a:close/>
              </a:path>
              <a:path w="2012314" h="869950">
                <a:moveTo>
                  <a:pt x="987044" y="0"/>
                </a:moveTo>
                <a:lnTo>
                  <a:pt x="920750" y="4444"/>
                </a:lnTo>
                <a:lnTo>
                  <a:pt x="853313" y="14985"/>
                </a:lnTo>
                <a:lnTo>
                  <a:pt x="785113" y="31368"/>
                </a:lnTo>
                <a:lnTo>
                  <a:pt x="716153" y="52831"/>
                </a:lnTo>
                <a:lnTo>
                  <a:pt x="646303" y="78866"/>
                </a:lnTo>
                <a:lnTo>
                  <a:pt x="611123" y="93598"/>
                </a:lnTo>
                <a:lnTo>
                  <a:pt x="575817" y="109346"/>
                </a:lnTo>
                <a:lnTo>
                  <a:pt x="540385" y="125856"/>
                </a:lnTo>
                <a:lnTo>
                  <a:pt x="504697" y="143382"/>
                </a:lnTo>
                <a:lnTo>
                  <a:pt x="469010" y="161670"/>
                </a:lnTo>
                <a:lnTo>
                  <a:pt x="433069" y="180720"/>
                </a:lnTo>
                <a:lnTo>
                  <a:pt x="397128" y="200532"/>
                </a:lnTo>
                <a:lnTo>
                  <a:pt x="361061" y="220979"/>
                </a:lnTo>
                <a:lnTo>
                  <a:pt x="288544" y="263524"/>
                </a:lnTo>
                <a:lnTo>
                  <a:pt x="215773" y="307847"/>
                </a:lnTo>
                <a:lnTo>
                  <a:pt x="64842" y="403548"/>
                </a:lnTo>
                <a:lnTo>
                  <a:pt x="64007" y="411606"/>
                </a:lnTo>
                <a:lnTo>
                  <a:pt x="71725" y="414200"/>
                </a:lnTo>
                <a:lnTo>
                  <a:pt x="149732" y="364362"/>
                </a:lnTo>
                <a:lnTo>
                  <a:pt x="222503" y="318642"/>
                </a:lnTo>
                <a:lnTo>
                  <a:pt x="222711" y="318642"/>
                </a:lnTo>
                <a:lnTo>
                  <a:pt x="295148" y="274319"/>
                </a:lnTo>
                <a:lnTo>
                  <a:pt x="331215" y="252983"/>
                </a:lnTo>
                <a:lnTo>
                  <a:pt x="367411" y="231901"/>
                </a:lnTo>
                <a:lnTo>
                  <a:pt x="367634" y="231901"/>
                </a:lnTo>
                <a:lnTo>
                  <a:pt x="403351" y="211581"/>
                </a:lnTo>
                <a:lnTo>
                  <a:pt x="439166" y="191896"/>
                </a:lnTo>
                <a:lnTo>
                  <a:pt x="474979" y="172846"/>
                </a:lnTo>
                <a:lnTo>
                  <a:pt x="510413" y="154812"/>
                </a:lnTo>
                <a:lnTo>
                  <a:pt x="545972" y="137286"/>
                </a:lnTo>
                <a:lnTo>
                  <a:pt x="545845" y="137286"/>
                </a:lnTo>
                <a:lnTo>
                  <a:pt x="581151" y="120903"/>
                </a:lnTo>
                <a:lnTo>
                  <a:pt x="616331" y="105155"/>
                </a:lnTo>
                <a:lnTo>
                  <a:pt x="651129" y="90677"/>
                </a:lnTo>
                <a:lnTo>
                  <a:pt x="651001" y="90677"/>
                </a:lnTo>
                <a:lnTo>
                  <a:pt x="685800" y="77088"/>
                </a:lnTo>
                <a:lnTo>
                  <a:pt x="686026" y="77088"/>
                </a:lnTo>
                <a:lnTo>
                  <a:pt x="720344" y="64769"/>
                </a:lnTo>
                <a:lnTo>
                  <a:pt x="720216" y="64769"/>
                </a:lnTo>
                <a:lnTo>
                  <a:pt x="754634" y="53466"/>
                </a:lnTo>
                <a:lnTo>
                  <a:pt x="754939" y="53466"/>
                </a:lnTo>
                <a:lnTo>
                  <a:pt x="788669" y="43560"/>
                </a:lnTo>
                <a:lnTo>
                  <a:pt x="788416" y="43560"/>
                </a:lnTo>
                <a:lnTo>
                  <a:pt x="822451" y="34797"/>
                </a:lnTo>
                <a:lnTo>
                  <a:pt x="822770" y="34797"/>
                </a:lnTo>
                <a:lnTo>
                  <a:pt x="855979" y="27431"/>
                </a:lnTo>
                <a:lnTo>
                  <a:pt x="856424" y="27431"/>
                </a:lnTo>
                <a:lnTo>
                  <a:pt x="889254" y="21462"/>
                </a:lnTo>
                <a:lnTo>
                  <a:pt x="889950" y="21462"/>
                </a:lnTo>
                <a:lnTo>
                  <a:pt x="922273" y="17144"/>
                </a:lnTo>
                <a:lnTo>
                  <a:pt x="922019" y="17144"/>
                </a:lnTo>
                <a:lnTo>
                  <a:pt x="955039" y="14096"/>
                </a:lnTo>
                <a:lnTo>
                  <a:pt x="954659" y="14096"/>
                </a:lnTo>
                <a:lnTo>
                  <a:pt x="987385" y="12701"/>
                </a:lnTo>
                <a:lnTo>
                  <a:pt x="1121237" y="12699"/>
                </a:lnTo>
                <a:lnTo>
                  <a:pt x="1116330" y="11556"/>
                </a:lnTo>
                <a:lnTo>
                  <a:pt x="1084453" y="5968"/>
                </a:lnTo>
                <a:lnTo>
                  <a:pt x="1052322" y="2158"/>
                </a:lnTo>
                <a:lnTo>
                  <a:pt x="1019810" y="253"/>
                </a:lnTo>
                <a:lnTo>
                  <a:pt x="987044" y="0"/>
                </a:lnTo>
                <a:close/>
              </a:path>
              <a:path w="2012314" h="869950">
                <a:moveTo>
                  <a:pt x="64842" y="403548"/>
                </a:moveTo>
                <a:lnTo>
                  <a:pt x="60578" y="406272"/>
                </a:lnTo>
                <a:lnTo>
                  <a:pt x="64007" y="411606"/>
                </a:lnTo>
                <a:lnTo>
                  <a:pt x="64842" y="403548"/>
                </a:lnTo>
                <a:close/>
              </a:path>
              <a:path w="2012314" h="869950">
                <a:moveTo>
                  <a:pt x="1567587" y="297306"/>
                </a:moveTo>
                <a:lnTo>
                  <a:pt x="1549908" y="297306"/>
                </a:lnTo>
                <a:lnTo>
                  <a:pt x="1550035" y="297433"/>
                </a:lnTo>
                <a:lnTo>
                  <a:pt x="1577467" y="325881"/>
                </a:lnTo>
                <a:lnTo>
                  <a:pt x="1577339" y="325881"/>
                </a:lnTo>
                <a:lnTo>
                  <a:pt x="1604772" y="355218"/>
                </a:lnTo>
                <a:lnTo>
                  <a:pt x="1604645" y="355218"/>
                </a:lnTo>
                <a:lnTo>
                  <a:pt x="1631823" y="385571"/>
                </a:lnTo>
                <a:lnTo>
                  <a:pt x="1648605" y="385444"/>
                </a:lnTo>
                <a:lnTo>
                  <a:pt x="1641348" y="377062"/>
                </a:lnTo>
                <a:lnTo>
                  <a:pt x="1614170" y="346709"/>
                </a:lnTo>
                <a:lnTo>
                  <a:pt x="1586611" y="317118"/>
                </a:lnTo>
                <a:lnTo>
                  <a:pt x="1567587" y="297306"/>
                </a:lnTo>
                <a:close/>
              </a:path>
              <a:path w="2012314" h="869950">
                <a:moveTo>
                  <a:pt x="222711" y="318642"/>
                </a:moveTo>
                <a:lnTo>
                  <a:pt x="222503" y="318642"/>
                </a:lnTo>
                <a:lnTo>
                  <a:pt x="222711" y="318642"/>
                </a:lnTo>
                <a:close/>
              </a:path>
              <a:path w="2012314" h="869950">
                <a:moveTo>
                  <a:pt x="1549922" y="297321"/>
                </a:moveTo>
                <a:close/>
              </a:path>
              <a:path w="2012314" h="869950">
                <a:moveTo>
                  <a:pt x="1540339" y="269874"/>
                </a:moveTo>
                <a:lnTo>
                  <a:pt x="1522349" y="269874"/>
                </a:lnTo>
                <a:lnTo>
                  <a:pt x="1549922" y="297321"/>
                </a:lnTo>
                <a:lnTo>
                  <a:pt x="1567587" y="297306"/>
                </a:lnTo>
                <a:lnTo>
                  <a:pt x="1559052" y="288416"/>
                </a:lnTo>
                <a:lnTo>
                  <a:pt x="1540339" y="269874"/>
                </a:lnTo>
                <a:close/>
              </a:path>
              <a:path w="2012314" h="869950">
                <a:moveTo>
                  <a:pt x="295235" y="274319"/>
                </a:moveTo>
                <a:lnTo>
                  <a:pt x="295020" y="274446"/>
                </a:lnTo>
                <a:lnTo>
                  <a:pt x="295235" y="274319"/>
                </a:lnTo>
                <a:close/>
              </a:path>
              <a:path w="2012314" h="869950">
                <a:moveTo>
                  <a:pt x="1512924" y="243458"/>
                </a:moveTo>
                <a:lnTo>
                  <a:pt x="1494536" y="243458"/>
                </a:lnTo>
                <a:lnTo>
                  <a:pt x="1522349" y="270001"/>
                </a:lnTo>
                <a:lnTo>
                  <a:pt x="1540339" y="269874"/>
                </a:lnTo>
                <a:lnTo>
                  <a:pt x="1531239" y="260857"/>
                </a:lnTo>
                <a:lnTo>
                  <a:pt x="1512924" y="243458"/>
                </a:lnTo>
                <a:close/>
              </a:path>
              <a:path w="2012314" h="869950">
                <a:moveTo>
                  <a:pt x="1485545" y="218312"/>
                </a:moveTo>
                <a:lnTo>
                  <a:pt x="1466595" y="218312"/>
                </a:lnTo>
                <a:lnTo>
                  <a:pt x="1494663" y="243585"/>
                </a:lnTo>
                <a:lnTo>
                  <a:pt x="1494536" y="243458"/>
                </a:lnTo>
                <a:lnTo>
                  <a:pt x="1512924" y="243458"/>
                </a:lnTo>
                <a:lnTo>
                  <a:pt x="1503299" y="234314"/>
                </a:lnTo>
                <a:lnTo>
                  <a:pt x="1485545" y="218312"/>
                </a:lnTo>
                <a:close/>
              </a:path>
              <a:path w="2012314" h="869950">
                <a:moveTo>
                  <a:pt x="367634" y="231901"/>
                </a:moveTo>
                <a:lnTo>
                  <a:pt x="367411" y="231901"/>
                </a:lnTo>
                <a:lnTo>
                  <a:pt x="367411" y="232028"/>
                </a:lnTo>
                <a:lnTo>
                  <a:pt x="367634" y="231901"/>
                </a:lnTo>
                <a:close/>
              </a:path>
              <a:path w="2012314" h="869950">
                <a:moveTo>
                  <a:pt x="1457926" y="194182"/>
                </a:moveTo>
                <a:lnTo>
                  <a:pt x="1438402" y="194182"/>
                </a:lnTo>
                <a:lnTo>
                  <a:pt x="1466723" y="218439"/>
                </a:lnTo>
                <a:lnTo>
                  <a:pt x="1466595" y="218312"/>
                </a:lnTo>
                <a:lnTo>
                  <a:pt x="1485545" y="218312"/>
                </a:lnTo>
                <a:lnTo>
                  <a:pt x="1474977" y="208787"/>
                </a:lnTo>
                <a:lnTo>
                  <a:pt x="1457926" y="194182"/>
                </a:lnTo>
                <a:close/>
              </a:path>
              <a:path w="2012314" h="869950">
                <a:moveTo>
                  <a:pt x="1430255" y="171322"/>
                </a:moveTo>
                <a:lnTo>
                  <a:pt x="1410081" y="171322"/>
                </a:lnTo>
                <a:lnTo>
                  <a:pt x="1438529" y="194309"/>
                </a:lnTo>
                <a:lnTo>
                  <a:pt x="1438402" y="194182"/>
                </a:lnTo>
                <a:lnTo>
                  <a:pt x="1457926" y="194182"/>
                </a:lnTo>
                <a:lnTo>
                  <a:pt x="1446657" y="184530"/>
                </a:lnTo>
                <a:lnTo>
                  <a:pt x="1430255" y="171322"/>
                </a:lnTo>
                <a:close/>
              </a:path>
              <a:path w="2012314" h="869950">
                <a:moveTo>
                  <a:pt x="475101" y="172846"/>
                </a:moveTo>
                <a:lnTo>
                  <a:pt x="474853" y="172973"/>
                </a:lnTo>
                <a:lnTo>
                  <a:pt x="475101" y="172846"/>
                </a:lnTo>
                <a:close/>
              </a:path>
              <a:path w="2012314" h="869950">
                <a:moveTo>
                  <a:pt x="1402545" y="149859"/>
                </a:moveTo>
                <a:lnTo>
                  <a:pt x="1381506" y="149859"/>
                </a:lnTo>
                <a:lnTo>
                  <a:pt x="1410208" y="171449"/>
                </a:lnTo>
                <a:lnTo>
                  <a:pt x="1430255" y="171322"/>
                </a:lnTo>
                <a:lnTo>
                  <a:pt x="1417955" y="161416"/>
                </a:lnTo>
                <a:lnTo>
                  <a:pt x="1402545" y="149859"/>
                </a:lnTo>
                <a:close/>
              </a:path>
              <a:path w="2012314" h="869950">
                <a:moveTo>
                  <a:pt x="1292059" y="77977"/>
                </a:moveTo>
                <a:lnTo>
                  <a:pt x="1265046" y="77977"/>
                </a:lnTo>
                <a:lnTo>
                  <a:pt x="1265301" y="78104"/>
                </a:lnTo>
                <a:lnTo>
                  <a:pt x="1294764" y="93852"/>
                </a:lnTo>
                <a:lnTo>
                  <a:pt x="1323975" y="111124"/>
                </a:lnTo>
                <a:lnTo>
                  <a:pt x="1352931" y="129793"/>
                </a:lnTo>
                <a:lnTo>
                  <a:pt x="1381633" y="149986"/>
                </a:lnTo>
                <a:lnTo>
                  <a:pt x="1402545" y="149859"/>
                </a:lnTo>
                <a:lnTo>
                  <a:pt x="1388999" y="139699"/>
                </a:lnTo>
                <a:lnTo>
                  <a:pt x="1359916" y="119252"/>
                </a:lnTo>
                <a:lnTo>
                  <a:pt x="1330579" y="100202"/>
                </a:lnTo>
                <a:lnTo>
                  <a:pt x="1300861" y="82676"/>
                </a:lnTo>
                <a:lnTo>
                  <a:pt x="1292059" y="77977"/>
                </a:lnTo>
                <a:close/>
              </a:path>
              <a:path w="2012314" h="869950">
                <a:moveTo>
                  <a:pt x="1352677" y="129666"/>
                </a:moveTo>
                <a:lnTo>
                  <a:pt x="1352857" y="129793"/>
                </a:lnTo>
                <a:lnTo>
                  <a:pt x="1352677" y="129666"/>
                </a:lnTo>
                <a:close/>
              </a:path>
              <a:path w="2012314" h="869950">
                <a:moveTo>
                  <a:pt x="1323720" y="110997"/>
                </a:moveTo>
                <a:lnTo>
                  <a:pt x="1323918" y="111124"/>
                </a:lnTo>
                <a:lnTo>
                  <a:pt x="1323720" y="110997"/>
                </a:lnTo>
                <a:close/>
              </a:path>
              <a:path w="2012314" h="869950">
                <a:moveTo>
                  <a:pt x="616381" y="105155"/>
                </a:moveTo>
                <a:lnTo>
                  <a:pt x="616076" y="105282"/>
                </a:lnTo>
                <a:lnTo>
                  <a:pt x="616381" y="105155"/>
                </a:lnTo>
                <a:close/>
              </a:path>
              <a:path w="2012314" h="869950">
                <a:moveTo>
                  <a:pt x="1294511" y="93725"/>
                </a:moveTo>
                <a:lnTo>
                  <a:pt x="1294726" y="93852"/>
                </a:lnTo>
                <a:lnTo>
                  <a:pt x="1294511" y="93725"/>
                </a:lnTo>
                <a:close/>
              </a:path>
              <a:path w="2012314" h="869950">
                <a:moveTo>
                  <a:pt x="1265131" y="78022"/>
                </a:moveTo>
                <a:lnTo>
                  <a:pt x="1265284" y="78104"/>
                </a:lnTo>
                <a:lnTo>
                  <a:pt x="1265131" y="78022"/>
                </a:lnTo>
                <a:close/>
              </a:path>
              <a:path w="2012314" h="869950">
                <a:moveTo>
                  <a:pt x="1264525" y="63626"/>
                </a:moveTo>
                <a:lnTo>
                  <a:pt x="1235329" y="63626"/>
                </a:lnTo>
                <a:lnTo>
                  <a:pt x="1265131" y="78022"/>
                </a:lnTo>
                <a:lnTo>
                  <a:pt x="1292059" y="77977"/>
                </a:lnTo>
                <a:lnTo>
                  <a:pt x="1270889" y="66674"/>
                </a:lnTo>
                <a:lnTo>
                  <a:pt x="1264525" y="63626"/>
                </a:lnTo>
                <a:close/>
              </a:path>
              <a:path w="2012314" h="869950">
                <a:moveTo>
                  <a:pt x="686026" y="77088"/>
                </a:moveTo>
                <a:lnTo>
                  <a:pt x="685800" y="77088"/>
                </a:lnTo>
                <a:lnTo>
                  <a:pt x="685672" y="77215"/>
                </a:lnTo>
                <a:lnTo>
                  <a:pt x="686026" y="77088"/>
                </a:lnTo>
                <a:close/>
              </a:path>
              <a:path w="2012314" h="869950">
                <a:moveTo>
                  <a:pt x="1238238" y="51180"/>
                </a:moveTo>
                <a:lnTo>
                  <a:pt x="1205357" y="51180"/>
                </a:lnTo>
                <a:lnTo>
                  <a:pt x="1235583" y="63753"/>
                </a:lnTo>
                <a:lnTo>
                  <a:pt x="1235329" y="63626"/>
                </a:lnTo>
                <a:lnTo>
                  <a:pt x="1264525" y="63626"/>
                </a:lnTo>
                <a:lnTo>
                  <a:pt x="1240663" y="52196"/>
                </a:lnTo>
                <a:lnTo>
                  <a:pt x="1238238" y="51180"/>
                </a:lnTo>
                <a:close/>
              </a:path>
              <a:path w="2012314" h="869950">
                <a:moveTo>
                  <a:pt x="754939" y="53466"/>
                </a:moveTo>
                <a:lnTo>
                  <a:pt x="754634" y="53466"/>
                </a:lnTo>
                <a:lnTo>
                  <a:pt x="754507" y="53593"/>
                </a:lnTo>
                <a:lnTo>
                  <a:pt x="754939" y="53466"/>
                </a:lnTo>
                <a:close/>
              </a:path>
              <a:path w="2012314" h="869950">
                <a:moveTo>
                  <a:pt x="1212177" y="40258"/>
                </a:moveTo>
                <a:lnTo>
                  <a:pt x="1175004" y="40258"/>
                </a:lnTo>
                <a:lnTo>
                  <a:pt x="1175385" y="40385"/>
                </a:lnTo>
                <a:lnTo>
                  <a:pt x="1205611" y="51307"/>
                </a:lnTo>
                <a:lnTo>
                  <a:pt x="1205357" y="51180"/>
                </a:lnTo>
                <a:lnTo>
                  <a:pt x="1238238" y="51180"/>
                </a:lnTo>
                <a:lnTo>
                  <a:pt x="1212177" y="40258"/>
                </a:lnTo>
                <a:close/>
              </a:path>
              <a:path w="2012314" h="869950">
                <a:moveTo>
                  <a:pt x="1175211" y="40333"/>
                </a:moveTo>
                <a:lnTo>
                  <a:pt x="1175355" y="40385"/>
                </a:lnTo>
                <a:lnTo>
                  <a:pt x="1175211" y="40333"/>
                </a:lnTo>
                <a:close/>
              </a:path>
              <a:path w="2012314" h="869950">
                <a:moveTo>
                  <a:pt x="1186998" y="31114"/>
                </a:moveTo>
                <a:lnTo>
                  <a:pt x="1144523" y="31114"/>
                </a:lnTo>
                <a:lnTo>
                  <a:pt x="1175211" y="40333"/>
                </a:lnTo>
                <a:lnTo>
                  <a:pt x="1175004" y="40258"/>
                </a:lnTo>
                <a:lnTo>
                  <a:pt x="1212177" y="40258"/>
                </a:lnTo>
                <a:lnTo>
                  <a:pt x="1210056" y="39369"/>
                </a:lnTo>
                <a:lnTo>
                  <a:pt x="1186998" y="31114"/>
                </a:lnTo>
                <a:close/>
              </a:path>
              <a:path w="2012314" h="869950">
                <a:moveTo>
                  <a:pt x="822770" y="34797"/>
                </a:moveTo>
                <a:lnTo>
                  <a:pt x="822451" y="34797"/>
                </a:lnTo>
                <a:lnTo>
                  <a:pt x="822197" y="34924"/>
                </a:lnTo>
                <a:lnTo>
                  <a:pt x="822770" y="34797"/>
                </a:lnTo>
                <a:close/>
              </a:path>
              <a:path w="2012314" h="869950">
                <a:moveTo>
                  <a:pt x="1164418" y="23875"/>
                </a:moveTo>
                <a:lnTo>
                  <a:pt x="1113663" y="23875"/>
                </a:lnTo>
                <a:lnTo>
                  <a:pt x="1144905" y="31241"/>
                </a:lnTo>
                <a:lnTo>
                  <a:pt x="1144523" y="31114"/>
                </a:lnTo>
                <a:lnTo>
                  <a:pt x="1186998" y="31114"/>
                </a:lnTo>
                <a:lnTo>
                  <a:pt x="1179195" y="28320"/>
                </a:lnTo>
                <a:lnTo>
                  <a:pt x="1164418" y="23875"/>
                </a:lnTo>
                <a:close/>
              </a:path>
              <a:path w="2012314" h="869950">
                <a:moveTo>
                  <a:pt x="856424" y="27431"/>
                </a:moveTo>
                <a:lnTo>
                  <a:pt x="855979" y="27431"/>
                </a:lnTo>
                <a:lnTo>
                  <a:pt x="855726" y="27558"/>
                </a:lnTo>
                <a:lnTo>
                  <a:pt x="856424" y="27431"/>
                </a:lnTo>
                <a:close/>
              </a:path>
              <a:path w="2012314" h="869950">
                <a:moveTo>
                  <a:pt x="1145772" y="18414"/>
                </a:moveTo>
                <a:lnTo>
                  <a:pt x="1082420" y="18414"/>
                </a:lnTo>
                <a:lnTo>
                  <a:pt x="1114044" y="24002"/>
                </a:lnTo>
                <a:lnTo>
                  <a:pt x="1113663" y="23875"/>
                </a:lnTo>
                <a:lnTo>
                  <a:pt x="1164418" y="23875"/>
                </a:lnTo>
                <a:lnTo>
                  <a:pt x="1147953" y="18922"/>
                </a:lnTo>
                <a:lnTo>
                  <a:pt x="1145772" y="18414"/>
                </a:lnTo>
                <a:close/>
              </a:path>
              <a:path w="2012314" h="869950">
                <a:moveTo>
                  <a:pt x="889950" y="21462"/>
                </a:moveTo>
                <a:lnTo>
                  <a:pt x="889254" y="21462"/>
                </a:lnTo>
                <a:lnTo>
                  <a:pt x="889000" y="21589"/>
                </a:lnTo>
                <a:lnTo>
                  <a:pt x="889950" y="21462"/>
                </a:lnTo>
                <a:close/>
              </a:path>
              <a:path w="2012314" h="869950">
                <a:moveTo>
                  <a:pt x="1121237" y="12699"/>
                </a:moveTo>
                <a:lnTo>
                  <a:pt x="987385" y="12701"/>
                </a:lnTo>
                <a:lnTo>
                  <a:pt x="1019556" y="12953"/>
                </a:lnTo>
                <a:lnTo>
                  <a:pt x="1019175" y="12953"/>
                </a:lnTo>
                <a:lnTo>
                  <a:pt x="1051433" y="14858"/>
                </a:lnTo>
                <a:lnTo>
                  <a:pt x="1051052" y="14858"/>
                </a:lnTo>
                <a:lnTo>
                  <a:pt x="1082802" y="18541"/>
                </a:lnTo>
                <a:lnTo>
                  <a:pt x="1082420" y="18414"/>
                </a:lnTo>
                <a:lnTo>
                  <a:pt x="1145772" y="18414"/>
                </a:lnTo>
                <a:lnTo>
                  <a:pt x="1121237" y="12699"/>
                </a:lnTo>
                <a:close/>
              </a:path>
            </a:pathLst>
          </a:custGeom>
          <a:solidFill>
            <a:srgbClr val="000000"/>
          </a:solidFill>
          <a:ln>
            <a:solidFill>
              <a:srgbClr val="1613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8"/>
          <p:cNvSpPr/>
          <p:nvPr/>
        </p:nvSpPr>
        <p:spPr>
          <a:xfrm>
            <a:off x="3957828" y="3349752"/>
            <a:ext cx="744220" cy="749935"/>
          </a:xfrm>
          <a:custGeom>
            <a:avLst/>
            <a:gdLst/>
            <a:ahLst/>
            <a:cxnLst/>
            <a:rect l="l" t="t" r="r" b="b"/>
            <a:pathLst>
              <a:path w="744220" h="749935">
                <a:moveTo>
                  <a:pt x="743712" y="377952"/>
                </a:moveTo>
                <a:lnTo>
                  <a:pt x="0" y="377952"/>
                </a:lnTo>
                <a:lnTo>
                  <a:pt x="371856" y="749808"/>
                </a:lnTo>
                <a:lnTo>
                  <a:pt x="743712" y="377952"/>
                </a:lnTo>
                <a:close/>
              </a:path>
              <a:path w="744220" h="749935">
                <a:moveTo>
                  <a:pt x="557784" y="0"/>
                </a:moveTo>
                <a:lnTo>
                  <a:pt x="185928" y="0"/>
                </a:lnTo>
                <a:lnTo>
                  <a:pt x="185928" y="377952"/>
                </a:lnTo>
                <a:lnTo>
                  <a:pt x="557784" y="377952"/>
                </a:lnTo>
                <a:lnTo>
                  <a:pt x="55778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362706" y="2326385"/>
            <a:ext cx="2466975" cy="2372995"/>
          </a:xfrm>
          <a:custGeom>
            <a:avLst/>
            <a:gdLst/>
            <a:ahLst/>
            <a:cxnLst/>
            <a:rect l="l" t="t" r="r" b="b"/>
            <a:pathLst>
              <a:path w="2466975" h="2372995">
                <a:moveTo>
                  <a:pt x="0" y="2372995"/>
                </a:moveTo>
                <a:lnTo>
                  <a:pt x="2466721" y="0"/>
                </a:lnTo>
              </a:path>
            </a:pathLst>
          </a:custGeom>
          <a:ln w="28956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cxnSp>
        <p:nvCxnSpPr>
          <p:cNvPr id="75" name="直线箭头连接符 74"/>
          <p:cNvCxnSpPr>
            <a:stCxn id="65" idx="3"/>
          </p:cNvCxnSpPr>
          <p:nvPr/>
        </p:nvCxnSpPr>
        <p:spPr>
          <a:xfrm flipV="1">
            <a:off x="1945018" y="3714414"/>
            <a:ext cx="1765210" cy="279213"/>
          </a:xfrm>
          <a:prstGeom prst="straightConnector1">
            <a:avLst/>
          </a:prstGeom>
          <a:ln w="28575">
            <a:solidFill>
              <a:srgbClr val="1613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线箭头连接符 77"/>
          <p:cNvCxnSpPr>
            <a:stCxn id="65" idx="3"/>
          </p:cNvCxnSpPr>
          <p:nvPr/>
        </p:nvCxnSpPr>
        <p:spPr>
          <a:xfrm>
            <a:off x="1945018" y="3993627"/>
            <a:ext cx="1982711" cy="383301"/>
          </a:xfrm>
          <a:prstGeom prst="straightConnector1">
            <a:avLst/>
          </a:prstGeom>
          <a:ln w="28575">
            <a:solidFill>
              <a:srgbClr val="1613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线箭头连接符 80"/>
          <p:cNvCxnSpPr>
            <a:stCxn id="65" idx="3"/>
          </p:cNvCxnSpPr>
          <p:nvPr/>
        </p:nvCxnSpPr>
        <p:spPr>
          <a:xfrm flipV="1">
            <a:off x="1945018" y="3845582"/>
            <a:ext cx="2645715" cy="148045"/>
          </a:xfrm>
          <a:prstGeom prst="straightConnector1">
            <a:avLst/>
          </a:prstGeom>
          <a:ln w="28575">
            <a:solidFill>
              <a:srgbClr val="1613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bject 10"/>
          <p:cNvSpPr/>
          <p:nvPr/>
        </p:nvSpPr>
        <p:spPr>
          <a:xfrm>
            <a:off x="4038600" y="2556509"/>
            <a:ext cx="0" cy="133985"/>
          </a:xfrm>
          <a:custGeom>
            <a:avLst/>
            <a:gdLst/>
            <a:ahLst/>
            <a:cxnLst/>
            <a:rect l="l" t="t" r="r" b="b"/>
            <a:pathLst>
              <a:path h="133985">
                <a:moveTo>
                  <a:pt x="0" y="0"/>
                </a:moveTo>
                <a:lnTo>
                  <a:pt x="0" y="133731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962400" y="2622041"/>
            <a:ext cx="136525" cy="0"/>
          </a:xfrm>
          <a:custGeom>
            <a:avLst/>
            <a:gdLst/>
            <a:ahLst/>
            <a:cxnLst/>
            <a:rect l="l" t="t" r="r" b="b"/>
            <a:pathLst>
              <a:path w="136525">
                <a:moveTo>
                  <a:pt x="0" y="0"/>
                </a:moveTo>
                <a:lnTo>
                  <a:pt x="136271" y="0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52"/>
          <p:cNvSpPr/>
          <p:nvPr/>
        </p:nvSpPr>
        <p:spPr>
          <a:xfrm>
            <a:off x="3963672" y="2521877"/>
            <a:ext cx="170812" cy="181698"/>
          </a:xfrm>
          <a:custGeom>
            <a:avLst/>
            <a:gdLst/>
            <a:ahLst/>
            <a:cxnLst/>
            <a:rect l="l" t="t" r="r" b="b"/>
            <a:pathLst>
              <a:path w="227329" h="223520">
                <a:moveTo>
                  <a:pt x="0" y="111719"/>
                </a:moveTo>
                <a:lnTo>
                  <a:pt x="8166" y="69920"/>
                </a:lnTo>
                <a:lnTo>
                  <a:pt x="30548" y="35269"/>
                </a:lnTo>
                <a:lnTo>
                  <a:pt x="63966" y="10913"/>
                </a:lnTo>
                <a:lnTo>
                  <a:pt x="105241" y="0"/>
                </a:lnTo>
                <a:lnTo>
                  <a:pt x="121204" y="804"/>
                </a:lnTo>
                <a:lnTo>
                  <a:pt x="163988" y="12839"/>
                </a:lnTo>
                <a:lnTo>
                  <a:pt x="197380" y="37111"/>
                </a:lnTo>
                <a:lnTo>
                  <a:pt x="219152" y="70789"/>
                </a:lnTo>
                <a:lnTo>
                  <a:pt x="227073" y="111047"/>
                </a:lnTo>
                <a:lnTo>
                  <a:pt x="226133" y="125686"/>
                </a:lnTo>
                <a:lnTo>
                  <a:pt x="212950" y="165662"/>
                </a:lnTo>
                <a:lnTo>
                  <a:pt x="186677" y="197346"/>
                </a:lnTo>
                <a:lnTo>
                  <a:pt x="150465" y="217672"/>
                </a:lnTo>
                <a:lnTo>
                  <a:pt x="122357" y="223400"/>
                </a:lnTo>
                <a:lnTo>
                  <a:pt x="106321" y="222609"/>
                </a:lnTo>
                <a:lnTo>
                  <a:pt x="63389" y="210647"/>
                </a:lnTo>
                <a:lnTo>
                  <a:pt x="29909" y="186494"/>
                </a:lnTo>
                <a:lnTo>
                  <a:pt x="8056" y="152957"/>
                </a:lnTo>
                <a:lnTo>
                  <a:pt x="5" y="112848"/>
                </a:lnTo>
                <a:lnTo>
                  <a:pt x="0" y="111719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矩形 75"/>
          <p:cNvSpPr/>
          <p:nvPr/>
        </p:nvSpPr>
        <p:spPr>
          <a:xfrm>
            <a:off x="2187020" y="5318496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>
                <a:solidFill>
                  <a:srgbClr val="1613FF"/>
                </a:solidFill>
                <a:latin typeface="Times New Roman"/>
                <a:cs typeface="Times New Roman"/>
              </a:rPr>
              <a:t>间隔边界</a:t>
            </a:r>
            <a:endParaRPr lang="zh-CN" altLang="en-US" sz="2000">
              <a:solidFill>
                <a:srgbClr val="1613FF"/>
              </a:solidFill>
            </a:endParaRPr>
          </a:p>
        </p:txBody>
      </p:sp>
      <p:cxnSp>
        <p:nvCxnSpPr>
          <p:cNvPr id="77" name="直线箭头连接符 76"/>
          <p:cNvCxnSpPr/>
          <p:nvPr/>
        </p:nvCxnSpPr>
        <p:spPr>
          <a:xfrm flipV="1">
            <a:off x="2470157" y="4902001"/>
            <a:ext cx="1144010" cy="416495"/>
          </a:xfrm>
          <a:prstGeom prst="straightConnector1">
            <a:avLst/>
          </a:prstGeom>
          <a:ln w="19050">
            <a:solidFill>
              <a:srgbClr val="1613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线箭头连接符 78"/>
          <p:cNvCxnSpPr/>
          <p:nvPr/>
        </p:nvCxnSpPr>
        <p:spPr>
          <a:xfrm flipV="1">
            <a:off x="2461235" y="4501133"/>
            <a:ext cx="657314" cy="817363"/>
          </a:xfrm>
          <a:prstGeom prst="straightConnector1">
            <a:avLst/>
          </a:prstGeom>
          <a:ln w="19050">
            <a:solidFill>
              <a:srgbClr val="1613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object 65"/>
          <p:cNvSpPr txBox="1"/>
          <p:nvPr/>
        </p:nvSpPr>
        <p:spPr>
          <a:xfrm>
            <a:off x="111365" y="2138644"/>
            <a:ext cx="2284625" cy="3385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zh-CN" altLang="en-US" sz="2200" spc="-20" dirty="0">
                <a:solidFill>
                  <a:srgbClr val="1613FF"/>
                </a:solidFill>
                <a:latin typeface="FangSong"/>
                <a:cs typeface="FangSong"/>
              </a:rPr>
              <a:t>点</a:t>
            </a:r>
            <a:r>
              <a:rPr lang="zh-CN" altLang="en-US" sz="2200" spc="-20">
                <a:solidFill>
                  <a:srgbClr val="1613FF"/>
                </a:solidFill>
                <a:latin typeface="FangSong"/>
                <a:cs typeface="FangSong"/>
              </a:rPr>
              <a:t>到超平面的</a:t>
            </a:r>
            <a:r>
              <a:rPr lang="zh-CN" altLang="en-US" sz="2200" spc="-20" dirty="0">
                <a:solidFill>
                  <a:srgbClr val="1613FF"/>
                </a:solidFill>
                <a:latin typeface="FangSong"/>
                <a:cs typeface="FangSong"/>
              </a:rPr>
              <a:t>距离</a:t>
            </a:r>
            <a:endParaRPr sz="2200" dirty="0">
              <a:solidFill>
                <a:srgbClr val="1613FF"/>
              </a:solidFill>
              <a:latin typeface="FangSong"/>
              <a:cs typeface="FangSong"/>
            </a:endParaRPr>
          </a:p>
        </p:txBody>
      </p:sp>
    </p:spTree>
    <p:extLst>
      <p:ext uri="{BB962C8B-B14F-4D97-AF65-F5344CB8AC3E}">
        <p14:creationId xmlns:p14="http://schemas.microsoft.com/office/powerpoint/2010/main" val="14620872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15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/>
              <a:t>线性</a:t>
            </a:r>
            <a:r>
              <a:rPr lang="en-US" altLang="zh-CN" dirty="0"/>
              <a:t>SVM</a:t>
            </a:r>
            <a:r>
              <a:rPr lang="zh-CN" altLang="en-US" dirty="0"/>
              <a:t>模型</a:t>
            </a:r>
            <a:endParaRPr lang="en-US" altLang="x-none" dirty="0"/>
          </a:p>
        </p:txBody>
      </p:sp>
      <p:sp>
        <p:nvSpPr>
          <p:cNvPr id="10915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en-US" altLang="zh-CN" sz="2400" dirty="0"/>
              <a:t>SVM</a:t>
            </a:r>
            <a:r>
              <a:rPr lang="zh-CN" altLang="en-US" sz="2400" dirty="0"/>
              <a:t>模型的训练即是通过训练数据估算参数</a:t>
            </a:r>
            <a:r>
              <a:rPr lang="en-US" altLang="zh-CN" sz="2400" i="1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w</a:t>
            </a:r>
            <a:r>
              <a:rPr lang="zh-CN" altLang="en-US" sz="2400" dirty="0"/>
              <a:t>与</a:t>
            </a:r>
            <a:r>
              <a:rPr lang="en-US" altLang="zh-CN" sz="2400" i="1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b</a:t>
            </a:r>
            <a:r>
              <a:rPr lang="zh-CN" altLang="en-US" sz="2400" i="1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，</a:t>
            </a:r>
            <a:r>
              <a:rPr lang="zh-CN" altLang="en-US" sz="2400" dirty="0"/>
              <a:t>目标是使得间隔     最大化</a:t>
            </a:r>
            <a:r>
              <a:rPr lang="en-US" altLang="zh-CN" sz="2400" dirty="0"/>
              <a:t>.</a:t>
            </a:r>
          </a:p>
          <a:p>
            <a:pPr>
              <a:defRPr/>
            </a:pPr>
            <a:r>
              <a:rPr lang="zh-CN" altLang="en-US" sz="2400" dirty="0"/>
              <a:t>参数必须满足以下的条件</a:t>
            </a:r>
            <a:r>
              <a:rPr lang="en-US" altLang="zh-CN" sz="2400" dirty="0"/>
              <a:t>:</a:t>
            </a:r>
          </a:p>
          <a:p>
            <a:pPr>
              <a:defRPr/>
            </a:pPr>
            <a:endParaRPr lang="en-US" altLang="x-none" dirty="0"/>
          </a:p>
          <a:p>
            <a:pPr>
              <a:defRPr/>
            </a:pPr>
            <a:endParaRPr lang="en-US" altLang="x-none" dirty="0"/>
          </a:p>
          <a:p>
            <a:pPr>
              <a:defRPr/>
            </a:pPr>
            <a:r>
              <a:rPr lang="zh-CN" altLang="en-US" sz="2400" dirty="0"/>
              <a:t>上面的两个不等式条件可以融合为以下的一个不等式条件</a:t>
            </a:r>
            <a:r>
              <a:rPr lang="en-US" altLang="zh-CN" sz="2400" dirty="0"/>
              <a:t>:</a:t>
            </a:r>
            <a:endParaRPr lang="en-US" altLang="x-none" sz="24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2391750"/>
            <a:ext cx="4128516" cy="10668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2130" y="3915969"/>
            <a:ext cx="2797362" cy="625571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958" y="4870164"/>
            <a:ext cx="3101720" cy="801478"/>
          </a:xfrm>
          <a:prstGeom prst="rect">
            <a:avLst/>
          </a:prstGeom>
        </p:spPr>
      </p:pic>
      <p:cxnSp>
        <p:nvCxnSpPr>
          <p:cNvPr id="17" name="直线箭头连接符 16"/>
          <p:cNvCxnSpPr/>
          <p:nvPr/>
        </p:nvCxnSpPr>
        <p:spPr>
          <a:xfrm>
            <a:off x="4230811" y="5257514"/>
            <a:ext cx="953706" cy="1338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3"/>
          <p:cNvSpPr>
            <a:spLocks noChangeArrowheads="1"/>
          </p:cNvSpPr>
          <p:nvPr/>
        </p:nvSpPr>
        <p:spPr bwMode="auto">
          <a:xfrm>
            <a:off x="3554695" y="4572000"/>
            <a:ext cx="235723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charset="2"/>
              <a:buChar char="l"/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charset="0"/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charset="2"/>
              <a:buChar char="u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000" b="1" dirty="0">
                <a:solidFill>
                  <a:srgbClr val="FF0000"/>
                </a:solidFill>
              </a:rPr>
              <a:t>都乘以 </a:t>
            </a:r>
            <a:r>
              <a:rPr lang="en-US" altLang="zh-CN" sz="2000" b="1" i="1" dirty="0" err="1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y</a:t>
            </a:r>
            <a:r>
              <a:rPr lang="en-US" altLang="zh-CN" sz="2000" b="1" i="1" baseline="-25000" dirty="0" err="1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i</a:t>
            </a:r>
            <a:endParaRPr lang="en-US" altLang="x-none" sz="2000" b="1" i="1" baseline="-25000" dirty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5033029"/>
            <a:ext cx="2103240" cy="470345"/>
          </a:xfrm>
          <a:prstGeom prst="rect">
            <a:avLst/>
          </a:prstGeom>
        </p:spPr>
      </p:pic>
      <p:sp>
        <p:nvSpPr>
          <p:cNvPr id="10" name="object 7"/>
          <p:cNvSpPr/>
          <p:nvPr/>
        </p:nvSpPr>
        <p:spPr>
          <a:xfrm>
            <a:off x="2153644" y="1595031"/>
            <a:ext cx="216408" cy="28803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4292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15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915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0633" rIns="0" bIns="0" rtlCol="0">
            <a:spAutoFit/>
          </a:bodyPr>
          <a:lstStyle/>
          <a:p>
            <a:pPr marL="34925">
              <a:lnSpc>
                <a:spcPct val="100000"/>
              </a:lnSpc>
            </a:pPr>
            <a:r>
              <a:rPr spc="-25" dirty="0"/>
              <a:t>支</a:t>
            </a:r>
            <a:r>
              <a:rPr spc="-30" dirty="0"/>
              <a:t>持向量</a:t>
            </a:r>
            <a:r>
              <a:rPr spc="-25" dirty="0"/>
              <a:t>机</a:t>
            </a:r>
            <a:r>
              <a:rPr spc="-30" dirty="0"/>
              <a:t>基本型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32256" y="1224455"/>
            <a:ext cx="2490470" cy="3385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15" dirty="0">
                <a:solidFill>
                  <a:srgbClr val="FF0000"/>
                </a:solidFill>
                <a:latin typeface="FangSong"/>
                <a:cs typeface="FangSong"/>
              </a:rPr>
              <a:t>最大间隔</a:t>
            </a:r>
            <a:r>
              <a:rPr sz="2200" spc="-10" dirty="0">
                <a:latin typeface="Verdana"/>
                <a:cs typeface="Verdana"/>
              </a:rPr>
              <a:t>:</a:t>
            </a:r>
            <a:r>
              <a:rPr sz="2200" spc="-30" dirty="0">
                <a:latin typeface="Verdana"/>
                <a:cs typeface="Verdana"/>
              </a:rPr>
              <a:t> </a:t>
            </a:r>
            <a:r>
              <a:rPr sz="2200" spc="-15" dirty="0">
                <a:latin typeface="FangSong"/>
                <a:cs typeface="FangSong"/>
              </a:rPr>
              <a:t>寻找参数</a:t>
            </a:r>
            <a:endParaRPr sz="2200">
              <a:latin typeface="FangSong"/>
              <a:cs typeface="FangSong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586098" y="1224455"/>
            <a:ext cx="2313305" cy="3067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587375" algn="l"/>
                <a:tab pos="1739264" algn="l"/>
              </a:tabLst>
            </a:pPr>
            <a:r>
              <a:rPr sz="2200" spc="-25" dirty="0">
                <a:latin typeface="FangSong"/>
                <a:cs typeface="FangSong"/>
              </a:rPr>
              <a:t>和	</a:t>
            </a:r>
            <a:r>
              <a:rPr sz="2200" spc="-10" dirty="0">
                <a:latin typeface="Verdana"/>
                <a:cs typeface="Verdana"/>
              </a:rPr>
              <a:t>,</a:t>
            </a:r>
            <a:r>
              <a:rPr sz="2200" spc="-5" dirty="0">
                <a:latin typeface="Verdana"/>
                <a:cs typeface="Verdana"/>
              </a:rPr>
              <a:t> </a:t>
            </a:r>
            <a:r>
              <a:rPr sz="2200" spc="-15" dirty="0">
                <a:latin typeface="FangSong"/>
                <a:cs typeface="FangSong"/>
              </a:rPr>
              <a:t>使</a:t>
            </a:r>
            <a:r>
              <a:rPr sz="2200" spc="-25" dirty="0">
                <a:latin typeface="FangSong"/>
                <a:cs typeface="FangSong"/>
              </a:rPr>
              <a:t>得</a:t>
            </a:r>
            <a:r>
              <a:rPr sz="2200" dirty="0">
                <a:latin typeface="FangSong"/>
                <a:cs typeface="FangSong"/>
              </a:rPr>
              <a:t>	</a:t>
            </a:r>
            <a:r>
              <a:rPr sz="2200" spc="-15" dirty="0">
                <a:latin typeface="FangSong"/>
                <a:cs typeface="FangSong"/>
              </a:rPr>
              <a:t>最大</a:t>
            </a:r>
            <a:endParaRPr sz="2200">
              <a:latin typeface="FangSong"/>
              <a:cs typeface="FangSong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195827" y="1292352"/>
            <a:ext cx="310896" cy="2865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957828" y="1217675"/>
            <a:ext cx="164591" cy="37185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007864" y="1252727"/>
            <a:ext cx="216408" cy="28803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957828" y="3349752"/>
            <a:ext cx="744220" cy="749935"/>
          </a:xfrm>
          <a:custGeom>
            <a:avLst/>
            <a:gdLst/>
            <a:ahLst/>
            <a:cxnLst/>
            <a:rect l="l" t="t" r="r" b="b"/>
            <a:pathLst>
              <a:path w="744220" h="749935">
                <a:moveTo>
                  <a:pt x="743712" y="377952"/>
                </a:moveTo>
                <a:lnTo>
                  <a:pt x="0" y="377952"/>
                </a:lnTo>
                <a:lnTo>
                  <a:pt x="371856" y="749808"/>
                </a:lnTo>
                <a:lnTo>
                  <a:pt x="743712" y="377952"/>
                </a:lnTo>
                <a:close/>
              </a:path>
              <a:path w="744220" h="749935">
                <a:moveTo>
                  <a:pt x="557784" y="0"/>
                </a:moveTo>
                <a:lnTo>
                  <a:pt x="185928" y="0"/>
                </a:lnTo>
                <a:lnTo>
                  <a:pt x="185928" y="377952"/>
                </a:lnTo>
                <a:lnTo>
                  <a:pt x="557784" y="377952"/>
                </a:lnTo>
                <a:lnTo>
                  <a:pt x="55778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957828" y="3349752"/>
            <a:ext cx="744220" cy="749935"/>
          </a:xfrm>
          <a:custGeom>
            <a:avLst/>
            <a:gdLst/>
            <a:ahLst/>
            <a:cxnLst/>
            <a:rect l="l" t="t" r="r" b="b"/>
            <a:pathLst>
              <a:path w="744220" h="749935">
                <a:moveTo>
                  <a:pt x="0" y="377952"/>
                </a:moveTo>
                <a:lnTo>
                  <a:pt x="185928" y="377952"/>
                </a:lnTo>
                <a:lnTo>
                  <a:pt x="185928" y="0"/>
                </a:lnTo>
                <a:lnTo>
                  <a:pt x="557784" y="0"/>
                </a:lnTo>
                <a:lnTo>
                  <a:pt x="557784" y="377952"/>
                </a:lnTo>
                <a:lnTo>
                  <a:pt x="743712" y="377952"/>
                </a:lnTo>
                <a:lnTo>
                  <a:pt x="371856" y="749808"/>
                </a:lnTo>
                <a:lnTo>
                  <a:pt x="0" y="377952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687067" y="1821179"/>
            <a:ext cx="5640324" cy="122529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717548" y="4206240"/>
            <a:ext cx="5579363" cy="122529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845007" y="5867513"/>
            <a:ext cx="7139940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dirty="0" err="1">
                <a:solidFill>
                  <a:srgbClr val="FF0000"/>
                </a:solidFill>
                <a:latin typeface="FangSong"/>
                <a:cs typeface="FangSong"/>
              </a:rPr>
              <a:t>凸二次</a:t>
            </a:r>
            <a:r>
              <a:rPr sz="2000" spc="-15" dirty="0" err="1">
                <a:solidFill>
                  <a:srgbClr val="FF0000"/>
                </a:solidFill>
                <a:latin typeface="FangSong"/>
                <a:cs typeface="FangSong"/>
              </a:rPr>
              <a:t>规</a:t>
            </a:r>
            <a:r>
              <a:rPr sz="2000" dirty="0" err="1">
                <a:solidFill>
                  <a:srgbClr val="FF0000"/>
                </a:solidFill>
                <a:latin typeface="FangSong"/>
                <a:cs typeface="FangSong"/>
              </a:rPr>
              <a:t>划</a:t>
            </a:r>
            <a:r>
              <a:rPr sz="2000" spc="-15" dirty="0" err="1">
                <a:solidFill>
                  <a:srgbClr val="FF0000"/>
                </a:solidFill>
                <a:latin typeface="FangSong"/>
                <a:cs typeface="FangSong"/>
              </a:rPr>
              <a:t>问</a:t>
            </a:r>
            <a:r>
              <a:rPr sz="2000" dirty="0" err="1">
                <a:solidFill>
                  <a:srgbClr val="FF0000"/>
                </a:solidFill>
                <a:latin typeface="FangSong"/>
                <a:cs typeface="FangSong"/>
              </a:rPr>
              <a:t>题</a:t>
            </a:r>
            <a:endParaRPr sz="2000" dirty="0">
              <a:latin typeface="FangSong"/>
              <a:cs typeface="FangSong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11"/>
          <p:cNvSpPr txBox="1"/>
          <p:nvPr/>
        </p:nvSpPr>
        <p:spPr>
          <a:xfrm>
            <a:off x="3771215" y="4050291"/>
            <a:ext cx="3329304" cy="3385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783590" algn="l"/>
                <a:tab pos="1358265" algn="l"/>
              </a:tabLst>
            </a:pPr>
            <a:r>
              <a:rPr sz="2200" spc="-25" dirty="0">
                <a:latin typeface="FangSong"/>
                <a:cs typeface="FangSong"/>
              </a:rPr>
              <a:t>对	和	</a:t>
            </a:r>
            <a:r>
              <a:rPr sz="2200" spc="-20" dirty="0">
                <a:latin typeface="FangSong"/>
                <a:cs typeface="FangSong"/>
              </a:rPr>
              <a:t>的</a:t>
            </a:r>
            <a:r>
              <a:rPr sz="2200" spc="-20" dirty="0">
                <a:solidFill>
                  <a:srgbClr val="FF0000"/>
                </a:solidFill>
                <a:latin typeface="FangSong"/>
                <a:cs typeface="FangSong"/>
              </a:rPr>
              <a:t>偏导为零</a:t>
            </a:r>
            <a:r>
              <a:rPr sz="2200" spc="-25" dirty="0">
                <a:latin typeface="FangSong"/>
                <a:cs typeface="FangSong"/>
              </a:rPr>
              <a:t>可得</a:t>
            </a:r>
            <a:endParaRPr sz="2200">
              <a:latin typeface="FangSong"/>
              <a:cs typeface="FangSong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3286" y="258282"/>
            <a:ext cx="8777427" cy="487144"/>
          </a:xfrm>
          <a:prstGeom prst="rect">
            <a:avLst/>
          </a:prstGeom>
        </p:spPr>
        <p:txBody>
          <a:bodyPr vert="horz" wrap="square" lIns="0" tIns="63333" rIns="0" bIns="0" rtlCol="0">
            <a:spAutoFit/>
          </a:bodyPr>
          <a:lstStyle/>
          <a:p>
            <a:pPr marL="34925">
              <a:lnSpc>
                <a:spcPts val="3300"/>
              </a:lnSpc>
            </a:pPr>
            <a:r>
              <a:rPr spc="-25" dirty="0">
                <a:solidFill>
                  <a:srgbClr val="FF0000"/>
                </a:solidFill>
              </a:rPr>
              <a:t>对</a:t>
            </a:r>
            <a:r>
              <a:rPr spc="-30" dirty="0">
                <a:solidFill>
                  <a:srgbClr val="FF0000"/>
                </a:solidFill>
              </a:rPr>
              <a:t>偶</a:t>
            </a:r>
            <a:r>
              <a:rPr spc="-30" dirty="0"/>
              <a:t>问题</a:t>
            </a:r>
            <a:r>
              <a:rPr lang="zh-CN" altLang="en-US" spc="-30" dirty="0"/>
              <a:t> </a:t>
            </a:r>
            <a:r>
              <a:rPr lang="en-US" altLang="zh-CN" spc="-30" dirty="0"/>
              <a:t>(Dual</a:t>
            </a:r>
            <a:r>
              <a:rPr lang="zh-CN" altLang="en-US" spc="-30" dirty="0"/>
              <a:t> </a:t>
            </a:r>
            <a:r>
              <a:rPr lang="en-US" altLang="zh-CN" spc="-30" dirty="0"/>
              <a:t>Problem)</a:t>
            </a:r>
            <a:endParaRPr spc="-30" dirty="0"/>
          </a:p>
        </p:txBody>
      </p:sp>
      <p:sp>
        <p:nvSpPr>
          <p:cNvPr id="3" name="object 3"/>
          <p:cNvSpPr/>
          <p:nvPr/>
        </p:nvSpPr>
        <p:spPr>
          <a:xfrm>
            <a:off x="4407610" y="2732626"/>
            <a:ext cx="786384" cy="2865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685800" y="2133600"/>
            <a:ext cx="3666490" cy="9207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0000FF"/>
                </a:solidFill>
                <a:latin typeface="FangSong"/>
                <a:cs typeface="FangSong"/>
              </a:rPr>
              <a:t>拉格朗日乘子法</a:t>
            </a:r>
            <a:endParaRPr sz="2400" dirty="0">
              <a:latin typeface="FangSong"/>
              <a:cs typeface="FangSong"/>
            </a:endParaRPr>
          </a:p>
          <a:p>
            <a:pPr marL="12700">
              <a:lnSpc>
                <a:spcPts val="2615"/>
              </a:lnSpc>
              <a:spcBef>
                <a:spcPts val="1650"/>
              </a:spcBef>
            </a:pPr>
            <a:r>
              <a:rPr sz="2200" spc="-20" dirty="0">
                <a:latin typeface="Wingdings"/>
                <a:cs typeface="Wingdings"/>
              </a:rPr>
              <a:t></a:t>
            </a:r>
            <a:r>
              <a:rPr sz="2200" spc="-1905" dirty="0">
                <a:latin typeface="Wingdings"/>
                <a:cs typeface="Wingdings"/>
              </a:rPr>
              <a:t> </a:t>
            </a:r>
            <a:r>
              <a:rPr sz="2200" spc="-20" dirty="0">
                <a:latin typeface="FangSong"/>
                <a:cs typeface="FangSong"/>
              </a:rPr>
              <a:t>第一步：引</a:t>
            </a:r>
            <a:r>
              <a:rPr sz="2200" spc="-25" dirty="0">
                <a:latin typeface="FangSong"/>
                <a:cs typeface="FangSong"/>
              </a:rPr>
              <a:t>入</a:t>
            </a:r>
            <a:r>
              <a:rPr sz="2200" spc="-25" dirty="0">
                <a:solidFill>
                  <a:srgbClr val="1613FF"/>
                </a:solidFill>
                <a:latin typeface="FangSong"/>
                <a:cs typeface="FangSong"/>
              </a:rPr>
              <a:t>拉</a:t>
            </a:r>
            <a:r>
              <a:rPr sz="2200" spc="-20" dirty="0">
                <a:solidFill>
                  <a:srgbClr val="1613FF"/>
                </a:solidFill>
                <a:latin typeface="FangSong"/>
                <a:cs typeface="FangSong"/>
              </a:rPr>
              <a:t>格</a:t>
            </a:r>
            <a:r>
              <a:rPr sz="2200" spc="-25" dirty="0">
                <a:solidFill>
                  <a:srgbClr val="1613FF"/>
                </a:solidFill>
                <a:latin typeface="FangSong"/>
                <a:cs typeface="FangSong"/>
              </a:rPr>
              <a:t>朗日</a:t>
            </a:r>
            <a:r>
              <a:rPr sz="2200" spc="-20" dirty="0">
                <a:solidFill>
                  <a:srgbClr val="1613FF"/>
                </a:solidFill>
                <a:latin typeface="FangSong"/>
                <a:cs typeface="FangSong"/>
              </a:rPr>
              <a:t>乘</a:t>
            </a:r>
            <a:r>
              <a:rPr sz="2200" spc="-25" dirty="0">
                <a:solidFill>
                  <a:srgbClr val="1613FF"/>
                </a:solidFill>
                <a:latin typeface="FangSong"/>
                <a:cs typeface="FangSong"/>
              </a:rPr>
              <a:t>子</a:t>
            </a:r>
            <a:endParaRPr sz="2200" dirty="0">
              <a:solidFill>
                <a:srgbClr val="1613FF"/>
              </a:solidFill>
              <a:latin typeface="FangSong"/>
              <a:cs typeface="FangSong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310581" y="2692571"/>
            <a:ext cx="2263140" cy="3385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15" dirty="0">
                <a:latin typeface="FangSong"/>
                <a:cs typeface="FangSong"/>
              </a:rPr>
              <a:t>得到</a:t>
            </a:r>
            <a:r>
              <a:rPr sz="2200" spc="-20" dirty="0">
                <a:solidFill>
                  <a:srgbClr val="FF0000"/>
                </a:solidFill>
                <a:latin typeface="FangSong"/>
                <a:cs typeface="FangSong"/>
              </a:rPr>
              <a:t>拉格朗</a:t>
            </a:r>
            <a:r>
              <a:rPr sz="2200" spc="-25" dirty="0">
                <a:solidFill>
                  <a:srgbClr val="FF0000"/>
                </a:solidFill>
                <a:latin typeface="FangSong"/>
                <a:cs typeface="FangSong"/>
              </a:rPr>
              <a:t>日函数</a:t>
            </a:r>
            <a:endParaRPr sz="2200">
              <a:solidFill>
                <a:srgbClr val="FF0000"/>
              </a:solidFill>
              <a:latin typeface="FangSong"/>
              <a:cs typeface="FangSong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714703" y="3110579"/>
            <a:ext cx="5385816" cy="76809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472131" y="4103244"/>
            <a:ext cx="1191767" cy="32156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150055" y="4148423"/>
            <a:ext cx="257555" cy="23774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893767" y="4085939"/>
            <a:ext cx="155448" cy="35204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672665" y="4086454"/>
            <a:ext cx="1714500" cy="3073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20" dirty="0">
                <a:latin typeface="Wingdings"/>
                <a:cs typeface="Wingdings"/>
              </a:rPr>
              <a:t></a:t>
            </a:r>
            <a:r>
              <a:rPr sz="2200" spc="-1905" dirty="0">
                <a:latin typeface="Wingdings"/>
                <a:cs typeface="Wingdings"/>
              </a:rPr>
              <a:t> </a:t>
            </a:r>
            <a:r>
              <a:rPr sz="2200" spc="-15" dirty="0">
                <a:latin typeface="FangSong"/>
                <a:cs typeface="FangSong"/>
              </a:rPr>
              <a:t>第二步：令</a:t>
            </a:r>
            <a:endParaRPr sz="2200">
              <a:latin typeface="FangSong"/>
              <a:cs typeface="FangSong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458415" y="4517232"/>
            <a:ext cx="1886712" cy="80467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486860" y="4529423"/>
            <a:ext cx="1415796" cy="79552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1"/>
          <p:cNvSpPr/>
          <p:nvPr/>
        </p:nvSpPr>
        <p:spPr>
          <a:xfrm>
            <a:off x="3068014" y="1039146"/>
            <a:ext cx="5321222" cy="106461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srgbClr val="FF0000"/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481032" y="1140033"/>
            <a:ext cx="231044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spc="-25" dirty="0">
                <a:solidFill>
                  <a:srgbClr val="FF0000"/>
                </a:solidFill>
              </a:rPr>
              <a:t>原始</a:t>
            </a:r>
            <a:r>
              <a:rPr lang="zh-CN" altLang="en-US" sz="2400" spc="-30" dirty="0"/>
              <a:t>问题</a:t>
            </a:r>
            <a:endParaRPr lang="en-US" altLang="zh-CN" sz="2400" spc="-30" dirty="0"/>
          </a:p>
          <a:p>
            <a:r>
              <a:rPr lang="en-US" altLang="zh-CN" sz="2400" spc="-30" dirty="0"/>
              <a:t>(Primal</a:t>
            </a:r>
            <a:r>
              <a:rPr lang="zh-CN" altLang="en-US" sz="2400" spc="-30" dirty="0"/>
              <a:t> </a:t>
            </a:r>
            <a:r>
              <a:rPr lang="en-US" altLang="zh-CN" sz="2400" spc="-30" dirty="0"/>
              <a:t>Problem):</a:t>
            </a:r>
            <a:endParaRPr lang="zh-CN" altLang="en-US" sz="240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974" y="1597824"/>
            <a:ext cx="6280160" cy="3960250"/>
          </a:xfrm>
          <a:prstGeom prst="rect">
            <a:avLst/>
          </a:prstGeom>
        </p:spPr>
      </p:pic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3333" rIns="0" bIns="0" rtlCol="0">
            <a:spAutoFit/>
          </a:bodyPr>
          <a:lstStyle/>
          <a:p>
            <a:pPr marL="34925">
              <a:lnSpc>
                <a:spcPts val="3300"/>
              </a:lnSpc>
            </a:pPr>
            <a:r>
              <a:rPr spc="-25" dirty="0"/>
              <a:t>对</a:t>
            </a:r>
            <a:r>
              <a:rPr spc="-30" dirty="0"/>
              <a:t>偶问题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object 14"/>
              <p:cNvSpPr txBox="1"/>
              <p:nvPr/>
            </p:nvSpPr>
            <p:spPr>
              <a:xfrm>
                <a:off x="304800" y="990600"/>
                <a:ext cx="8336988" cy="360804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/>
              <a:p>
                <a:pPr marL="12700"/>
                <a:r>
                  <a:rPr sz="2200" spc="-20" dirty="0">
                    <a:latin typeface="Wingdings"/>
                    <a:cs typeface="Wingdings"/>
                  </a:rPr>
                  <a:t></a:t>
                </a:r>
                <a:r>
                  <a:rPr sz="2200" spc="-1460" dirty="0">
                    <a:latin typeface="Wingdings"/>
                    <a:cs typeface="Wingdings"/>
                  </a:rPr>
                  <a:t> </a:t>
                </a:r>
                <a:r>
                  <a:rPr sz="2200" spc="-15" dirty="0">
                    <a:latin typeface="FangSong"/>
                    <a:cs typeface="FangSong"/>
                  </a:rPr>
                  <a:t>第</a:t>
                </a:r>
                <a:r>
                  <a:rPr sz="2200" spc="-25" dirty="0">
                    <a:latin typeface="FangSong"/>
                    <a:cs typeface="FangSong"/>
                  </a:rPr>
                  <a:t>三步</a:t>
                </a:r>
                <a:r>
                  <a:rPr sz="2200" spc="-15" dirty="0">
                    <a:latin typeface="FangSong"/>
                    <a:cs typeface="FangSong"/>
                  </a:rPr>
                  <a:t>：</a:t>
                </a:r>
                <a:r>
                  <a:rPr sz="2200" spc="-25" dirty="0">
                    <a:latin typeface="FangSong"/>
                    <a:cs typeface="FangSong"/>
                  </a:rPr>
                  <a:t>回</a:t>
                </a:r>
                <a:r>
                  <a:rPr sz="2200" spc="-20" dirty="0">
                    <a:latin typeface="FangSong"/>
                    <a:cs typeface="FangSong"/>
                  </a:rPr>
                  <a:t>代</a:t>
                </a:r>
                <a:r>
                  <a:rPr lang="en-US" altLang="zh-CN" sz="2200" spc="-25" dirty="0">
                    <a:latin typeface="FangSong"/>
                    <a:cs typeface="FangSong"/>
                  </a:rPr>
                  <a:t>(</a:t>
                </a:r>
                <a:r>
                  <a:rPr lang="zh-CN" altLang="en-US" sz="2200" spc="-25" dirty="0">
                    <a:latin typeface="FangSong"/>
                    <a:cs typeface="FangSong"/>
                  </a:rPr>
                  <a:t>第二步代入第一步，消掉</a:t>
                </a:r>
                <a14:m>
                  <m:oMath xmlns:m="http://schemas.openxmlformats.org/officeDocument/2006/math">
                    <m:r>
                      <a:rPr lang="zh-CN" altLang="en-US" sz="2400" b="1" i="1" spc="-15">
                        <a:latin typeface="Cambria Math" charset="0"/>
                        <a:ea typeface="Cambria Math" charset="0"/>
                        <a:cs typeface="Cambria Math" charset="0"/>
                      </a:rPr>
                      <m:t>𝝎</m:t>
                    </m:r>
                    <m:r>
                      <a:rPr lang="zh-CN" altLang="en-US" sz="2400" i="1" spc="-15">
                        <a:latin typeface="Cambria Math" charset="0"/>
                        <a:ea typeface="Cambria Math" charset="0"/>
                        <a:cs typeface="Cambria Math" charset="0"/>
                      </a:rPr>
                      <m:t>，</m:t>
                    </m:r>
                    <m:r>
                      <a:rPr lang="en-US" altLang="zh-CN" sz="2400" i="1" spc="-15">
                        <a:latin typeface="Cambria Math" charset="0"/>
                        <a:ea typeface="Cambria Math" charset="0"/>
                        <a:cs typeface="Cambria Math" charset="0"/>
                      </a:rPr>
                      <m:t>𝑏</m:t>
                    </m:r>
                  </m:oMath>
                </a14:m>
                <a:r>
                  <a:rPr lang="en-US" altLang="zh-CN" sz="2200" spc="-25" dirty="0">
                    <a:latin typeface="FangSong"/>
                    <a:cs typeface="FangSong"/>
                  </a:rPr>
                  <a:t>)</a:t>
                </a:r>
                <a:r>
                  <a:rPr sz="2200" spc="-25" dirty="0">
                    <a:latin typeface="FangSong"/>
                    <a:cs typeface="FangSong"/>
                  </a:rPr>
                  <a:t>可得</a:t>
                </a:r>
                <a:endParaRPr sz="2200" dirty="0">
                  <a:latin typeface="FangSong"/>
                  <a:cs typeface="FangSong"/>
                </a:endParaRPr>
              </a:p>
            </p:txBody>
          </p:sp>
        </mc:Choice>
        <mc:Fallback xmlns="">
          <p:sp>
            <p:nvSpPr>
              <p:cNvPr id="20" name="object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" y="990600"/>
                <a:ext cx="8336988" cy="360804"/>
              </a:xfrm>
              <a:prstGeom prst="rect">
                <a:avLst/>
              </a:prstGeom>
              <a:blipFill rotWithShape="0">
                <a:blip r:embed="rId4"/>
                <a:stretch>
                  <a:fillRect l="-1901" t="-25424" b="-457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bject 12"/>
          <p:cNvSpPr/>
          <p:nvPr/>
        </p:nvSpPr>
        <p:spPr>
          <a:xfrm>
            <a:off x="7430210" y="2305508"/>
            <a:ext cx="1447800" cy="6096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Line 5"/>
          <p:cNvSpPr>
            <a:spLocks noChangeShapeType="1"/>
          </p:cNvSpPr>
          <p:nvPr/>
        </p:nvSpPr>
        <p:spPr bwMode="auto">
          <a:xfrm rot="20000665">
            <a:off x="1799750" y="2772774"/>
            <a:ext cx="820101" cy="404479"/>
          </a:xfrm>
          <a:prstGeom prst="line">
            <a:avLst/>
          </a:prstGeom>
          <a:noFill/>
          <a:ln w="38100">
            <a:solidFill>
              <a:srgbClr val="C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400" b="1">
              <a:solidFill>
                <a:srgbClr val="000000"/>
              </a:solidFill>
            </a:endParaRPr>
          </a:p>
        </p:txBody>
      </p:sp>
      <p:sp>
        <p:nvSpPr>
          <p:cNvPr id="8" name="Line 5"/>
          <p:cNvSpPr>
            <a:spLocks noChangeShapeType="1"/>
          </p:cNvSpPr>
          <p:nvPr/>
        </p:nvSpPr>
        <p:spPr bwMode="auto">
          <a:xfrm rot="20000665">
            <a:off x="7506250" y="2643910"/>
            <a:ext cx="1305992" cy="648386"/>
          </a:xfrm>
          <a:prstGeom prst="line">
            <a:avLst/>
          </a:prstGeom>
          <a:noFill/>
          <a:ln w="38100">
            <a:solidFill>
              <a:srgbClr val="C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400" b="1">
              <a:solidFill>
                <a:srgbClr val="000000"/>
              </a:solidFill>
            </a:endParaRPr>
          </a:p>
        </p:txBody>
      </p:sp>
      <p:sp>
        <p:nvSpPr>
          <p:cNvPr id="13" name="Line 5"/>
          <p:cNvSpPr>
            <a:spLocks noChangeShapeType="1"/>
          </p:cNvSpPr>
          <p:nvPr/>
        </p:nvSpPr>
        <p:spPr bwMode="auto">
          <a:xfrm rot="20000665">
            <a:off x="7412691" y="3633639"/>
            <a:ext cx="1305992" cy="648386"/>
          </a:xfrm>
          <a:prstGeom prst="line">
            <a:avLst/>
          </a:prstGeom>
          <a:noFill/>
          <a:ln w="38100">
            <a:solidFill>
              <a:srgbClr val="C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400" b="1">
              <a:solidFill>
                <a:srgbClr val="000000"/>
              </a:solidFill>
            </a:endParaRPr>
          </a:p>
        </p:txBody>
      </p:sp>
      <p:sp>
        <p:nvSpPr>
          <p:cNvPr id="14" name="Line 5"/>
          <p:cNvSpPr>
            <a:spLocks noChangeShapeType="1"/>
          </p:cNvSpPr>
          <p:nvPr/>
        </p:nvSpPr>
        <p:spPr bwMode="auto">
          <a:xfrm rot="20000665">
            <a:off x="5372895" y="3641309"/>
            <a:ext cx="637814" cy="324500"/>
          </a:xfrm>
          <a:prstGeom prst="line">
            <a:avLst/>
          </a:prstGeom>
          <a:noFill/>
          <a:ln w="38100">
            <a:solidFill>
              <a:srgbClr val="C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400" b="1">
              <a:solidFill>
                <a:srgbClr val="000000"/>
              </a:solidFill>
            </a:endParaRPr>
          </a:p>
        </p:txBody>
      </p:sp>
      <p:sp>
        <p:nvSpPr>
          <p:cNvPr id="16" name="Line 5"/>
          <p:cNvSpPr>
            <a:spLocks noChangeShapeType="1"/>
          </p:cNvSpPr>
          <p:nvPr/>
        </p:nvSpPr>
        <p:spPr bwMode="auto">
          <a:xfrm rot="20000665">
            <a:off x="2040162" y="3163641"/>
            <a:ext cx="2991037" cy="1487789"/>
          </a:xfrm>
          <a:prstGeom prst="line">
            <a:avLst/>
          </a:prstGeom>
          <a:noFill/>
          <a:ln w="38100">
            <a:solidFill>
              <a:srgbClr val="1A0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400" b="1">
              <a:solidFill>
                <a:srgbClr val="000000"/>
              </a:solidFill>
            </a:endParaRPr>
          </a:p>
        </p:txBody>
      </p:sp>
      <p:sp>
        <p:nvSpPr>
          <p:cNvPr id="17" name="object 13"/>
          <p:cNvSpPr/>
          <p:nvPr/>
        </p:nvSpPr>
        <p:spPr>
          <a:xfrm>
            <a:off x="7430208" y="3182424"/>
            <a:ext cx="1211580" cy="66611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695978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11"/>
          <p:cNvSpPr txBox="1"/>
          <p:nvPr/>
        </p:nvSpPr>
        <p:spPr>
          <a:xfrm>
            <a:off x="3728339" y="2942247"/>
            <a:ext cx="3329304" cy="3385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783590" algn="l"/>
                <a:tab pos="1358265" algn="l"/>
              </a:tabLst>
            </a:pPr>
            <a:r>
              <a:rPr sz="2200" spc="-25" dirty="0">
                <a:latin typeface="FangSong"/>
                <a:cs typeface="FangSong"/>
              </a:rPr>
              <a:t>对	和	</a:t>
            </a:r>
            <a:r>
              <a:rPr sz="2200" spc="-20" dirty="0">
                <a:latin typeface="FangSong"/>
                <a:cs typeface="FangSong"/>
              </a:rPr>
              <a:t>的</a:t>
            </a:r>
            <a:r>
              <a:rPr sz="2200" spc="-20" dirty="0">
                <a:solidFill>
                  <a:srgbClr val="FF0000"/>
                </a:solidFill>
                <a:latin typeface="FangSong"/>
                <a:cs typeface="FangSong"/>
              </a:rPr>
              <a:t>偏导为零</a:t>
            </a:r>
            <a:r>
              <a:rPr sz="2200" spc="-25" dirty="0">
                <a:latin typeface="FangSong"/>
                <a:cs typeface="FangSong"/>
              </a:rPr>
              <a:t>可得</a:t>
            </a:r>
            <a:endParaRPr sz="2200">
              <a:latin typeface="FangSong"/>
              <a:cs typeface="FangSong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3333" rIns="0" bIns="0" rtlCol="0">
            <a:spAutoFit/>
          </a:bodyPr>
          <a:lstStyle/>
          <a:p>
            <a:pPr marL="34925">
              <a:lnSpc>
                <a:spcPts val="3300"/>
              </a:lnSpc>
            </a:pPr>
            <a:r>
              <a:rPr spc="-25" dirty="0"/>
              <a:t>对</a:t>
            </a:r>
            <a:r>
              <a:rPr spc="-30" dirty="0"/>
              <a:t>偶问题</a:t>
            </a:r>
          </a:p>
        </p:txBody>
      </p:sp>
      <p:sp>
        <p:nvSpPr>
          <p:cNvPr id="3" name="object 3"/>
          <p:cNvSpPr/>
          <p:nvPr/>
        </p:nvSpPr>
        <p:spPr>
          <a:xfrm>
            <a:off x="4364734" y="1624582"/>
            <a:ext cx="786384" cy="2865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642924" y="1025556"/>
            <a:ext cx="3666490" cy="8540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0000FF"/>
                </a:solidFill>
                <a:latin typeface="FangSong"/>
                <a:cs typeface="FangSong"/>
              </a:rPr>
              <a:t>拉格朗日乘子法</a:t>
            </a:r>
            <a:endParaRPr sz="2400">
              <a:latin typeface="FangSong"/>
              <a:cs typeface="FangSong"/>
            </a:endParaRPr>
          </a:p>
          <a:p>
            <a:pPr marL="12700">
              <a:lnSpc>
                <a:spcPts val="2615"/>
              </a:lnSpc>
              <a:spcBef>
                <a:spcPts val="1650"/>
              </a:spcBef>
            </a:pPr>
            <a:r>
              <a:rPr sz="2200" spc="-20" dirty="0">
                <a:latin typeface="Wingdings"/>
                <a:cs typeface="Wingdings"/>
              </a:rPr>
              <a:t></a:t>
            </a:r>
            <a:r>
              <a:rPr sz="2200" spc="-1905" dirty="0">
                <a:latin typeface="Wingdings"/>
                <a:cs typeface="Wingdings"/>
              </a:rPr>
              <a:t> </a:t>
            </a:r>
            <a:r>
              <a:rPr sz="2200" spc="-20" dirty="0">
                <a:latin typeface="FangSong"/>
                <a:cs typeface="FangSong"/>
              </a:rPr>
              <a:t>第一步：引</a:t>
            </a:r>
            <a:r>
              <a:rPr sz="2200" spc="-25" dirty="0">
                <a:latin typeface="FangSong"/>
                <a:cs typeface="FangSong"/>
              </a:rPr>
              <a:t>入拉</a:t>
            </a:r>
            <a:r>
              <a:rPr sz="2200" spc="-20" dirty="0">
                <a:latin typeface="FangSong"/>
                <a:cs typeface="FangSong"/>
              </a:rPr>
              <a:t>格</a:t>
            </a:r>
            <a:r>
              <a:rPr sz="2200" spc="-25" dirty="0">
                <a:latin typeface="FangSong"/>
                <a:cs typeface="FangSong"/>
              </a:rPr>
              <a:t>朗日</a:t>
            </a:r>
            <a:r>
              <a:rPr sz="2200" spc="-20" dirty="0">
                <a:latin typeface="FangSong"/>
                <a:cs typeface="FangSong"/>
              </a:rPr>
              <a:t>乘</a:t>
            </a:r>
            <a:r>
              <a:rPr sz="2200" spc="-25" dirty="0">
                <a:latin typeface="FangSong"/>
                <a:cs typeface="FangSong"/>
              </a:rPr>
              <a:t>子</a:t>
            </a:r>
            <a:endParaRPr sz="2200">
              <a:latin typeface="FangSong"/>
              <a:cs typeface="FangSong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267705" y="1584527"/>
            <a:ext cx="226314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15" dirty="0">
                <a:latin typeface="FangSong"/>
                <a:cs typeface="FangSong"/>
              </a:rPr>
              <a:t>得到</a:t>
            </a:r>
            <a:r>
              <a:rPr sz="2200" spc="-20" dirty="0">
                <a:latin typeface="FangSong"/>
                <a:cs typeface="FangSong"/>
              </a:rPr>
              <a:t>拉格朗</a:t>
            </a:r>
            <a:r>
              <a:rPr sz="2200" spc="-25" dirty="0">
                <a:latin typeface="FangSong"/>
                <a:cs typeface="FangSong"/>
              </a:rPr>
              <a:t>日函数</a:t>
            </a:r>
            <a:endParaRPr sz="2200">
              <a:latin typeface="FangSong"/>
              <a:cs typeface="FangSong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671827" y="2002535"/>
            <a:ext cx="5385816" cy="76809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429255" y="2995200"/>
            <a:ext cx="1191767" cy="32156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107179" y="3040379"/>
            <a:ext cx="257555" cy="23774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850891" y="2977895"/>
            <a:ext cx="155448" cy="35204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629789" y="2978410"/>
            <a:ext cx="1714500" cy="3073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20" dirty="0">
                <a:latin typeface="Wingdings"/>
                <a:cs typeface="Wingdings"/>
              </a:rPr>
              <a:t></a:t>
            </a:r>
            <a:r>
              <a:rPr sz="2200" spc="-1905" dirty="0">
                <a:latin typeface="Wingdings"/>
                <a:cs typeface="Wingdings"/>
              </a:rPr>
              <a:t> </a:t>
            </a:r>
            <a:r>
              <a:rPr sz="2200" spc="-15" dirty="0">
                <a:latin typeface="FangSong"/>
                <a:cs typeface="FangSong"/>
              </a:rPr>
              <a:t>第二步：令</a:t>
            </a:r>
            <a:endParaRPr sz="2200">
              <a:latin typeface="FangSong"/>
              <a:cs typeface="FangSong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415539" y="3409188"/>
            <a:ext cx="1886712" cy="80467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443984" y="3421379"/>
            <a:ext cx="1415796" cy="79552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642924" y="4388433"/>
            <a:ext cx="2604135" cy="3073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20" dirty="0">
                <a:latin typeface="Wingdings"/>
                <a:cs typeface="Wingdings"/>
              </a:rPr>
              <a:t></a:t>
            </a:r>
            <a:r>
              <a:rPr sz="2200" spc="-1460" dirty="0">
                <a:latin typeface="Wingdings"/>
                <a:cs typeface="Wingdings"/>
              </a:rPr>
              <a:t> </a:t>
            </a:r>
            <a:r>
              <a:rPr sz="2200" spc="-15" dirty="0">
                <a:latin typeface="FangSong"/>
                <a:cs typeface="FangSong"/>
              </a:rPr>
              <a:t>第</a:t>
            </a:r>
            <a:r>
              <a:rPr sz="2200" spc="-25" dirty="0">
                <a:latin typeface="FangSong"/>
                <a:cs typeface="FangSong"/>
              </a:rPr>
              <a:t>三步</a:t>
            </a:r>
            <a:r>
              <a:rPr sz="2200" spc="-15" dirty="0">
                <a:latin typeface="FangSong"/>
                <a:cs typeface="FangSong"/>
              </a:rPr>
              <a:t>：</a:t>
            </a:r>
            <a:r>
              <a:rPr sz="2200" spc="-25" dirty="0">
                <a:latin typeface="FangSong"/>
                <a:cs typeface="FangSong"/>
              </a:rPr>
              <a:t>回</a:t>
            </a:r>
            <a:r>
              <a:rPr sz="2200" spc="-20" dirty="0">
                <a:latin typeface="FangSong"/>
                <a:cs typeface="FangSong"/>
              </a:rPr>
              <a:t>代</a:t>
            </a:r>
            <a:r>
              <a:rPr sz="2200" spc="-25" dirty="0">
                <a:latin typeface="FangSong"/>
                <a:cs typeface="FangSong"/>
              </a:rPr>
              <a:t>可得</a:t>
            </a:r>
            <a:endParaRPr sz="2200">
              <a:latin typeface="FangSong"/>
              <a:cs typeface="FangSong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245720" y="4898605"/>
            <a:ext cx="3555492" cy="65368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245720" y="5646886"/>
            <a:ext cx="1473708" cy="66668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938625" y="5835406"/>
            <a:ext cx="2658159" cy="33379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11"/>
          <p:cNvSpPr txBox="1"/>
          <p:nvPr/>
        </p:nvSpPr>
        <p:spPr>
          <a:xfrm>
            <a:off x="6166410" y="5135582"/>
            <a:ext cx="2946655" cy="677108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783590" algn="l"/>
                <a:tab pos="1358265" algn="l"/>
              </a:tabLst>
            </a:pPr>
            <a:r>
              <a:rPr lang="zh-CN" altLang="en-US" sz="2200" b="1" dirty="0">
                <a:solidFill>
                  <a:srgbClr val="FF0000"/>
                </a:solidFill>
                <a:latin typeface="FangSong"/>
                <a:cs typeface="FangSong"/>
              </a:rPr>
              <a:t>无 </a:t>
            </a:r>
            <a:r>
              <a:rPr lang="en-US" altLang="zh-CN" sz="2200" b="1" i="1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w</a:t>
            </a:r>
            <a:r>
              <a:rPr lang="zh-CN" altLang="en-US" sz="2200" b="1" dirty="0">
                <a:solidFill>
                  <a:srgbClr val="FF0000"/>
                </a:solidFill>
                <a:latin typeface="FangSong"/>
                <a:cs typeface="FangSong"/>
              </a:rPr>
              <a:t> 和 </a:t>
            </a:r>
            <a:r>
              <a:rPr lang="en-US" altLang="zh-CN" sz="2200" b="1" i="1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b</a:t>
            </a:r>
            <a:r>
              <a:rPr lang="zh-CN" altLang="en-US" sz="2200" b="1" dirty="0">
                <a:solidFill>
                  <a:srgbClr val="FF0000"/>
                </a:solidFill>
                <a:latin typeface="FangSong"/>
                <a:cs typeface="FangSong"/>
              </a:rPr>
              <a:t> ，只有 </a:t>
            </a:r>
            <a:r>
              <a:rPr lang="en-US" altLang="zh-CN" sz="2200" b="1" i="1" dirty="0">
                <a:solidFill>
                  <a:srgbClr val="FF0000"/>
                </a:solidFill>
                <a:latin typeface="Symbol Tiger Expert" charset="2"/>
                <a:ea typeface="Symbol Tiger Expert" charset="2"/>
                <a:cs typeface="Symbol Tiger Expert" charset="2"/>
              </a:rPr>
              <a:t>a</a:t>
            </a:r>
          </a:p>
          <a:p>
            <a:pPr marL="12700">
              <a:lnSpc>
                <a:spcPct val="100000"/>
              </a:lnSpc>
              <a:tabLst>
                <a:tab pos="783590" algn="l"/>
                <a:tab pos="1358265" algn="l"/>
              </a:tabLst>
            </a:pPr>
            <a:r>
              <a:rPr lang="zh-CN" altLang="en-US" sz="2200" b="1" i="1" dirty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求出 </a:t>
            </a:r>
            <a:r>
              <a:rPr lang="en-US" altLang="zh-CN" sz="2200" b="1" i="1" dirty="0">
                <a:solidFill>
                  <a:srgbClr val="0070C0"/>
                </a:solidFill>
                <a:latin typeface="Symbol Tiger Expert" charset="2"/>
                <a:ea typeface="Symbol Tiger Expert" charset="2"/>
                <a:cs typeface="Symbol Tiger Expert" charset="2"/>
              </a:rPr>
              <a:t>a</a:t>
            </a:r>
            <a:r>
              <a:rPr lang="zh-CN" altLang="en-US" sz="2200" b="1" i="1" dirty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可以推出 </a:t>
            </a:r>
            <a:r>
              <a:rPr lang="en-US" altLang="zh-CN" sz="2200" b="1" i="1" dirty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w</a:t>
            </a:r>
            <a:r>
              <a:rPr lang="zh-CN" altLang="en-US" sz="2200" b="1" i="1" dirty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 和 </a:t>
            </a:r>
            <a:r>
              <a:rPr lang="en-US" altLang="zh-CN" sz="2200" b="1" i="1" dirty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b</a:t>
            </a:r>
            <a:r>
              <a:rPr lang="zh-CN" altLang="en-US" sz="2200" b="1" dirty="0">
                <a:solidFill>
                  <a:srgbClr val="0070C0"/>
                </a:solidFill>
                <a:latin typeface="FangSong"/>
                <a:cs typeface="FangSong"/>
              </a:rPr>
              <a:t> </a:t>
            </a:r>
            <a:endParaRPr sz="2200" b="1" dirty="0">
              <a:solidFill>
                <a:srgbClr val="0070C0"/>
              </a:solidFill>
              <a:latin typeface="FangSong"/>
              <a:cs typeface="FangSong"/>
            </a:endParaRPr>
          </a:p>
        </p:txBody>
      </p:sp>
    </p:spTree>
    <p:extLst>
      <p:ext uri="{BB962C8B-B14F-4D97-AF65-F5344CB8AC3E}">
        <p14:creationId xmlns:p14="http://schemas.microsoft.com/office/powerpoint/2010/main" val="8862414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418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x-none"/>
              <a:t>Support Vector Machines</a:t>
            </a:r>
          </a:p>
        </p:txBody>
      </p:sp>
      <p:sp>
        <p:nvSpPr>
          <p:cNvPr id="1084419" name="Rectangle 1027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381000" y="5943600"/>
            <a:ext cx="8534400" cy="381000"/>
          </a:xfrm>
        </p:spPr>
        <p:txBody>
          <a:bodyPr/>
          <a:lstStyle/>
          <a:p>
            <a:pPr>
              <a:lnSpc>
                <a:spcPct val="90000"/>
              </a:lnSpc>
              <a:defRPr/>
            </a:pPr>
            <a:r>
              <a:rPr lang="zh-CN" altLang="en-US" sz="2000" dirty="0"/>
              <a:t>基于训练集找到一个划分超平面，将不同的类别分开。</a:t>
            </a:r>
            <a:endParaRPr lang="en-US" altLang="x-none" sz="2000" dirty="0"/>
          </a:p>
        </p:txBody>
      </p:sp>
      <p:graphicFrame>
        <p:nvGraphicFramePr>
          <p:cNvPr id="72707" name="Object 1028"/>
          <p:cNvGraphicFramePr>
            <a:graphicFrameLocks noGrp="1" noChangeAspect="1"/>
          </p:cNvGraphicFramePr>
          <p:nvPr>
            <p:ph sz="half" idx="4294967295"/>
          </p:nvPr>
        </p:nvGraphicFramePr>
        <p:xfrm>
          <a:off x="2362200" y="1195388"/>
          <a:ext cx="4876800" cy="4602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72" name="Visio" r:id="rId4" imgW="7442200" imgH="7023100" progId="Visio.Drawing.6">
                  <p:embed/>
                </p:oleObj>
              </mc:Choice>
              <mc:Fallback>
                <p:oleObj name="Visio" r:id="rId4" imgW="7442200" imgH="702310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62200" y="1195388"/>
                        <a:ext cx="4876800" cy="46021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 cap="flat" cmpd="sng">
                            <a:solidFill>
                              <a:schemeClr val="tx1"/>
                            </a:solidFill>
                            <a:prstDash val="solid"/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/>
              <p:cNvSpPr txBox="1"/>
              <p:nvPr/>
            </p:nvSpPr>
            <p:spPr>
              <a:xfrm>
                <a:off x="304800" y="814388"/>
                <a:ext cx="7772400" cy="3694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dirty="0"/>
                  <a:t>给定训练样本集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CN" i="1" smtClean="0">
                        <a:latin typeface="Cambria Math" charset="0"/>
                      </a:rPr>
                      <m:t>D</m:t>
                    </m:r>
                    <m:r>
                      <a:rPr kumimoji="1" lang="mr-IN" altLang="zh-CN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kumimoji="1" lang="mr-IN" altLang="zh-CN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kumimoji="1" lang="mr-IN" altLang="zh-CN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zh-CN" i="1" smtClean="0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b="1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kumimoji="1" lang="en-US" altLang="zh-CN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kumimoji="1" lang="en-US" altLang="zh-CN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kumimoji="1" lang="en-US" altLang="zh-CN" b="0" i="1" smtClean="0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kumimoji="1" lang="en-US" altLang="zh-CN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kumimoji="1" lang="en-US" altLang="zh-C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d>
                          <m:dPr>
                            <m:ctrlPr>
                              <a:rPr kumimoji="1" lang="mr-IN" altLang="zh-CN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zh-CN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b="1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kumimoji="1" lang="en-US" altLang="zh-CN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kumimoji="1" lang="en-US" altLang="zh-C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kumimoji="1" lang="en-US" altLang="zh-CN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kumimoji="1" lang="en-US" altLang="zh-CN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kumimoji="1"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kumimoji="1" lang="en-US" altLang="zh-CN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⋯</m:t>
                        </m:r>
                        <m:r>
                          <a:rPr kumimoji="1" lang="en-US" altLang="zh-C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d>
                          <m:dPr>
                            <m:ctrlPr>
                              <a:rPr kumimoji="1" lang="mr-IN" altLang="zh-CN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zh-CN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b="1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kumimoji="1" lang="en-US" altLang="zh-CN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𝑚</m:t>
                                </m:r>
                              </m:sub>
                            </m:sSub>
                            <m:r>
                              <a:rPr kumimoji="1" lang="en-US" altLang="zh-C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kumimoji="1" lang="en-US" altLang="zh-CN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kumimoji="1" lang="en-US" altLang="zh-CN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𝑚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kumimoji="1" lang="en-US" altLang="zh-CN" dirty="0"/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𝑦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</m:t>
                        </m:r>
                      </m:sub>
                    </m:sSub>
                    <m:r>
                      <a:rPr kumimoji="1" lang="en-US" altLang="zh-CN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kumimoji="1" lang="en-US" altLang="zh-CN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−1,+1</m:t>
                        </m:r>
                      </m:e>
                    </m:d>
                  </m:oMath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" y="814388"/>
                <a:ext cx="7772400" cy="369460"/>
              </a:xfrm>
              <a:prstGeom prst="rect">
                <a:avLst/>
              </a:prstGeom>
              <a:blipFill rotWithShape="0">
                <a:blip r:embed="rId6"/>
                <a:stretch>
                  <a:fillRect l="-627" t="-13333" b="-28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030129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3333" rIns="0" bIns="0" rtlCol="0">
            <a:spAutoFit/>
          </a:bodyPr>
          <a:lstStyle/>
          <a:p>
            <a:pPr marL="34925">
              <a:lnSpc>
                <a:spcPts val="3300"/>
              </a:lnSpc>
            </a:pPr>
            <a:r>
              <a:rPr spc="-25" dirty="0"/>
              <a:t>对</a:t>
            </a:r>
            <a:r>
              <a:rPr spc="-30" dirty="0"/>
              <a:t>偶问题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183286" y="1143000"/>
            <a:ext cx="2604135" cy="3073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20" dirty="0">
                <a:latin typeface="Wingdings"/>
                <a:cs typeface="Wingdings"/>
              </a:rPr>
              <a:t></a:t>
            </a:r>
            <a:r>
              <a:rPr sz="2200" spc="-1460" dirty="0">
                <a:latin typeface="Wingdings"/>
                <a:cs typeface="Wingdings"/>
              </a:rPr>
              <a:t> </a:t>
            </a:r>
            <a:r>
              <a:rPr sz="2200" spc="-15" dirty="0">
                <a:latin typeface="FangSong"/>
                <a:cs typeface="FangSong"/>
              </a:rPr>
              <a:t>第</a:t>
            </a:r>
            <a:r>
              <a:rPr sz="2200" spc="-25" dirty="0">
                <a:latin typeface="FangSong"/>
                <a:cs typeface="FangSong"/>
              </a:rPr>
              <a:t>三步</a:t>
            </a:r>
            <a:r>
              <a:rPr sz="2200" spc="-15" dirty="0">
                <a:latin typeface="FangSong"/>
                <a:cs typeface="FangSong"/>
              </a:rPr>
              <a:t>：</a:t>
            </a:r>
            <a:r>
              <a:rPr sz="2200" spc="-25" dirty="0">
                <a:latin typeface="FangSong"/>
                <a:cs typeface="FangSong"/>
              </a:rPr>
              <a:t>回</a:t>
            </a:r>
            <a:r>
              <a:rPr sz="2200" spc="-20" dirty="0">
                <a:latin typeface="FangSong"/>
                <a:cs typeface="FangSong"/>
              </a:rPr>
              <a:t>代</a:t>
            </a:r>
            <a:r>
              <a:rPr sz="2200" spc="-25" dirty="0">
                <a:latin typeface="FangSong"/>
                <a:cs typeface="FangSong"/>
              </a:rPr>
              <a:t>可得</a:t>
            </a:r>
            <a:endParaRPr sz="2200">
              <a:latin typeface="FangSong"/>
              <a:cs typeface="FangSong"/>
            </a:endParaRPr>
          </a:p>
        </p:txBody>
      </p:sp>
      <p:grpSp>
        <p:nvGrpSpPr>
          <p:cNvPr id="3" name="组 2"/>
          <p:cNvGrpSpPr/>
          <p:nvPr/>
        </p:nvGrpSpPr>
        <p:grpSpPr>
          <a:xfrm>
            <a:off x="1676400" y="1476025"/>
            <a:ext cx="4631436" cy="2188589"/>
            <a:chOff x="1676400" y="1476025"/>
            <a:chExt cx="4631436" cy="2188589"/>
          </a:xfrm>
        </p:grpSpPr>
        <p:sp>
          <p:nvSpPr>
            <p:cNvPr id="15" name="object 15"/>
            <p:cNvSpPr/>
            <p:nvPr/>
          </p:nvSpPr>
          <p:spPr>
            <a:xfrm>
              <a:off x="1676400" y="1476025"/>
              <a:ext cx="4631436" cy="93726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855213" y="2412143"/>
              <a:ext cx="2132076" cy="84886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496057" y="3326286"/>
              <a:ext cx="2811779" cy="33832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组 4"/>
          <p:cNvGrpSpPr/>
          <p:nvPr/>
        </p:nvGrpSpPr>
        <p:grpSpPr>
          <a:xfrm>
            <a:off x="1591818" y="4174012"/>
            <a:ext cx="4800600" cy="2060897"/>
            <a:chOff x="1676400" y="4267200"/>
            <a:chExt cx="4800600" cy="2060897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6400" y="4267200"/>
              <a:ext cx="4800600" cy="815340"/>
            </a:xfrm>
            <a:prstGeom prst="rect">
              <a:avLst/>
            </a:prstGeom>
          </p:spPr>
        </p:pic>
        <p:sp>
          <p:nvSpPr>
            <p:cNvPr id="18" name="object 16"/>
            <p:cNvSpPr/>
            <p:nvPr/>
          </p:nvSpPr>
          <p:spPr>
            <a:xfrm>
              <a:off x="2855213" y="5094095"/>
              <a:ext cx="2132076" cy="84886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7"/>
            <p:cNvSpPr/>
            <p:nvPr/>
          </p:nvSpPr>
          <p:spPr>
            <a:xfrm>
              <a:off x="3502050" y="5989769"/>
              <a:ext cx="2811779" cy="33832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14"/>
          <p:cNvSpPr txBox="1"/>
          <p:nvPr/>
        </p:nvSpPr>
        <p:spPr>
          <a:xfrm>
            <a:off x="289750" y="3765643"/>
            <a:ext cx="6018086" cy="3385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20" dirty="0">
                <a:latin typeface="Wingdings"/>
                <a:cs typeface="Wingdings"/>
              </a:rPr>
              <a:t></a:t>
            </a:r>
            <a:r>
              <a:rPr sz="2200" spc="-1460" dirty="0">
                <a:latin typeface="Wingdings"/>
                <a:cs typeface="Wingdings"/>
              </a:rPr>
              <a:t> </a:t>
            </a:r>
            <a:r>
              <a:rPr lang="zh-CN" altLang="en-US" sz="2200" spc="-15" dirty="0">
                <a:latin typeface="FangSong"/>
                <a:cs typeface="FangSong"/>
              </a:rPr>
              <a:t>将上式</a:t>
            </a:r>
            <a:r>
              <a:rPr lang="zh-CN" altLang="en-US" sz="2200" spc="-15" dirty="0">
                <a:solidFill>
                  <a:srgbClr val="FF0000"/>
                </a:solidFill>
                <a:latin typeface="FangSong"/>
                <a:cs typeface="FangSong"/>
              </a:rPr>
              <a:t>由求极大变为求极小</a:t>
            </a:r>
            <a:r>
              <a:rPr lang="zh-CN" altLang="en-US" sz="2200" spc="-15" dirty="0">
                <a:latin typeface="FangSong"/>
                <a:cs typeface="FangSong"/>
              </a:rPr>
              <a:t>：</a:t>
            </a:r>
            <a:endParaRPr sz="2200">
              <a:latin typeface="FangSong"/>
              <a:cs typeface="FangSong"/>
            </a:endParaRPr>
          </a:p>
        </p:txBody>
      </p:sp>
    </p:spTree>
    <p:extLst>
      <p:ext uri="{BB962C8B-B14F-4D97-AF65-F5344CB8AC3E}">
        <p14:creationId xmlns:p14="http://schemas.microsoft.com/office/powerpoint/2010/main" val="17602604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3333" rIns="0" bIns="0" rtlCol="0">
            <a:spAutoFit/>
          </a:bodyPr>
          <a:lstStyle/>
          <a:p>
            <a:pPr marL="34925">
              <a:lnSpc>
                <a:spcPts val="3300"/>
              </a:lnSpc>
            </a:pPr>
            <a:r>
              <a:rPr spc="-25" dirty="0"/>
              <a:t>对</a:t>
            </a:r>
            <a:r>
              <a:rPr spc="-30" dirty="0"/>
              <a:t>偶问题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511628" y="3513974"/>
            <a:ext cx="5760314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buFont typeface="Wingdings" charset="2"/>
              <a:buChar char="p"/>
            </a:pPr>
            <a:r>
              <a:rPr lang="zh-CN" altLang="en-US" sz="2400" spc="-15" dirty="0">
                <a:latin typeface="FangSong"/>
                <a:cs typeface="FangSong"/>
              </a:rPr>
              <a:t>最终的</a:t>
            </a:r>
            <a:r>
              <a:rPr lang="zh-CN" altLang="en-US" sz="2400" spc="-15" dirty="0">
                <a:solidFill>
                  <a:srgbClr val="FF0000"/>
                </a:solidFill>
                <a:latin typeface="FangSong"/>
                <a:cs typeface="FangSong"/>
              </a:rPr>
              <a:t>对偶优化问题</a:t>
            </a:r>
            <a:r>
              <a:rPr lang="zh-CN" altLang="en-US" sz="2400" spc="-15" dirty="0">
                <a:latin typeface="FangSong"/>
                <a:cs typeface="FangSong"/>
              </a:rPr>
              <a:t>为：</a:t>
            </a:r>
            <a:endParaRPr sz="2400" dirty="0">
              <a:latin typeface="FangSong"/>
              <a:cs typeface="FangSong"/>
            </a:endParaRPr>
          </a:p>
        </p:txBody>
      </p:sp>
      <p:grpSp>
        <p:nvGrpSpPr>
          <p:cNvPr id="4" name="组 3"/>
          <p:cNvGrpSpPr/>
          <p:nvPr/>
        </p:nvGrpSpPr>
        <p:grpSpPr>
          <a:xfrm>
            <a:off x="1905000" y="4038600"/>
            <a:ext cx="4800600" cy="2060897"/>
            <a:chOff x="1828800" y="1648879"/>
            <a:chExt cx="4800600" cy="2060897"/>
          </a:xfrm>
        </p:grpSpPr>
        <p:grpSp>
          <p:nvGrpSpPr>
            <p:cNvPr id="13" name="组 12"/>
            <p:cNvGrpSpPr/>
            <p:nvPr/>
          </p:nvGrpSpPr>
          <p:grpSpPr>
            <a:xfrm>
              <a:off x="1828800" y="1648879"/>
              <a:ext cx="4800600" cy="2060897"/>
              <a:chOff x="1676400" y="4267200"/>
              <a:chExt cx="4800600" cy="2060897"/>
            </a:xfrm>
          </p:grpSpPr>
          <p:pic>
            <p:nvPicPr>
              <p:cNvPr id="18" name="图片 17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76400" y="4267200"/>
                <a:ext cx="4800600" cy="815340"/>
              </a:xfrm>
              <a:prstGeom prst="rect">
                <a:avLst/>
              </a:prstGeom>
            </p:spPr>
          </p:pic>
          <p:sp>
            <p:nvSpPr>
              <p:cNvPr id="20" name="object 17"/>
              <p:cNvSpPr/>
              <p:nvPr/>
            </p:nvSpPr>
            <p:spPr>
              <a:xfrm>
                <a:off x="3502050" y="5989769"/>
                <a:ext cx="2811779" cy="338328"/>
              </a:xfrm>
              <a:prstGeom prst="rect">
                <a:avLst/>
              </a:prstGeom>
              <a:blipFill>
                <a:blip r:embed="rId4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54450" y="2505918"/>
              <a:ext cx="2086651" cy="858597"/>
            </a:xfrm>
            <a:prstGeom prst="rect">
              <a:avLst/>
            </a:prstGeom>
          </p:spPr>
        </p:pic>
      </p:grpSp>
      <p:sp>
        <p:nvSpPr>
          <p:cNvPr id="19" name="object 11"/>
          <p:cNvSpPr/>
          <p:nvPr/>
        </p:nvSpPr>
        <p:spPr>
          <a:xfrm>
            <a:off x="1905000" y="1878812"/>
            <a:ext cx="5321222" cy="106461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srgbClr val="FF0000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478971" y="988877"/>
            <a:ext cx="492578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chemeClr val="tx1"/>
              </a:buClr>
              <a:buFont typeface="Wingdings" charset="2"/>
              <a:buChar char="p"/>
            </a:pPr>
            <a:r>
              <a:rPr lang="zh-CN" altLang="en-US" sz="2400" spc="-25" dirty="0">
                <a:solidFill>
                  <a:srgbClr val="FF0000"/>
                </a:solidFill>
              </a:rPr>
              <a:t>原始</a:t>
            </a:r>
            <a:r>
              <a:rPr lang="zh-CN" altLang="en-US" sz="2400" spc="-30" dirty="0"/>
              <a:t>问题 </a:t>
            </a:r>
            <a:r>
              <a:rPr lang="en-US" altLang="zh-CN" sz="2400" spc="-30" dirty="0"/>
              <a:t>(Primal</a:t>
            </a:r>
            <a:r>
              <a:rPr lang="zh-CN" altLang="en-US" sz="2400" spc="-30" dirty="0"/>
              <a:t> </a:t>
            </a:r>
            <a:r>
              <a:rPr lang="en-US" altLang="zh-CN" sz="2400" spc="-30" dirty="0"/>
              <a:t>Problem):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9741736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3333" rIns="0" bIns="0" rtlCol="0">
            <a:spAutoFit/>
          </a:bodyPr>
          <a:lstStyle/>
          <a:p>
            <a:pPr marL="34925">
              <a:lnSpc>
                <a:spcPts val="3300"/>
              </a:lnSpc>
            </a:pPr>
            <a:r>
              <a:rPr spc="-25" dirty="0"/>
              <a:t>对</a:t>
            </a:r>
            <a:r>
              <a:rPr spc="-30" dirty="0"/>
              <a:t>偶问题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183286" y="1101834"/>
            <a:ext cx="5760314" cy="3385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20" dirty="0">
                <a:latin typeface="Wingdings"/>
                <a:cs typeface="Wingdings"/>
              </a:rPr>
              <a:t></a:t>
            </a:r>
            <a:r>
              <a:rPr sz="2200" spc="-1460" dirty="0">
                <a:latin typeface="Wingdings"/>
                <a:cs typeface="Wingdings"/>
              </a:rPr>
              <a:t> </a:t>
            </a:r>
            <a:r>
              <a:rPr lang="zh-CN" altLang="en-US" sz="2200" spc="-15" dirty="0">
                <a:latin typeface="FangSong"/>
                <a:cs typeface="FangSong"/>
              </a:rPr>
              <a:t>最终的</a:t>
            </a:r>
            <a:r>
              <a:rPr lang="zh-CN" altLang="en-US" sz="2200" spc="-15" dirty="0">
                <a:solidFill>
                  <a:srgbClr val="FF0000"/>
                </a:solidFill>
                <a:latin typeface="FangSong"/>
                <a:cs typeface="FangSong"/>
              </a:rPr>
              <a:t>对偶优化问题</a:t>
            </a:r>
            <a:r>
              <a:rPr lang="zh-CN" altLang="en-US" sz="2200" spc="-15" dirty="0">
                <a:latin typeface="FangSong"/>
                <a:cs typeface="FangSong"/>
              </a:rPr>
              <a:t>为：</a:t>
            </a:r>
            <a:endParaRPr sz="2200">
              <a:latin typeface="FangSong"/>
              <a:cs typeface="FangSong"/>
            </a:endParaRPr>
          </a:p>
        </p:txBody>
      </p:sp>
      <p:sp>
        <p:nvSpPr>
          <p:cNvPr id="7" name="object 4"/>
          <p:cNvSpPr txBox="1"/>
          <p:nvPr/>
        </p:nvSpPr>
        <p:spPr>
          <a:xfrm>
            <a:off x="533400" y="3849978"/>
            <a:ext cx="7086600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zh-CN" altLang="en-US" sz="2400" dirty="0">
                <a:solidFill>
                  <a:srgbClr val="0000FF"/>
                </a:solidFill>
                <a:latin typeface="FangSong"/>
                <a:cs typeface="FangSong"/>
              </a:rPr>
              <a:t>求对 </a:t>
            </a:r>
            <a:r>
              <a:rPr lang="en-US" altLang="zh-CN" sz="2400" dirty="0">
                <a:solidFill>
                  <a:srgbClr val="0000FF"/>
                </a:solidFill>
                <a:latin typeface="Symbol" charset="2"/>
                <a:ea typeface="Symbol" charset="2"/>
                <a:cs typeface="Symbol" charset="2"/>
              </a:rPr>
              <a:t>a</a:t>
            </a:r>
            <a:r>
              <a:rPr lang="zh-CN" altLang="en-US" sz="2400" dirty="0">
                <a:solidFill>
                  <a:srgbClr val="0000FF"/>
                </a:solidFill>
                <a:latin typeface="FangSong"/>
                <a:cs typeface="FangSong"/>
              </a:rPr>
              <a:t> 的极小，即是关于</a:t>
            </a:r>
            <a:r>
              <a:rPr lang="zh-CN" altLang="en-US" sz="2400" dirty="0">
                <a:solidFill>
                  <a:srgbClr val="FF0000"/>
                </a:solidFill>
                <a:latin typeface="FangSong"/>
                <a:cs typeface="FangSong"/>
              </a:rPr>
              <a:t>对偶变量 </a:t>
            </a:r>
            <a:r>
              <a:rPr lang="en-US" altLang="zh-CN" sz="2400" dirty="0">
                <a:solidFill>
                  <a:srgbClr val="0000FF"/>
                </a:solidFill>
                <a:latin typeface="Symbol" charset="2"/>
                <a:ea typeface="Symbol" charset="2"/>
                <a:cs typeface="Symbol" charset="2"/>
              </a:rPr>
              <a:t>a</a:t>
            </a:r>
            <a:r>
              <a:rPr lang="zh-CN" altLang="en-US" sz="2400" dirty="0">
                <a:solidFill>
                  <a:srgbClr val="0000FF"/>
                </a:solidFill>
                <a:latin typeface="Symbol" charset="2"/>
                <a:ea typeface="Symbol" charset="2"/>
                <a:cs typeface="Symbol" charset="2"/>
              </a:rPr>
              <a:t> </a:t>
            </a:r>
            <a:r>
              <a:rPr lang="zh-CN" altLang="en-US" sz="2400" dirty="0">
                <a:solidFill>
                  <a:srgbClr val="0000FF"/>
                </a:solidFill>
                <a:latin typeface="FangSong"/>
                <a:cs typeface="FangSong"/>
              </a:rPr>
              <a:t>的优化问题</a:t>
            </a:r>
          </a:p>
        </p:txBody>
      </p:sp>
      <p:sp>
        <p:nvSpPr>
          <p:cNvPr id="8" name="object 3"/>
          <p:cNvSpPr/>
          <p:nvPr/>
        </p:nvSpPr>
        <p:spPr>
          <a:xfrm>
            <a:off x="1484376" y="5193792"/>
            <a:ext cx="4576572" cy="3596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6"/>
          <p:cNvSpPr/>
          <p:nvPr/>
        </p:nvSpPr>
        <p:spPr>
          <a:xfrm>
            <a:off x="3810001" y="5048675"/>
            <a:ext cx="1549528" cy="680085"/>
          </a:xfrm>
          <a:custGeom>
            <a:avLst/>
            <a:gdLst/>
            <a:ahLst/>
            <a:cxnLst/>
            <a:rect l="l" t="t" r="r" b="b"/>
            <a:pathLst>
              <a:path w="1839595" h="680085">
                <a:moveTo>
                  <a:pt x="0" y="679703"/>
                </a:moveTo>
                <a:lnTo>
                  <a:pt x="1839468" y="679703"/>
                </a:lnTo>
                <a:lnTo>
                  <a:pt x="1839468" y="0"/>
                </a:lnTo>
                <a:lnTo>
                  <a:pt x="0" y="0"/>
                </a:lnTo>
                <a:lnTo>
                  <a:pt x="0" y="679703"/>
                </a:lnTo>
                <a:close/>
              </a:path>
            </a:pathLst>
          </a:custGeom>
          <a:ln w="19050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4"/>
          <p:cNvSpPr txBox="1"/>
          <p:nvPr/>
        </p:nvSpPr>
        <p:spPr>
          <a:xfrm>
            <a:off x="533400" y="4418417"/>
            <a:ext cx="7086600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zh-CN" altLang="en-US" sz="2400" dirty="0">
                <a:solidFill>
                  <a:srgbClr val="0000FF"/>
                </a:solidFill>
                <a:latin typeface="FangSong"/>
                <a:cs typeface="FangSong"/>
              </a:rPr>
              <a:t>解出 </a:t>
            </a:r>
            <a:r>
              <a:rPr lang="en-US" altLang="zh-CN" sz="2400" dirty="0">
                <a:solidFill>
                  <a:srgbClr val="0000FF"/>
                </a:solidFill>
                <a:latin typeface="Symbol" charset="2"/>
                <a:ea typeface="Symbol" charset="2"/>
                <a:cs typeface="Symbol" charset="2"/>
              </a:rPr>
              <a:t>a</a:t>
            </a:r>
            <a:r>
              <a:rPr lang="zh-CN" altLang="en-US" sz="2400" dirty="0">
                <a:solidFill>
                  <a:srgbClr val="0000FF"/>
                </a:solidFill>
                <a:latin typeface="FangSong"/>
                <a:cs typeface="FangSong"/>
              </a:rPr>
              <a:t> 后，求出 </a:t>
            </a:r>
            <a:r>
              <a:rPr lang="en-US" altLang="zh-CN" sz="2400" i="1" dirty="0">
                <a:solidFill>
                  <a:srgbClr val="0000FF"/>
                </a:solidFill>
                <a:latin typeface="Times New Roman" charset="0"/>
                <a:ea typeface="Times New Roman" charset="0"/>
                <a:cs typeface="Times New Roman" charset="0"/>
              </a:rPr>
              <a:t>w</a:t>
            </a:r>
            <a:r>
              <a:rPr lang="zh-CN" altLang="en-US" sz="2400" dirty="0">
                <a:solidFill>
                  <a:srgbClr val="0000FF"/>
                </a:solidFill>
                <a:latin typeface="FangSong"/>
                <a:cs typeface="FangSong"/>
              </a:rPr>
              <a:t> 与 </a:t>
            </a:r>
            <a:r>
              <a:rPr lang="en-US" altLang="zh-CN" sz="2400" i="1" dirty="0">
                <a:solidFill>
                  <a:srgbClr val="0000FF"/>
                </a:solidFill>
                <a:latin typeface="Times New Roman" charset="0"/>
                <a:ea typeface="Times New Roman" charset="0"/>
                <a:cs typeface="Times New Roman" charset="0"/>
              </a:rPr>
              <a:t>b</a:t>
            </a:r>
            <a:r>
              <a:rPr lang="zh-CN" altLang="en-US" sz="2400" dirty="0">
                <a:solidFill>
                  <a:srgbClr val="0000FF"/>
                </a:solidFill>
                <a:latin typeface="FangSong"/>
                <a:cs typeface="FangSong"/>
              </a:rPr>
              <a:t> 即可得到最终模型：</a:t>
            </a:r>
          </a:p>
        </p:txBody>
      </p:sp>
      <p:sp>
        <p:nvSpPr>
          <p:cNvPr id="11" name="object 6"/>
          <p:cNvSpPr/>
          <p:nvPr/>
        </p:nvSpPr>
        <p:spPr>
          <a:xfrm>
            <a:off x="2390394" y="5049574"/>
            <a:ext cx="276606" cy="680085"/>
          </a:xfrm>
          <a:custGeom>
            <a:avLst/>
            <a:gdLst/>
            <a:ahLst/>
            <a:cxnLst/>
            <a:rect l="l" t="t" r="r" b="b"/>
            <a:pathLst>
              <a:path w="1839595" h="680085">
                <a:moveTo>
                  <a:pt x="0" y="679703"/>
                </a:moveTo>
                <a:lnTo>
                  <a:pt x="1839468" y="679703"/>
                </a:lnTo>
                <a:lnTo>
                  <a:pt x="1839468" y="0"/>
                </a:lnTo>
                <a:lnTo>
                  <a:pt x="0" y="0"/>
                </a:lnTo>
                <a:lnTo>
                  <a:pt x="0" y="679703"/>
                </a:lnTo>
                <a:close/>
              </a:path>
            </a:pathLst>
          </a:custGeom>
          <a:ln w="19050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3" name="组 12"/>
          <p:cNvGrpSpPr/>
          <p:nvPr/>
        </p:nvGrpSpPr>
        <p:grpSpPr>
          <a:xfrm>
            <a:off x="1828800" y="1648879"/>
            <a:ext cx="4800600" cy="2060897"/>
            <a:chOff x="1676400" y="4267200"/>
            <a:chExt cx="4800600" cy="2060897"/>
          </a:xfrm>
        </p:grpSpPr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6400" y="4267200"/>
              <a:ext cx="4800600" cy="815340"/>
            </a:xfrm>
            <a:prstGeom prst="rect">
              <a:avLst/>
            </a:prstGeom>
          </p:spPr>
        </p:pic>
        <p:sp>
          <p:nvSpPr>
            <p:cNvPr id="20" name="object 17"/>
            <p:cNvSpPr/>
            <p:nvPr/>
          </p:nvSpPr>
          <p:spPr>
            <a:xfrm>
              <a:off x="3502050" y="5989769"/>
              <a:ext cx="2811779" cy="33832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6"/>
          <p:cNvSpPr/>
          <p:nvPr/>
        </p:nvSpPr>
        <p:spPr>
          <a:xfrm>
            <a:off x="3300693" y="5029199"/>
            <a:ext cx="276606" cy="680085"/>
          </a:xfrm>
          <a:custGeom>
            <a:avLst/>
            <a:gdLst/>
            <a:ahLst/>
            <a:cxnLst/>
            <a:rect l="l" t="t" r="r" b="b"/>
            <a:pathLst>
              <a:path w="1839595" h="680085">
                <a:moveTo>
                  <a:pt x="0" y="679703"/>
                </a:moveTo>
                <a:lnTo>
                  <a:pt x="1839468" y="679703"/>
                </a:lnTo>
                <a:lnTo>
                  <a:pt x="1839468" y="0"/>
                </a:lnTo>
                <a:lnTo>
                  <a:pt x="0" y="0"/>
                </a:lnTo>
                <a:lnTo>
                  <a:pt x="0" y="679703"/>
                </a:lnTo>
                <a:close/>
              </a:path>
            </a:pathLst>
          </a:custGeom>
          <a:ln w="19050">
            <a:solidFill>
              <a:srgbClr val="1613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6"/>
          <p:cNvSpPr/>
          <p:nvPr/>
        </p:nvSpPr>
        <p:spPr>
          <a:xfrm>
            <a:off x="5867400" y="5029198"/>
            <a:ext cx="276606" cy="680085"/>
          </a:xfrm>
          <a:custGeom>
            <a:avLst/>
            <a:gdLst/>
            <a:ahLst/>
            <a:cxnLst/>
            <a:rect l="l" t="t" r="r" b="b"/>
            <a:pathLst>
              <a:path w="1839595" h="680085">
                <a:moveTo>
                  <a:pt x="0" y="679703"/>
                </a:moveTo>
                <a:lnTo>
                  <a:pt x="1839468" y="679703"/>
                </a:lnTo>
                <a:lnTo>
                  <a:pt x="1839468" y="0"/>
                </a:lnTo>
                <a:lnTo>
                  <a:pt x="0" y="0"/>
                </a:lnTo>
                <a:lnTo>
                  <a:pt x="0" y="679703"/>
                </a:lnTo>
                <a:close/>
              </a:path>
            </a:pathLst>
          </a:custGeom>
          <a:ln w="19050">
            <a:solidFill>
              <a:srgbClr val="1613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4"/>
          <p:cNvSpPr txBox="1"/>
          <p:nvPr/>
        </p:nvSpPr>
        <p:spPr>
          <a:xfrm>
            <a:off x="4114800" y="5989686"/>
            <a:ext cx="4845913" cy="738664"/>
          </a:xfrm>
          <a:prstGeom prst="rect">
            <a:avLst/>
          </a:prstGeom>
          <a:solidFill>
            <a:srgbClr val="FFC000"/>
          </a:solidFill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zh-CN" altLang="en-US" sz="2400" dirty="0">
                <a:solidFill>
                  <a:srgbClr val="C00000"/>
                </a:solidFill>
                <a:latin typeface="FangSong"/>
                <a:cs typeface="FangSong"/>
              </a:rPr>
              <a:t>还没有公式求解偏移项 </a:t>
            </a:r>
            <a:r>
              <a:rPr lang="en-US" altLang="zh-CN" sz="2400" i="1" dirty="0">
                <a:solidFill>
                  <a:srgbClr val="C00000"/>
                </a:solidFill>
                <a:latin typeface="FangSong"/>
                <a:cs typeface="FangSong"/>
              </a:rPr>
              <a:t>b</a:t>
            </a:r>
            <a:r>
              <a:rPr lang="zh-CN" altLang="en-US" sz="2400" i="1" dirty="0">
                <a:solidFill>
                  <a:srgbClr val="C00000"/>
                </a:solidFill>
                <a:latin typeface="FangSong"/>
                <a:cs typeface="FangSong"/>
              </a:rPr>
              <a:t>， </a:t>
            </a:r>
            <a:r>
              <a:rPr lang="en-US" altLang="zh-CN" sz="2400" i="1" dirty="0">
                <a:solidFill>
                  <a:srgbClr val="C00000"/>
                </a:solidFill>
                <a:latin typeface="FangSong"/>
                <a:cs typeface="FangSong"/>
              </a:rPr>
              <a:t>Later</a:t>
            </a:r>
            <a:r>
              <a:rPr lang="zh-CN" altLang="en-US" sz="2400" i="1" dirty="0">
                <a:solidFill>
                  <a:srgbClr val="C00000"/>
                </a:solidFill>
                <a:latin typeface="FangSong"/>
                <a:cs typeface="FangSong"/>
              </a:rPr>
              <a:t>！</a:t>
            </a:r>
            <a:endParaRPr lang="en-US" altLang="zh-CN" sz="2400" i="1" dirty="0">
              <a:solidFill>
                <a:srgbClr val="C00000"/>
              </a:solidFill>
              <a:latin typeface="FangSong"/>
              <a:cs typeface="FangSong"/>
            </a:endParaRPr>
          </a:p>
          <a:p>
            <a:pPr marL="12700">
              <a:lnSpc>
                <a:spcPct val="100000"/>
              </a:lnSpc>
            </a:pPr>
            <a:r>
              <a:rPr lang="zh-CN" altLang="en-US" sz="2400" i="1" dirty="0">
                <a:solidFill>
                  <a:srgbClr val="C00000"/>
                </a:solidFill>
                <a:latin typeface="FangSong"/>
                <a:cs typeface="FangSong"/>
              </a:rPr>
              <a:t>需要利用支持向量！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4450" y="2505918"/>
            <a:ext cx="2086651" cy="858597"/>
          </a:xfrm>
          <a:prstGeom prst="rect">
            <a:avLst/>
          </a:prstGeom>
        </p:spPr>
      </p:pic>
      <p:sp>
        <p:nvSpPr>
          <p:cNvPr id="19" name="object 12">
            <a:extLst>
              <a:ext uri="{FF2B5EF4-FFF2-40B4-BE49-F238E27FC236}">
                <a16:creationId xmlns:a16="http://schemas.microsoft.com/office/drawing/2014/main" id="{0D37792A-2802-B342-9FE7-3EAF87E5B2C1}"/>
              </a:ext>
            </a:extLst>
          </p:cNvPr>
          <p:cNvSpPr/>
          <p:nvPr/>
        </p:nvSpPr>
        <p:spPr>
          <a:xfrm>
            <a:off x="7476935" y="4698076"/>
            <a:ext cx="1458467" cy="66224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  <a:ln>
            <a:solidFill>
              <a:srgbClr val="C00000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684981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3286" y="258282"/>
            <a:ext cx="8777427" cy="482015"/>
          </a:xfrm>
          <a:prstGeom prst="rect">
            <a:avLst/>
          </a:prstGeom>
        </p:spPr>
        <p:txBody>
          <a:bodyPr vert="horz" wrap="square" lIns="0" tIns="50633" rIns="0" bIns="0" rtlCol="0">
            <a:spAutoFit/>
          </a:bodyPr>
          <a:lstStyle/>
          <a:p>
            <a:pPr marL="34925">
              <a:lnSpc>
                <a:spcPct val="100000"/>
              </a:lnSpc>
            </a:pPr>
            <a:r>
              <a:rPr spc="-25" dirty="0"/>
              <a:t>解</a:t>
            </a:r>
            <a:r>
              <a:rPr spc="-30" dirty="0"/>
              <a:t>的稀疏性</a:t>
            </a:r>
            <a:r>
              <a:rPr lang="zh-CN" altLang="en-US" spc="-30" dirty="0"/>
              <a:t> </a:t>
            </a:r>
            <a:r>
              <a:rPr lang="en-US" altLang="zh-CN" spc="-30" dirty="0"/>
              <a:t>-</a:t>
            </a:r>
            <a:r>
              <a:rPr lang="zh-CN" altLang="en-US" spc="-30" dirty="0"/>
              <a:t> </a:t>
            </a:r>
            <a:r>
              <a:rPr lang="en-US" altLang="zh-CN" spc="-30" dirty="0"/>
              <a:t>KKT</a:t>
            </a:r>
            <a:r>
              <a:rPr lang="zh-CN" altLang="en-US" spc="-30" dirty="0"/>
              <a:t>条件</a:t>
            </a:r>
            <a:endParaRPr spc="-30" dirty="0"/>
          </a:p>
        </p:txBody>
      </p:sp>
      <p:sp>
        <p:nvSpPr>
          <p:cNvPr id="5" name="object 5"/>
          <p:cNvSpPr/>
          <p:nvPr/>
        </p:nvSpPr>
        <p:spPr>
          <a:xfrm>
            <a:off x="1520299" y="2738617"/>
            <a:ext cx="2822448" cy="13289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706925" y="5548424"/>
            <a:ext cx="7197090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1500">
              <a:lnSpc>
                <a:spcPct val="100000"/>
              </a:lnSpc>
              <a:spcBef>
                <a:spcPts val="2120"/>
              </a:spcBef>
            </a:pPr>
            <a:r>
              <a:rPr sz="2000" spc="10" dirty="0">
                <a:solidFill>
                  <a:srgbClr val="C00000"/>
                </a:solidFill>
                <a:latin typeface="FangSong"/>
                <a:cs typeface="FangSong"/>
              </a:rPr>
              <a:t>支持</a:t>
            </a:r>
            <a:r>
              <a:rPr sz="2000" dirty="0">
                <a:solidFill>
                  <a:srgbClr val="C00000"/>
                </a:solidFill>
                <a:latin typeface="FangSong"/>
                <a:cs typeface="FangSong"/>
              </a:rPr>
              <a:t>向量</a:t>
            </a:r>
            <a:r>
              <a:rPr sz="2000" spc="-10" dirty="0">
                <a:solidFill>
                  <a:srgbClr val="C00000"/>
                </a:solidFill>
                <a:latin typeface="FangSong"/>
                <a:cs typeface="FangSong"/>
              </a:rPr>
              <a:t>机</a:t>
            </a:r>
            <a:r>
              <a:rPr sz="1800" spc="-15" dirty="0">
                <a:solidFill>
                  <a:srgbClr val="C00000"/>
                </a:solidFill>
                <a:latin typeface="Verdana"/>
                <a:cs typeface="Verdana"/>
              </a:rPr>
              <a:t>(</a:t>
            </a:r>
            <a:r>
              <a:rPr sz="1800" spc="-25" dirty="0">
                <a:solidFill>
                  <a:srgbClr val="C00000"/>
                </a:solidFill>
                <a:latin typeface="Verdana"/>
                <a:cs typeface="Verdana"/>
              </a:rPr>
              <a:t>S</a:t>
            </a:r>
            <a:r>
              <a:rPr sz="1800" spc="-15" dirty="0">
                <a:solidFill>
                  <a:srgbClr val="C00000"/>
                </a:solidFill>
                <a:latin typeface="Verdana"/>
                <a:cs typeface="Verdana"/>
              </a:rPr>
              <a:t>up</a:t>
            </a:r>
            <a:r>
              <a:rPr sz="1800" spc="-30" dirty="0">
                <a:solidFill>
                  <a:srgbClr val="C00000"/>
                </a:solidFill>
                <a:latin typeface="Verdana"/>
                <a:cs typeface="Verdana"/>
              </a:rPr>
              <a:t>p</a:t>
            </a:r>
            <a:r>
              <a:rPr sz="1800" spc="-10" dirty="0">
                <a:solidFill>
                  <a:srgbClr val="C00000"/>
                </a:solidFill>
                <a:latin typeface="Verdana"/>
                <a:cs typeface="Verdana"/>
              </a:rPr>
              <a:t>ort</a:t>
            </a:r>
            <a:r>
              <a:rPr sz="1800" spc="-25" dirty="0">
                <a:solidFill>
                  <a:srgbClr val="C00000"/>
                </a:solidFill>
                <a:latin typeface="Verdana"/>
                <a:cs typeface="Verdana"/>
              </a:rPr>
              <a:t> </a:t>
            </a:r>
            <a:r>
              <a:rPr sz="1800" spc="-95" dirty="0">
                <a:solidFill>
                  <a:srgbClr val="C00000"/>
                </a:solidFill>
                <a:latin typeface="Verdana"/>
                <a:cs typeface="Verdana"/>
              </a:rPr>
              <a:t>V</a:t>
            </a:r>
            <a:r>
              <a:rPr sz="1800" spc="-15" dirty="0">
                <a:solidFill>
                  <a:srgbClr val="C00000"/>
                </a:solidFill>
                <a:latin typeface="Verdana"/>
                <a:cs typeface="Verdana"/>
              </a:rPr>
              <a:t>e</a:t>
            </a:r>
            <a:r>
              <a:rPr sz="1800" spc="-20" dirty="0">
                <a:solidFill>
                  <a:srgbClr val="C00000"/>
                </a:solidFill>
                <a:latin typeface="Verdana"/>
                <a:cs typeface="Verdana"/>
              </a:rPr>
              <a:t>c</a:t>
            </a:r>
            <a:r>
              <a:rPr sz="1800" spc="-15" dirty="0">
                <a:solidFill>
                  <a:srgbClr val="C00000"/>
                </a:solidFill>
                <a:latin typeface="Verdana"/>
                <a:cs typeface="Verdana"/>
              </a:rPr>
              <a:t>to</a:t>
            </a:r>
            <a:r>
              <a:rPr sz="1800" spc="-10" dirty="0">
                <a:solidFill>
                  <a:srgbClr val="C00000"/>
                </a:solidFill>
                <a:latin typeface="Verdana"/>
                <a:cs typeface="Verdana"/>
              </a:rPr>
              <a:t>r</a:t>
            </a:r>
            <a:r>
              <a:rPr sz="1800" spc="-15" dirty="0">
                <a:solidFill>
                  <a:srgbClr val="C00000"/>
                </a:solidFill>
                <a:latin typeface="Verdana"/>
                <a:cs typeface="Verdana"/>
              </a:rPr>
              <a:t> </a:t>
            </a:r>
            <a:r>
              <a:rPr sz="1800" spc="-25" dirty="0">
                <a:solidFill>
                  <a:srgbClr val="C00000"/>
                </a:solidFill>
                <a:latin typeface="Verdana"/>
                <a:cs typeface="Verdana"/>
              </a:rPr>
              <a:t>M</a:t>
            </a:r>
            <a:r>
              <a:rPr sz="1800" spc="-10" dirty="0">
                <a:solidFill>
                  <a:srgbClr val="C00000"/>
                </a:solidFill>
                <a:latin typeface="Verdana"/>
                <a:cs typeface="Verdana"/>
              </a:rPr>
              <a:t>achine, </a:t>
            </a:r>
            <a:r>
              <a:rPr sz="1800" spc="-15" dirty="0">
                <a:solidFill>
                  <a:srgbClr val="C00000"/>
                </a:solidFill>
                <a:latin typeface="Verdana"/>
                <a:cs typeface="Verdana"/>
              </a:rPr>
              <a:t>S</a:t>
            </a:r>
            <a:r>
              <a:rPr sz="1800" spc="-10" dirty="0">
                <a:solidFill>
                  <a:srgbClr val="C00000"/>
                </a:solidFill>
                <a:latin typeface="Verdana"/>
                <a:cs typeface="Verdana"/>
              </a:rPr>
              <a:t>V</a:t>
            </a:r>
            <a:r>
              <a:rPr sz="1800" spc="-25" dirty="0">
                <a:solidFill>
                  <a:srgbClr val="C00000"/>
                </a:solidFill>
                <a:latin typeface="Verdana"/>
                <a:cs typeface="Verdana"/>
              </a:rPr>
              <a:t>M</a:t>
            </a:r>
            <a:r>
              <a:rPr sz="1800" dirty="0">
                <a:solidFill>
                  <a:srgbClr val="C00000"/>
                </a:solidFill>
                <a:latin typeface="Verdana"/>
                <a:cs typeface="Verdana"/>
              </a:rPr>
              <a:t>)</a:t>
            </a:r>
            <a:r>
              <a:rPr sz="1800" spc="-15" dirty="0">
                <a:solidFill>
                  <a:srgbClr val="C00000"/>
                </a:solidFill>
                <a:latin typeface="Verdana"/>
                <a:cs typeface="Verdana"/>
              </a:rPr>
              <a:t> </a:t>
            </a:r>
            <a:r>
              <a:rPr sz="2000" spc="10" dirty="0">
                <a:solidFill>
                  <a:srgbClr val="C00000"/>
                </a:solidFill>
                <a:latin typeface="FangSong"/>
                <a:cs typeface="FangSong"/>
              </a:rPr>
              <a:t>因此</a:t>
            </a:r>
            <a:r>
              <a:rPr sz="2000" dirty="0">
                <a:solidFill>
                  <a:srgbClr val="C00000"/>
                </a:solidFill>
                <a:latin typeface="FangSong"/>
                <a:cs typeface="FangSong"/>
              </a:rPr>
              <a:t>而得名</a:t>
            </a:r>
            <a:endParaRPr sz="2000">
              <a:solidFill>
                <a:srgbClr val="C00000"/>
              </a:solidFill>
              <a:latin typeface="FangSong"/>
              <a:cs typeface="FangSong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83286" y="2046203"/>
            <a:ext cx="4798165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85"/>
              </a:spcBef>
            </a:pPr>
            <a:r>
              <a:rPr lang="zh-CN" altLang="en-US" sz="2000" spc="-15" dirty="0">
                <a:solidFill>
                  <a:srgbClr val="FF0000"/>
                </a:solidFill>
                <a:latin typeface="Verdana"/>
                <a:cs typeface="Verdana"/>
              </a:rPr>
              <a:t>朗格朗日乘子法求对偶问题的前提是上述过程需</a:t>
            </a:r>
            <a:r>
              <a:rPr lang="zh-CN" altLang="en-US" sz="2000" spc="-15" dirty="0">
                <a:solidFill>
                  <a:srgbClr val="1613FF"/>
                </a:solidFill>
                <a:latin typeface="Verdana"/>
                <a:cs typeface="Verdana"/>
              </a:rPr>
              <a:t>满足  </a:t>
            </a:r>
            <a:r>
              <a:rPr sz="2000" spc="-15" dirty="0">
                <a:solidFill>
                  <a:srgbClr val="1613FF"/>
                </a:solidFill>
                <a:latin typeface="Verdana"/>
                <a:cs typeface="Verdana"/>
              </a:rPr>
              <a:t>KK</a:t>
            </a:r>
            <a:r>
              <a:rPr sz="2000" spc="-20" dirty="0">
                <a:solidFill>
                  <a:srgbClr val="1613FF"/>
                </a:solidFill>
                <a:latin typeface="Verdana"/>
                <a:cs typeface="Verdana"/>
              </a:rPr>
              <a:t>T</a:t>
            </a:r>
            <a:r>
              <a:rPr lang="zh-CN" altLang="en-US" sz="2000" spc="-20" dirty="0">
                <a:solidFill>
                  <a:srgbClr val="1613FF"/>
                </a:solidFill>
                <a:latin typeface="Verdana"/>
                <a:cs typeface="Verdana"/>
              </a:rPr>
              <a:t> </a:t>
            </a:r>
            <a:r>
              <a:rPr sz="2000" dirty="0">
                <a:solidFill>
                  <a:srgbClr val="1613FF"/>
                </a:solidFill>
                <a:latin typeface="FangSong"/>
                <a:cs typeface="FangSong"/>
              </a:rPr>
              <a:t>条件</a:t>
            </a:r>
            <a:r>
              <a:rPr sz="2000" dirty="0">
                <a:latin typeface="FangSong"/>
                <a:cs typeface="FangSong"/>
              </a:rPr>
              <a:t>：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4287011" y="2601969"/>
            <a:ext cx="1734694" cy="584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zh-CN" altLang="en-US" dirty="0">
                <a:solidFill>
                  <a:srgbClr val="1613FF"/>
                </a:solidFill>
                <a:latin typeface="FangSong"/>
                <a:cs typeface="FangSong"/>
              </a:rPr>
              <a:t>对所有训练样本</a:t>
            </a:r>
            <a:r>
              <a:rPr lang="en-US" altLang="zh-CN" dirty="0">
                <a:solidFill>
                  <a:srgbClr val="1613FF"/>
                </a:solidFill>
                <a:latin typeface="FangSong"/>
                <a:cs typeface="FangSong"/>
              </a:rPr>
              <a:t>(</a:t>
            </a:r>
            <a:r>
              <a:rPr lang="en-US" altLang="zh-CN" sz="2000" i="1" dirty="0">
                <a:solidFill>
                  <a:srgbClr val="1613FF"/>
                </a:solidFill>
                <a:latin typeface="Times New Roman" charset="0"/>
                <a:ea typeface="Times New Roman" charset="0"/>
                <a:cs typeface="Times New Roman" charset="0"/>
              </a:rPr>
              <a:t>x</a:t>
            </a:r>
            <a:r>
              <a:rPr lang="en-US" altLang="zh-CN" sz="2000" i="1" baseline="-25000" dirty="0">
                <a:solidFill>
                  <a:srgbClr val="1613FF"/>
                </a:solidFill>
                <a:latin typeface="Times New Roman" charset="0"/>
                <a:ea typeface="Times New Roman" charset="0"/>
                <a:cs typeface="Times New Roman" charset="0"/>
              </a:rPr>
              <a:t>i</a:t>
            </a:r>
            <a:r>
              <a:rPr lang="zh-CN" altLang="en-US" sz="2000" i="1" baseline="-25000" dirty="0">
                <a:solidFill>
                  <a:srgbClr val="1613FF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000" i="1" dirty="0">
                <a:solidFill>
                  <a:srgbClr val="1613FF"/>
                </a:solidFill>
                <a:latin typeface="Times New Roman" charset="0"/>
                <a:ea typeface="Times New Roman" charset="0"/>
                <a:cs typeface="Times New Roman" charset="0"/>
              </a:rPr>
              <a:t>,</a:t>
            </a:r>
            <a:r>
              <a:rPr lang="zh-CN" altLang="en-US" sz="2000" i="1" dirty="0">
                <a:solidFill>
                  <a:srgbClr val="1613FF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000" i="1" dirty="0">
                <a:solidFill>
                  <a:srgbClr val="1613FF"/>
                </a:solidFill>
                <a:latin typeface="Times New Roman" charset="0"/>
                <a:ea typeface="Times New Roman" charset="0"/>
                <a:cs typeface="Times New Roman" charset="0"/>
              </a:rPr>
              <a:t>y</a:t>
            </a:r>
            <a:r>
              <a:rPr lang="en-US" altLang="zh-CN" sz="2000" i="1" baseline="-25000" dirty="0">
                <a:solidFill>
                  <a:srgbClr val="1613FF"/>
                </a:solidFill>
                <a:latin typeface="Times New Roman" charset="0"/>
                <a:ea typeface="Times New Roman" charset="0"/>
                <a:cs typeface="Times New Roman" charset="0"/>
              </a:rPr>
              <a:t>i</a:t>
            </a:r>
            <a:r>
              <a:rPr lang="en-US" altLang="zh-CN" dirty="0">
                <a:solidFill>
                  <a:srgbClr val="1613FF"/>
                </a:solidFill>
                <a:latin typeface="FangSong"/>
                <a:cs typeface="FangSong"/>
              </a:rPr>
              <a:t>)</a:t>
            </a:r>
            <a:r>
              <a:rPr dirty="0">
                <a:solidFill>
                  <a:srgbClr val="1613FF"/>
                </a:solidFill>
                <a:latin typeface="FangSong"/>
                <a:cs typeface="FangSong"/>
              </a:rPr>
              <a:t>必有</a:t>
            </a:r>
            <a:r>
              <a:rPr lang="zh-CN" altLang="en-US" dirty="0">
                <a:solidFill>
                  <a:srgbClr val="1613FF"/>
                </a:solidFill>
                <a:latin typeface="FangSong"/>
                <a:cs typeface="FangSong"/>
              </a:rPr>
              <a:t>：</a:t>
            </a:r>
            <a:endParaRPr>
              <a:solidFill>
                <a:srgbClr val="1613FF"/>
              </a:solidFill>
              <a:latin typeface="FangSong"/>
              <a:cs typeface="FangSong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405878" y="3196113"/>
            <a:ext cx="33020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latin typeface="FangSong"/>
                <a:cs typeface="FangSong"/>
              </a:rPr>
              <a:t>或</a:t>
            </a:r>
            <a:endParaRPr sz="2400">
              <a:latin typeface="FangSong"/>
              <a:cs typeface="FangSong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371844" y="3266693"/>
            <a:ext cx="1007363" cy="3032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691442" y="3625705"/>
            <a:ext cx="1606296" cy="40843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482084" y="3238500"/>
            <a:ext cx="932815" cy="614680"/>
          </a:xfrm>
          <a:custGeom>
            <a:avLst/>
            <a:gdLst/>
            <a:ahLst/>
            <a:cxnLst/>
            <a:rect l="l" t="t" r="r" b="b"/>
            <a:pathLst>
              <a:path w="932814" h="614679">
                <a:moveTo>
                  <a:pt x="0" y="153542"/>
                </a:moveTo>
                <a:lnTo>
                  <a:pt x="625602" y="153542"/>
                </a:lnTo>
                <a:lnTo>
                  <a:pt x="625602" y="0"/>
                </a:lnTo>
                <a:lnTo>
                  <a:pt x="932688" y="307085"/>
                </a:lnTo>
                <a:lnTo>
                  <a:pt x="625602" y="614171"/>
                </a:lnTo>
                <a:lnTo>
                  <a:pt x="625602" y="460628"/>
                </a:lnTo>
                <a:lnTo>
                  <a:pt x="0" y="460628"/>
                </a:lnTo>
                <a:lnTo>
                  <a:pt x="0" y="153542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矩形 13"/>
          <p:cNvSpPr/>
          <p:nvPr/>
        </p:nvSpPr>
        <p:spPr>
          <a:xfrm>
            <a:off x="973454" y="4644353"/>
            <a:ext cx="6789154" cy="83099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zh-CN" altLang="en-US" sz="2400" dirty="0"/>
              <a:t>支持向量机解的</a:t>
            </a:r>
            <a:r>
              <a:rPr lang="zh-CN" altLang="en-US" sz="2400" dirty="0">
                <a:solidFill>
                  <a:srgbClr val="FF0000"/>
                </a:solidFill>
              </a:rPr>
              <a:t>稀疏性</a:t>
            </a:r>
            <a:r>
              <a:rPr lang="en-US" altLang="zh-CN" sz="2400" dirty="0"/>
              <a:t>: </a:t>
            </a:r>
            <a:r>
              <a:rPr lang="zh-CN" altLang="en-US" sz="2400" dirty="0"/>
              <a:t>训练完成后</a:t>
            </a:r>
            <a:r>
              <a:rPr lang="en-US" altLang="zh-CN" sz="2400" dirty="0"/>
              <a:t>, </a:t>
            </a:r>
            <a:r>
              <a:rPr lang="zh-CN" altLang="en-US" sz="2400" dirty="0"/>
              <a:t>大部分的训练样本都不需保留</a:t>
            </a:r>
            <a:r>
              <a:rPr lang="en-US" altLang="zh-CN" sz="2400" dirty="0"/>
              <a:t>, </a:t>
            </a:r>
            <a:r>
              <a:rPr lang="zh-CN" altLang="en-US" sz="2400" dirty="0">
                <a:solidFill>
                  <a:srgbClr val="C00000"/>
                </a:solidFill>
              </a:rPr>
              <a:t>最终模型仅与支持向量有关</a:t>
            </a:r>
            <a:r>
              <a:rPr lang="en-US" altLang="zh-CN" sz="2400" dirty="0"/>
              <a:t>.</a:t>
            </a:r>
            <a:endParaRPr lang="zh-CN" altLang="en-US" sz="2200" dirty="0">
              <a:latin typeface="Verdana" panose="020B0604030504040204" pitchFamily="34" charset="0"/>
              <a:ea typeface="幼圆" panose="02010509060101010101" pitchFamily="49" charset="-122"/>
            </a:endParaRPr>
          </a:p>
        </p:txBody>
      </p:sp>
      <p:sp>
        <p:nvSpPr>
          <p:cNvPr id="16" name="object 6"/>
          <p:cNvSpPr/>
          <p:nvPr/>
        </p:nvSpPr>
        <p:spPr>
          <a:xfrm>
            <a:off x="1691134" y="3627320"/>
            <a:ext cx="2595877" cy="455475"/>
          </a:xfrm>
          <a:custGeom>
            <a:avLst/>
            <a:gdLst/>
            <a:ahLst/>
            <a:cxnLst/>
            <a:rect l="l" t="t" r="r" b="b"/>
            <a:pathLst>
              <a:path w="1839595" h="680085">
                <a:moveTo>
                  <a:pt x="0" y="679703"/>
                </a:moveTo>
                <a:lnTo>
                  <a:pt x="1839468" y="679703"/>
                </a:lnTo>
                <a:lnTo>
                  <a:pt x="1839468" y="0"/>
                </a:lnTo>
                <a:lnTo>
                  <a:pt x="0" y="0"/>
                </a:lnTo>
                <a:lnTo>
                  <a:pt x="0" y="679703"/>
                </a:lnTo>
                <a:close/>
              </a:path>
            </a:pathLst>
          </a:custGeom>
          <a:ln w="19050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7489" y="1213250"/>
            <a:ext cx="4577146" cy="360000"/>
          </a:xfrm>
          <a:prstGeom prst="rect">
            <a:avLst/>
          </a:prstGeom>
        </p:spPr>
      </p:pic>
      <p:sp>
        <p:nvSpPr>
          <p:cNvPr id="24" name="矩形 23"/>
          <p:cNvSpPr/>
          <p:nvPr/>
        </p:nvSpPr>
        <p:spPr>
          <a:xfrm>
            <a:off x="4659078" y="1049489"/>
            <a:ext cx="1817922" cy="67887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object 8"/>
          <p:cNvSpPr txBox="1"/>
          <p:nvPr/>
        </p:nvSpPr>
        <p:spPr>
          <a:xfrm>
            <a:off x="706925" y="1183550"/>
            <a:ext cx="1626749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zh-CN" altLang="en-US" sz="2400" dirty="0">
                <a:solidFill>
                  <a:srgbClr val="0000FF"/>
                </a:solidFill>
                <a:latin typeface="FangSong"/>
                <a:cs typeface="FangSong"/>
              </a:rPr>
              <a:t>原始模型：</a:t>
            </a:r>
          </a:p>
        </p:txBody>
      </p:sp>
      <p:sp>
        <p:nvSpPr>
          <p:cNvPr id="27" name="object 6"/>
          <p:cNvSpPr/>
          <p:nvPr/>
        </p:nvSpPr>
        <p:spPr>
          <a:xfrm>
            <a:off x="6351905" y="3170742"/>
            <a:ext cx="1053974" cy="455475"/>
          </a:xfrm>
          <a:custGeom>
            <a:avLst/>
            <a:gdLst/>
            <a:ahLst/>
            <a:cxnLst/>
            <a:rect l="l" t="t" r="r" b="b"/>
            <a:pathLst>
              <a:path w="1839595" h="680085">
                <a:moveTo>
                  <a:pt x="0" y="679703"/>
                </a:moveTo>
                <a:lnTo>
                  <a:pt x="1839468" y="679703"/>
                </a:lnTo>
                <a:lnTo>
                  <a:pt x="1839468" y="0"/>
                </a:lnTo>
                <a:lnTo>
                  <a:pt x="0" y="0"/>
                </a:lnTo>
                <a:lnTo>
                  <a:pt x="0" y="679703"/>
                </a:lnTo>
                <a:close/>
              </a:path>
            </a:pathLst>
          </a:custGeom>
          <a:ln w="19050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cxnSp>
        <p:nvCxnSpPr>
          <p:cNvPr id="28" name="直线箭头连接符 27"/>
          <p:cNvCxnSpPr/>
          <p:nvPr/>
        </p:nvCxnSpPr>
        <p:spPr>
          <a:xfrm flipH="1" flipV="1">
            <a:off x="5835290" y="1848248"/>
            <a:ext cx="794110" cy="1222590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bject 8"/>
          <p:cNvSpPr txBox="1"/>
          <p:nvPr/>
        </p:nvSpPr>
        <p:spPr>
          <a:xfrm>
            <a:off x="6351904" y="2079440"/>
            <a:ext cx="2362200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zh-CN" altLang="en-US" sz="2000" dirty="0">
                <a:solidFill>
                  <a:srgbClr val="0000FF"/>
                </a:solidFill>
                <a:latin typeface="FangSong"/>
                <a:cs typeface="FangSong"/>
              </a:rPr>
              <a:t>对结果没有影响，</a:t>
            </a:r>
            <a:r>
              <a:rPr lang="en-US" altLang="zh-CN" sz="2000" dirty="0">
                <a:solidFill>
                  <a:srgbClr val="0000FF"/>
                </a:solidFill>
                <a:latin typeface="FangSong"/>
                <a:cs typeface="FangSong"/>
              </a:rPr>
              <a:t>(</a:t>
            </a:r>
            <a:r>
              <a:rPr lang="zh-CN" altLang="en-US" sz="2000" dirty="0">
                <a:solidFill>
                  <a:srgbClr val="0000FF"/>
                </a:solidFill>
                <a:latin typeface="FangSong"/>
                <a:cs typeface="FangSong"/>
              </a:rPr>
              <a:t>对应大部分样本点</a:t>
            </a:r>
            <a:r>
              <a:rPr lang="en-US" altLang="zh-CN" sz="2000" dirty="0">
                <a:solidFill>
                  <a:srgbClr val="0000FF"/>
                </a:solidFill>
                <a:latin typeface="FangSong"/>
                <a:cs typeface="FangSong"/>
              </a:rPr>
              <a:t>)</a:t>
            </a:r>
            <a:endParaRPr lang="zh-CN" altLang="en-US" sz="2000" dirty="0">
              <a:solidFill>
                <a:srgbClr val="0000FF"/>
              </a:solidFill>
              <a:latin typeface="FangSong"/>
              <a:cs typeface="FangSong"/>
            </a:endParaRPr>
          </a:p>
        </p:txBody>
      </p:sp>
      <p:sp>
        <p:nvSpPr>
          <p:cNvPr id="30" name="object 6"/>
          <p:cNvSpPr/>
          <p:nvPr/>
        </p:nvSpPr>
        <p:spPr>
          <a:xfrm>
            <a:off x="5583302" y="3661626"/>
            <a:ext cx="1822576" cy="388836"/>
          </a:xfrm>
          <a:custGeom>
            <a:avLst/>
            <a:gdLst/>
            <a:ahLst/>
            <a:cxnLst/>
            <a:rect l="l" t="t" r="r" b="b"/>
            <a:pathLst>
              <a:path w="1839595" h="680085">
                <a:moveTo>
                  <a:pt x="0" y="679703"/>
                </a:moveTo>
                <a:lnTo>
                  <a:pt x="1839468" y="679703"/>
                </a:lnTo>
                <a:lnTo>
                  <a:pt x="1839468" y="0"/>
                </a:lnTo>
                <a:lnTo>
                  <a:pt x="0" y="0"/>
                </a:lnTo>
                <a:lnTo>
                  <a:pt x="0" y="679703"/>
                </a:lnTo>
                <a:close/>
              </a:path>
            </a:pathLst>
          </a:custGeom>
          <a:ln w="19050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8"/>
          <p:cNvSpPr txBox="1"/>
          <p:nvPr/>
        </p:nvSpPr>
        <p:spPr>
          <a:xfrm>
            <a:off x="6335394" y="4109613"/>
            <a:ext cx="2378709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zh-CN" altLang="en-US" sz="2400" b="1" i="1" dirty="0">
                <a:solidFill>
                  <a:srgbClr val="0000FF"/>
                </a:solidFill>
                <a:latin typeface="FangSong"/>
                <a:cs typeface="FangSong"/>
              </a:rPr>
              <a:t>对应支持向量！</a:t>
            </a:r>
          </a:p>
        </p:txBody>
      </p:sp>
      <p:sp>
        <p:nvSpPr>
          <p:cNvPr id="26" name="object 4"/>
          <p:cNvSpPr txBox="1"/>
          <p:nvPr/>
        </p:nvSpPr>
        <p:spPr>
          <a:xfrm>
            <a:off x="5414899" y="5989685"/>
            <a:ext cx="3545814" cy="369332"/>
          </a:xfrm>
          <a:prstGeom prst="rect">
            <a:avLst/>
          </a:prstGeom>
          <a:solidFill>
            <a:srgbClr val="FFC000"/>
          </a:solidFill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zh-CN" altLang="en-US" sz="2400" dirty="0">
                <a:solidFill>
                  <a:srgbClr val="C00000"/>
                </a:solidFill>
                <a:latin typeface="FangSong"/>
                <a:cs typeface="FangSong"/>
              </a:rPr>
              <a:t>还没有公式求解偏移项 </a:t>
            </a:r>
            <a:r>
              <a:rPr lang="en-US" altLang="zh-CN" sz="2400" i="1" dirty="0">
                <a:solidFill>
                  <a:srgbClr val="C00000"/>
                </a:solidFill>
                <a:latin typeface="FangSong"/>
                <a:cs typeface="FangSong"/>
              </a:rPr>
              <a:t>b</a:t>
            </a:r>
            <a:endParaRPr lang="zh-CN" altLang="en-US" sz="2400" i="1" dirty="0">
              <a:solidFill>
                <a:srgbClr val="C00000"/>
              </a:solidFill>
              <a:latin typeface="FangSong"/>
              <a:cs typeface="FangSong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偏移项 </a:t>
            </a:r>
            <a:r>
              <a:rPr lang="en-US" altLang="zh-CN" i="1" dirty="0"/>
              <a:t>b</a:t>
            </a:r>
            <a:r>
              <a:rPr lang="zh-CN" altLang="en-US" i="1" dirty="0"/>
              <a:t> </a:t>
            </a:r>
            <a:r>
              <a:rPr lang="mr-IN" altLang="zh-CN" i="1" dirty="0"/>
              <a:t>–</a:t>
            </a:r>
            <a:r>
              <a:rPr lang="zh-CN" altLang="en-US" i="1" dirty="0"/>
              <a:t> 利用支持向量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60350" y="901535"/>
            <a:ext cx="8616950" cy="1219200"/>
          </a:xfrm>
        </p:spPr>
        <p:txBody>
          <a:bodyPr>
            <a:normAutofit/>
          </a:bodyPr>
          <a:lstStyle/>
          <a:p>
            <a:pPr lvl="0"/>
            <a:r>
              <a:rPr lang="zh-CN" altLang="en-US" dirty="0"/>
              <a:t>偏移项  ：</a:t>
            </a:r>
            <a:r>
              <a:rPr lang="zh-CN" altLang="en-US" dirty="0">
                <a:solidFill>
                  <a:srgbClr val="C00000"/>
                </a:solidFill>
              </a:rPr>
              <a:t>通过支持向量来确定</a:t>
            </a:r>
            <a:r>
              <a:rPr lang="en-US" altLang="zh-CN" dirty="0"/>
              <a:t>.</a:t>
            </a:r>
            <a:r>
              <a:rPr lang="zh-CN" altLang="en-US" dirty="0"/>
              <a:t> </a:t>
            </a:r>
          </a:p>
          <a:p>
            <a:pPr lvl="0"/>
            <a:r>
              <a:rPr lang="en-US" altLang="zh-CN" dirty="0"/>
              <a:t>Recall</a:t>
            </a:r>
            <a:r>
              <a:rPr lang="zh-CN" altLang="en-US" dirty="0"/>
              <a:t> </a:t>
            </a:r>
            <a:r>
              <a:rPr lang="en-US" altLang="zh-CN" dirty="0"/>
              <a:t>KKT</a:t>
            </a:r>
            <a:r>
              <a:rPr lang="zh-CN" altLang="en-US" dirty="0"/>
              <a:t> 约束：</a:t>
            </a:r>
            <a:endParaRPr lang="en-US" altLang="zh-CN" dirty="0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313" y="934926"/>
            <a:ext cx="164606" cy="371888"/>
          </a:xfrm>
          <a:prstGeom prst="rect">
            <a:avLst/>
          </a:prstGeom>
        </p:spPr>
      </p:pic>
      <p:grpSp>
        <p:nvGrpSpPr>
          <p:cNvPr id="12" name="组 11"/>
          <p:cNvGrpSpPr/>
          <p:nvPr/>
        </p:nvGrpSpPr>
        <p:grpSpPr>
          <a:xfrm>
            <a:off x="990487" y="1740149"/>
            <a:ext cx="2822448" cy="1344178"/>
            <a:chOff x="1577083" y="2082224"/>
            <a:chExt cx="2822448" cy="1344178"/>
          </a:xfrm>
        </p:grpSpPr>
        <p:sp>
          <p:nvSpPr>
            <p:cNvPr id="18" name="object 5"/>
            <p:cNvSpPr/>
            <p:nvPr/>
          </p:nvSpPr>
          <p:spPr>
            <a:xfrm>
              <a:off x="1577083" y="2082224"/>
              <a:ext cx="2822448" cy="132892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0" name="object 6"/>
            <p:cNvSpPr/>
            <p:nvPr/>
          </p:nvSpPr>
          <p:spPr>
            <a:xfrm>
              <a:off x="1747918" y="2970927"/>
              <a:ext cx="2595877" cy="455475"/>
            </a:xfrm>
            <a:custGeom>
              <a:avLst/>
              <a:gdLst/>
              <a:ahLst/>
              <a:cxnLst/>
              <a:rect l="l" t="t" r="r" b="b"/>
              <a:pathLst>
                <a:path w="1839595" h="680085">
                  <a:moveTo>
                    <a:pt x="0" y="679703"/>
                  </a:moveTo>
                  <a:lnTo>
                    <a:pt x="1839468" y="679703"/>
                  </a:lnTo>
                  <a:lnTo>
                    <a:pt x="1839468" y="0"/>
                  </a:lnTo>
                  <a:lnTo>
                    <a:pt x="0" y="0"/>
                  </a:lnTo>
                  <a:lnTo>
                    <a:pt x="0" y="679703"/>
                  </a:lnTo>
                  <a:close/>
                </a:path>
              </a:pathLst>
            </a:custGeom>
            <a:ln w="1905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sp>
        <p:nvSpPr>
          <p:cNvPr id="24" name="矩形 23"/>
          <p:cNvSpPr/>
          <p:nvPr/>
        </p:nvSpPr>
        <p:spPr>
          <a:xfrm>
            <a:off x="536873" y="4151266"/>
            <a:ext cx="671605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prstClr val="black"/>
                </a:solidFill>
              </a:rPr>
              <a:t>其中至少有一个 </a:t>
            </a:r>
            <a:r>
              <a:rPr lang="en-US" altLang="zh-CN" sz="2000" b="1" i="1" dirty="0">
                <a:solidFill>
                  <a:srgbClr val="1613FF"/>
                </a:solidFill>
                <a:latin typeface="Symbol Tiger Expert" charset="2"/>
                <a:ea typeface="Symbol Tiger Expert" charset="2"/>
                <a:cs typeface="Symbol Tiger Expert" charset="2"/>
              </a:rPr>
              <a:t>a</a:t>
            </a:r>
            <a:r>
              <a:rPr lang="en-US" altLang="zh-CN" sz="2000" b="1" i="1" baseline="-25000" dirty="0">
                <a:solidFill>
                  <a:srgbClr val="1613FF"/>
                </a:solidFill>
                <a:latin typeface="Times New Roman" charset="0"/>
                <a:ea typeface="Times New Roman" charset="0"/>
                <a:cs typeface="Times New Roman" charset="0"/>
              </a:rPr>
              <a:t>j</a:t>
            </a:r>
            <a:r>
              <a:rPr lang="zh-CN" altLang="en-US" sz="2000" b="1" dirty="0">
                <a:solidFill>
                  <a:srgbClr val="1613FF"/>
                </a:solidFill>
              </a:rPr>
              <a:t> </a:t>
            </a:r>
            <a:r>
              <a:rPr lang="en-US" altLang="zh-CN" sz="2000" b="1" dirty="0">
                <a:solidFill>
                  <a:srgbClr val="1613FF"/>
                </a:solidFill>
                <a:latin typeface="Times New Roman" charset="0"/>
                <a:ea typeface="Times New Roman" charset="0"/>
                <a:cs typeface="Times New Roman" charset="0"/>
              </a:rPr>
              <a:t>&gt;</a:t>
            </a:r>
            <a:r>
              <a:rPr lang="zh-CN" altLang="en-US" sz="2000" b="1" dirty="0">
                <a:solidFill>
                  <a:srgbClr val="1613FF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000" b="1" dirty="0">
                <a:solidFill>
                  <a:srgbClr val="1613FF"/>
                </a:solidFill>
                <a:latin typeface="Times New Roman" charset="0"/>
                <a:ea typeface="Times New Roman" charset="0"/>
                <a:cs typeface="Times New Roman" charset="0"/>
              </a:rPr>
              <a:t>0</a:t>
            </a:r>
            <a:r>
              <a:rPr lang="zh-CN" altLang="en-US" sz="2000" b="1" dirty="0">
                <a:solidFill>
                  <a:srgbClr val="1613FF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000" b="1" dirty="0">
                <a:solidFill>
                  <a:srgbClr val="1613FF"/>
                </a:solidFill>
                <a:latin typeface="Times New Roman" charset="0"/>
                <a:ea typeface="Times New Roman" charset="0"/>
                <a:cs typeface="Times New Roman" charset="0"/>
              </a:rPr>
              <a:t>(</a:t>
            </a:r>
            <a:r>
              <a:rPr lang="zh-CN" altLang="en-US" sz="2000" b="1" dirty="0">
                <a:solidFill>
                  <a:srgbClr val="1613FF"/>
                </a:solidFill>
                <a:latin typeface="Times New Roman" charset="0"/>
                <a:ea typeface="Times New Roman" charset="0"/>
                <a:cs typeface="Times New Roman" charset="0"/>
              </a:rPr>
              <a:t>支持向量</a:t>
            </a:r>
            <a:r>
              <a:rPr lang="en-US" altLang="zh-CN" sz="2000" b="1" dirty="0">
                <a:solidFill>
                  <a:srgbClr val="1613FF"/>
                </a:solidFill>
                <a:latin typeface="Times New Roman" charset="0"/>
                <a:ea typeface="Times New Roman" charset="0"/>
                <a:cs typeface="Times New Roman" charset="0"/>
              </a:rPr>
              <a:t>)</a:t>
            </a:r>
            <a:r>
              <a:rPr lang="zh-CN" altLang="en-US" sz="2000" b="1" dirty="0">
                <a:solidFill>
                  <a:srgbClr val="1613FF"/>
                </a:solidFill>
                <a:latin typeface="Times New Roman" charset="0"/>
                <a:ea typeface="Times New Roman" charset="0"/>
                <a:cs typeface="Times New Roman" charset="0"/>
              </a:rPr>
              <a:t>，</a:t>
            </a:r>
            <a:endParaRPr lang="en-US" altLang="zh-CN" sz="2000" b="1" dirty="0">
              <a:solidFill>
                <a:srgbClr val="1613FF"/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lang="zh-CN" altLang="en-US" sz="2000" b="1" dirty="0">
                <a:solidFill>
                  <a:srgbClr val="1613FF"/>
                </a:solidFill>
                <a:latin typeface="Times New Roman" charset="0"/>
                <a:ea typeface="Times New Roman" charset="0"/>
                <a:cs typeface="Times New Roman" charset="0"/>
              </a:rPr>
              <a:t>此时</a:t>
            </a:r>
            <a:r>
              <a:rPr lang="en-US" altLang="zh-CN" sz="2000" b="1" i="1" dirty="0">
                <a:solidFill>
                  <a:srgbClr val="1613FF"/>
                </a:solidFill>
                <a:latin typeface="Times New Roman" charset="0"/>
                <a:ea typeface="Times New Roman" charset="0"/>
                <a:cs typeface="Times New Roman" charset="0"/>
              </a:rPr>
              <a:t>y</a:t>
            </a:r>
            <a:r>
              <a:rPr lang="en-US" altLang="zh-CN" sz="2000" b="1" i="1" baseline="-25000" dirty="0">
                <a:solidFill>
                  <a:srgbClr val="1613FF"/>
                </a:solidFill>
                <a:latin typeface="Times New Roman" charset="0"/>
                <a:ea typeface="Times New Roman" charset="0"/>
                <a:cs typeface="Times New Roman" charset="0"/>
              </a:rPr>
              <a:t>j</a:t>
            </a:r>
            <a:r>
              <a:rPr lang="zh-CN" altLang="en-US" sz="2000" b="1" i="1" dirty="0">
                <a:solidFill>
                  <a:srgbClr val="1613FF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000" b="1" i="1" dirty="0">
                <a:solidFill>
                  <a:srgbClr val="1613FF"/>
                </a:solidFill>
                <a:latin typeface="Times New Roman" charset="0"/>
                <a:ea typeface="Times New Roman" charset="0"/>
                <a:cs typeface="Times New Roman" charset="0"/>
              </a:rPr>
              <a:t>f</a:t>
            </a:r>
            <a:r>
              <a:rPr lang="zh-CN" altLang="en-US" sz="2000" b="1" i="1" dirty="0">
                <a:solidFill>
                  <a:srgbClr val="1613FF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000" b="1" dirty="0">
                <a:solidFill>
                  <a:srgbClr val="1613FF"/>
                </a:solidFill>
                <a:latin typeface="Times New Roman" charset="0"/>
                <a:ea typeface="Times New Roman" charset="0"/>
                <a:cs typeface="Times New Roman" charset="0"/>
              </a:rPr>
              <a:t>(</a:t>
            </a:r>
            <a:r>
              <a:rPr lang="zh-CN" altLang="en-US" sz="2000" b="1" i="1" dirty="0">
                <a:solidFill>
                  <a:srgbClr val="1613FF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000" b="1" i="1" dirty="0">
                <a:solidFill>
                  <a:srgbClr val="1613FF"/>
                </a:solidFill>
                <a:latin typeface="Times New Roman" charset="0"/>
                <a:ea typeface="Times New Roman" charset="0"/>
                <a:cs typeface="Times New Roman" charset="0"/>
              </a:rPr>
              <a:t>x</a:t>
            </a:r>
            <a:r>
              <a:rPr lang="en-US" altLang="zh-CN" sz="2000" b="1" i="1" baseline="-25000" dirty="0">
                <a:solidFill>
                  <a:srgbClr val="1613FF"/>
                </a:solidFill>
                <a:latin typeface="Times New Roman" charset="0"/>
                <a:ea typeface="Times New Roman" charset="0"/>
                <a:cs typeface="Times New Roman" charset="0"/>
              </a:rPr>
              <a:t>j</a:t>
            </a:r>
            <a:r>
              <a:rPr lang="zh-CN" altLang="en-US" sz="2000" b="1" i="1" baseline="-25000" dirty="0">
                <a:solidFill>
                  <a:srgbClr val="1613FF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000" b="1" dirty="0">
                <a:solidFill>
                  <a:srgbClr val="1613FF"/>
                </a:solidFill>
                <a:latin typeface="Times New Roman" charset="0"/>
                <a:ea typeface="Times New Roman" charset="0"/>
                <a:cs typeface="Times New Roman" charset="0"/>
              </a:rPr>
              <a:t>)</a:t>
            </a:r>
            <a:r>
              <a:rPr lang="zh-CN" altLang="en-US" sz="2000" b="1" i="1" dirty="0">
                <a:solidFill>
                  <a:srgbClr val="1613FF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mr-IN" altLang="zh-CN" sz="2000" b="1" i="1" dirty="0">
                <a:solidFill>
                  <a:srgbClr val="1613FF"/>
                </a:solidFill>
                <a:latin typeface="Times New Roman" charset="0"/>
                <a:ea typeface="Times New Roman" charset="0"/>
                <a:cs typeface="Times New Roman" charset="0"/>
              </a:rPr>
              <a:t>–</a:t>
            </a:r>
            <a:r>
              <a:rPr lang="zh-CN" altLang="en-US" sz="2000" b="1" i="1" dirty="0">
                <a:solidFill>
                  <a:srgbClr val="1613FF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000" b="1" dirty="0">
                <a:solidFill>
                  <a:srgbClr val="1613FF"/>
                </a:solidFill>
                <a:latin typeface="Times New Roman" charset="0"/>
                <a:ea typeface="Times New Roman" charset="0"/>
                <a:cs typeface="Times New Roman" charset="0"/>
              </a:rPr>
              <a:t>1</a:t>
            </a:r>
            <a:r>
              <a:rPr lang="zh-CN" altLang="en-US" sz="2000" b="1" i="1" dirty="0">
                <a:solidFill>
                  <a:srgbClr val="1613FF"/>
                </a:solidFill>
                <a:latin typeface="Times New Roman" charset="0"/>
                <a:ea typeface="Times New Roman" charset="0"/>
                <a:cs typeface="Times New Roman" charset="0"/>
              </a:rPr>
              <a:t>  </a:t>
            </a:r>
            <a:r>
              <a:rPr lang="en-US" altLang="zh-CN" sz="2000" b="1" dirty="0">
                <a:solidFill>
                  <a:srgbClr val="1613FF"/>
                </a:solidFill>
                <a:latin typeface="Times New Roman" charset="0"/>
                <a:ea typeface="Times New Roman" charset="0"/>
                <a:cs typeface="Times New Roman" charset="0"/>
              </a:rPr>
              <a:t>=</a:t>
            </a:r>
            <a:r>
              <a:rPr lang="zh-CN" altLang="en-US" sz="2000" b="1" dirty="0">
                <a:solidFill>
                  <a:srgbClr val="1613FF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000" b="1" dirty="0">
                <a:solidFill>
                  <a:srgbClr val="1613FF"/>
                </a:solidFill>
                <a:latin typeface="Times New Roman" charset="0"/>
                <a:ea typeface="Times New Roman" charset="0"/>
                <a:cs typeface="Times New Roman" charset="0"/>
              </a:rPr>
              <a:t>0,</a:t>
            </a:r>
            <a:r>
              <a:rPr lang="zh-CN" altLang="en-US" sz="2000" b="1" dirty="0">
                <a:solidFill>
                  <a:srgbClr val="1613FF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endParaRPr lang="en-US" altLang="zh-CN" sz="2000" b="1" dirty="0">
              <a:solidFill>
                <a:srgbClr val="1613FF"/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lang="zh-CN" altLang="en-US" sz="2000" b="1" dirty="0">
                <a:solidFill>
                  <a:srgbClr val="1613FF"/>
                </a:solidFill>
                <a:latin typeface="Times New Roman" charset="0"/>
                <a:ea typeface="Times New Roman" charset="0"/>
                <a:cs typeface="Times New Roman" charset="0"/>
              </a:rPr>
              <a:t>即</a:t>
            </a:r>
            <a:r>
              <a:rPr lang="en-US" altLang="zh-CN" sz="2000" b="1" dirty="0">
                <a:solidFill>
                  <a:srgbClr val="1613FF"/>
                </a:solidFill>
                <a:latin typeface="Times New Roman" charset="0"/>
                <a:ea typeface="Times New Roman" charset="0"/>
                <a:cs typeface="Times New Roman" charset="0"/>
              </a:rPr>
              <a:t>:</a:t>
            </a:r>
            <a:r>
              <a:rPr lang="zh-CN" altLang="en-US" sz="2000" b="1" dirty="0">
                <a:solidFill>
                  <a:srgbClr val="1613FF"/>
                </a:solidFill>
                <a:latin typeface="Times New Roman" charset="0"/>
                <a:ea typeface="Times New Roman" charset="0"/>
                <a:cs typeface="Times New Roman" charset="0"/>
              </a:rPr>
              <a:t>   </a:t>
            </a:r>
            <a:r>
              <a:rPr lang="en-US" altLang="zh-CN" sz="2000" b="1" i="1" dirty="0" err="1">
                <a:solidFill>
                  <a:srgbClr val="1613FF"/>
                </a:solidFill>
                <a:latin typeface="Times New Roman" charset="0"/>
                <a:ea typeface="Times New Roman" charset="0"/>
                <a:cs typeface="Times New Roman" charset="0"/>
              </a:rPr>
              <a:t>y</a:t>
            </a:r>
            <a:r>
              <a:rPr lang="en-US" altLang="zh-CN" sz="2000" b="1" i="1" baseline="-25000" dirty="0" err="1">
                <a:solidFill>
                  <a:srgbClr val="1613FF"/>
                </a:solidFill>
                <a:latin typeface="Times New Roman" charset="0"/>
                <a:ea typeface="Times New Roman" charset="0"/>
                <a:cs typeface="Times New Roman" charset="0"/>
              </a:rPr>
              <a:t>j</a:t>
            </a:r>
            <a:r>
              <a:rPr lang="zh-CN" altLang="en-US" sz="2000" b="1" i="1" dirty="0">
                <a:solidFill>
                  <a:srgbClr val="1613FF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000" b="1" dirty="0">
                <a:solidFill>
                  <a:srgbClr val="1613FF"/>
                </a:solidFill>
                <a:latin typeface="Times New Roman" charset="0"/>
                <a:ea typeface="Times New Roman" charset="0"/>
                <a:cs typeface="Times New Roman" charset="0"/>
              </a:rPr>
              <a:t>(</a:t>
            </a:r>
            <a:r>
              <a:rPr lang="zh-CN" altLang="en-US" sz="2000" b="1" i="1" dirty="0">
                <a:solidFill>
                  <a:srgbClr val="1613FF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000" b="1" i="1" dirty="0">
                <a:solidFill>
                  <a:srgbClr val="1613FF"/>
                </a:solidFill>
                <a:latin typeface="Times New Roman" charset="0"/>
                <a:ea typeface="Times New Roman" charset="0"/>
                <a:cs typeface="Times New Roman" charset="0"/>
              </a:rPr>
              <a:t>w</a:t>
            </a:r>
            <a:r>
              <a:rPr lang="zh-CN" altLang="en-US" sz="2000" b="1" i="1" dirty="0">
                <a:solidFill>
                  <a:srgbClr val="1613FF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000" b="1" i="1" dirty="0">
                <a:solidFill>
                  <a:srgbClr val="1613FF"/>
                </a:solidFill>
                <a:latin typeface="Times New Roman" charset="0"/>
                <a:ea typeface="Times New Roman" charset="0"/>
                <a:cs typeface="Times New Roman" charset="0"/>
              </a:rPr>
              <a:t>.</a:t>
            </a:r>
            <a:r>
              <a:rPr lang="zh-CN" altLang="en-US" sz="2000" b="1" i="1" dirty="0">
                <a:solidFill>
                  <a:srgbClr val="1613FF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000" b="1" i="1" dirty="0">
                <a:solidFill>
                  <a:srgbClr val="1613FF"/>
                </a:solidFill>
                <a:latin typeface="Times New Roman" charset="0"/>
                <a:ea typeface="Times New Roman" charset="0"/>
                <a:cs typeface="Times New Roman" charset="0"/>
              </a:rPr>
              <a:t>x</a:t>
            </a:r>
            <a:r>
              <a:rPr lang="en-US" altLang="zh-CN" sz="2000" b="1" i="1" baseline="-25000" dirty="0">
                <a:solidFill>
                  <a:srgbClr val="1613FF"/>
                </a:solidFill>
                <a:latin typeface="Times New Roman" charset="0"/>
                <a:ea typeface="Times New Roman" charset="0"/>
                <a:cs typeface="Times New Roman" charset="0"/>
              </a:rPr>
              <a:t>j</a:t>
            </a:r>
            <a:r>
              <a:rPr lang="zh-CN" altLang="en-US" sz="2000" b="1" i="1" dirty="0">
                <a:solidFill>
                  <a:srgbClr val="1613FF"/>
                </a:solidFill>
                <a:latin typeface="Times New Roman" charset="0"/>
                <a:ea typeface="Times New Roman" charset="0"/>
                <a:cs typeface="Times New Roman" charset="0"/>
              </a:rPr>
              <a:t>  </a:t>
            </a:r>
            <a:r>
              <a:rPr lang="en-US" altLang="zh-CN" sz="2000" b="1" i="1" dirty="0">
                <a:solidFill>
                  <a:srgbClr val="1613FF"/>
                </a:solidFill>
                <a:latin typeface="Times New Roman" charset="0"/>
                <a:ea typeface="Times New Roman" charset="0"/>
                <a:cs typeface="Times New Roman" charset="0"/>
              </a:rPr>
              <a:t>+</a:t>
            </a:r>
            <a:r>
              <a:rPr lang="zh-CN" altLang="en-US" sz="2000" b="1" i="1" dirty="0">
                <a:solidFill>
                  <a:srgbClr val="1613FF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000" b="1" i="1" dirty="0">
                <a:solidFill>
                  <a:srgbClr val="1613FF"/>
                </a:solidFill>
                <a:latin typeface="Times New Roman" charset="0"/>
                <a:ea typeface="Times New Roman" charset="0"/>
                <a:cs typeface="Times New Roman" charset="0"/>
              </a:rPr>
              <a:t>b</a:t>
            </a:r>
            <a:r>
              <a:rPr lang="zh-CN" altLang="en-US" sz="2000" b="1" i="1" dirty="0">
                <a:solidFill>
                  <a:srgbClr val="1613FF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000" b="1" dirty="0">
                <a:solidFill>
                  <a:srgbClr val="1613FF"/>
                </a:solidFill>
                <a:latin typeface="Times New Roman" charset="0"/>
                <a:ea typeface="Times New Roman" charset="0"/>
                <a:cs typeface="Times New Roman" charset="0"/>
              </a:rPr>
              <a:t>)</a:t>
            </a:r>
            <a:r>
              <a:rPr lang="zh-CN" altLang="en-US" sz="2000" b="1" i="1" dirty="0">
                <a:solidFill>
                  <a:srgbClr val="1613FF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mr-IN" altLang="zh-CN" sz="2000" b="1" i="1" dirty="0">
                <a:solidFill>
                  <a:srgbClr val="1613FF"/>
                </a:solidFill>
                <a:latin typeface="Times New Roman" charset="0"/>
                <a:ea typeface="Times New Roman" charset="0"/>
                <a:cs typeface="Times New Roman" charset="0"/>
              </a:rPr>
              <a:t>–</a:t>
            </a:r>
            <a:r>
              <a:rPr lang="zh-CN" altLang="en-US" sz="2000" b="1" dirty="0">
                <a:solidFill>
                  <a:srgbClr val="1613FF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000" b="1" dirty="0">
                <a:solidFill>
                  <a:srgbClr val="1613FF"/>
                </a:solidFill>
                <a:latin typeface="Times New Roman" charset="0"/>
                <a:ea typeface="Times New Roman" charset="0"/>
                <a:cs typeface="Times New Roman" charset="0"/>
              </a:rPr>
              <a:t>1=</a:t>
            </a:r>
            <a:r>
              <a:rPr lang="zh-CN" altLang="en-US" sz="2000" b="1" dirty="0">
                <a:solidFill>
                  <a:srgbClr val="1613FF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000" b="1" dirty="0">
                <a:solidFill>
                  <a:srgbClr val="1613FF"/>
                </a:solidFill>
                <a:latin typeface="Times New Roman" charset="0"/>
                <a:ea typeface="Times New Roman" charset="0"/>
                <a:cs typeface="Times New Roman" charset="0"/>
              </a:rPr>
              <a:t>0,</a:t>
            </a:r>
            <a:r>
              <a:rPr lang="zh-CN" altLang="en-US" sz="2000" b="1" dirty="0">
                <a:solidFill>
                  <a:srgbClr val="1613FF"/>
                </a:solidFill>
                <a:latin typeface="Times New Roman" charset="0"/>
                <a:ea typeface="Times New Roman" charset="0"/>
                <a:cs typeface="Times New Roman" charset="0"/>
              </a:rPr>
              <a:t> 注意到：</a:t>
            </a:r>
            <a:r>
              <a:rPr lang="en-US" altLang="zh-CN" sz="2000" b="1" i="1" dirty="0">
                <a:solidFill>
                  <a:srgbClr val="1613FF"/>
                </a:solidFill>
                <a:latin typeface="Times New Roman" charset="0"/>
                <a:ea typeface="Times New Roman" charset="0"/>
                <a:cs typeface="Times New Roman" charset="0"/>
              </a:rPr>
              <a:t> y</a:t>
            </a:r>
            <a:r>
              <a:rPr lang="en-US" altLang="zh-CN" sz="2000" b="1" i="1" baseline="-25000" dirty="0">
                <a:solidFill>
                  <a:srgbClr val="1613FF"/>
                </a:solidFill>
                <a:latin typeface="Times New Roman" charset="0"/>
                <a:ea typeface="Times New Roman" charset="0"/>
                <a:cs typeface="Times New Roman" charset="0"/>
              </a:rPr>
              <a:t>j</a:t>
            </a:r>
            <a:r>
              <a:rPr lang="en-US" altLang="zh-CN" sz="2000" b="1" i="1" baseline="30000" dirty="0">
                <a:solidFill>
                  <a:srgbClr val="1613FF"/>
                </a:solidFill>
                <a:latin typeface="Times New Roman" charset="0"/>
                <a:ea typeface="Times New Roman" charset="0"/>
                <a:cs typeface="Times New Roman" charset="0"/>
              </a:rPr>
              <a:t>2</a:t>
            </a:r>
            <a:r>
              <a:rPr lang="zh-CN" altLang="en-US" sz="2000" b="1" i="1" baseline="30000" dirty="0">
                <a:solidFill>
                  <a:srgbClr val="1613FF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000" b="1" i="1" dirty="0">
                <a:solidFill>
                  <a:srgbClr val="1613FF"/>
                </a:solidFill>
                <a:latin typeface="Times New Roman" charset="0"/>
                <a:ea typeface="Times New Roman" charset="0"/>
                <a:cs typeface="Times New Roman" charset="0"/>
              </a:rPr>
              <a:t>=</a:t>
            </a:r>
            <a:r>
              <a:rPr lang="zh-CN" altLang="en-US" sz="2000" b="1" i="1" dirty="0">
                <a:solidFill>
                  <a:srgbClr val="1613FF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000" b="1" dirty="0">
                <a:solidFill>
                  <a:srgbClr val="1613FF"/>
                </a:solidFill>
                <a:latin typeface="Times New Roman" charset="0"/>
                <a:ea typeface="Times New Roman" charset="0"/>
                <a:cs typeface="Times New Roman" charset="0"/>
              </a:rPr>
              <a:t>1,</a:t>
            </a:r>
            <a:r>
              <a:rPr lang="zh-CN" altLang="en-US" sz="2000" b="1" dirty="0">
                <a:solidFill>
                  <a:srgbClr val="1613FF"/>
                </a:solidFill>
                <a:latin typeface="Times New Roman" charset="0"/>
                <a:ea typeface="Times New Roman" charset="0"/>
                <a:cs typeface="Times New Roman" charset="0"/>
              </a:rPr>
              <a:t> 可得：</a:t>
            </a:r>
            <a:endParaRPr lang="en-US" altLang="zh-CN" sz="2000" b="1" dirty="0">
              <a:solidFill>
                <a:srgbClr val="1613FF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4800600" y="4040885"/>
            <a:ext cx="3914525" cy="646331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prstClr val="black"/>
                </a:solidFill>
              </a:rPr>
              <a:t>否则，假设所有 </a:t>
            </a:r>
            <a:r>
              <a:rPr lang="en-US" altLang="zh-CN" i="1" dirty="0">
                <a:solidFill>
                  <a:srgbClr val="1613FF"/>
                </a:solidFill>
                <a:latin typeface="Symbol Tiger Expert" charset="2"/>
                <a:ea typeface="Symbol Tiger Expert" charset="2"/>
                <a:cs typeface="Symbol Tiger Expert" charset="2"/>
              </a:rPr>
              <a:t>a</a:t>
            </a:r>
            <a:r>
              <a:rPr lang="en-US" altLang="zh-CN" i="1" baseline="-25000" dirty="0">
                <a:solidFill>
                  <a:srgbClr val="1613FF"/>
                </a:solidFill>
                <a:latin typeface="Times New Roman" charset="0"/>
                <a:ea typeface="Times New Roman" charset="0"/>
                <a:cs typeface="Times New Roman" charset="0"/>
              </a:rPr>
              <a:t>i</a:t>
            </a:r>
            <a:r>
              <a:rPr lang="zh-CN" altLang="en-US" dirty="0">
                <a:solidFill>
                  <a:srgbClr val="1613FF"/>
                </a:solidFill>
              </a:rPr>
              <a:t> </a:t>
            </a:r>
            <a:r>
              <a:rPr lang="en-US" altLang="zh-CN" dirty="0">
                <a:solidFill>
                  <a:srgbClr val="1613FF"/>
                </a:solidFill>
                <a:latin typeface="Times New Roman" charset="0"/>
                <a:ea typeface="Times New Roman" charset="0"/>
                <a:cs typeface="Times New Roman" charset="0"/>
              </a:rPr>
              <a:t>=</a:t>
            </a:r>
            <a:r>
              <a:rPr lang="zh-CN" altLang="en-US" dirty="0">
                <a:solidFill>
                  <a:srgbClr val="1613FF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dirty="0">
                <a:solidFill>
                  <a:srgbClr val="1613FF"/>
                </a:solidFill>
                <a:latin typeface="Times New Roman" charset="0"/>
                <a:ea typeface="Times New Roman" charset="0"/>
                <a:cs typeface="Times New Roman" charset="0"/>
              </a:rPr>
              <a:t>0</a:t>
            </a:r>
            <a:r>
              <a:rPr lang="zh-CN" altLang="en-US" dirty="0">
                <a:solidFill>
                  <a:srgbClr val="1613FF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dirty="0">
                <a:solidFill>
                  <a:srgbClr val="1613FF"/>
                </a:solidFill>
                <a:latin typeface="Times New Roman" charset="0"/>
                <a:ea typeface="Times New Roman" charset="0"/>
                <a:cs typeface="Times New Roman" charset="0"/>
              </a:rPr>
              <a:t>,</a:t>
            </a:r>
            <a:r>
              <a:rPr lang="zh-CN" altLang="en-US" dirty="0">
                <a:solidFill>
                  <a:srgbClr val="1613FF"/>
                </a:solidFill>
                <a:latin typeface="Times New Roman" charset="0"/>
                <a:ea typeface="Times New Roman" charset="0"/>
                <a:cs typeface="Times New Roman" charset="0"/>
              </a:rPr>
              <a:t> 则 </a:t>
            </a:r>
            <a:r>
              <a:rPr lang="en-US" altLang="zh-CN" i="1" dirty="0">
                <a:solidFill>
                  <a:prstClr val="black"/>
                </a:solidFill>
                <a:latin typeface="Times New Roman" charset="0"/>
                <a:ea typeface="Times New Roman" charset="0"/>
                <a:cs typeface="Times New Roman" charset="0"/>
              </a:rPr>
              <a:t>w</a:t>
            </a:r>
            <a:r>
              <a:rPr lang="zh-CN" altLang="en-US" i="1" dirty="0">
                <a:solidFill>
                  <a:prstClr val="black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dirty="0">
                <a:solidFill>
                  <a:prstClr val="black"/>
                </a:solidFill>
                <a:latin typeface="Times New Roman" charset="0"/>
                <a:ea typeface="Times New Roman" charset="0"/>
                <a:cs typeface="Times New Roman" charset="0"/>
              </a:rPr>
              <a:t>=</a:t>
            </a:r>
            <a:r>
              <a:rPr lang="zh-CN" altLang="en-US" dirty="0">
                <a:solidFill>
                  <a:prstClr val="black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dirty="0">
                <a:solidFill>
                  <a:prstClr val="black"/>
                </a:solidFill>
                <a:latin typeface="Times New Roman" charset="0"/>
                <a:ea typeface="Times New Roman" charset="0"/>
                <a:cs typeface="Times New Roman" charset="0"/>
              </a:rPr>
              <a:t>0.</a:t>
            </a:r>
            <a:r>
              <a:rPr lang="zh-CN" altLang="en-US" dirty="0">
                <a:solidFill>
                  <a:prstClr val="black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i="1" dirty="0">
                <a:solidFill>
                  <a:prstClr val="black"/>
                </a:solidFill>
                <a:latin typeface="Times New Roman" charset="0"/>
                <a:ea typeface="Times New Roman" charset="0"/>
                <a:cs typeface="Times New Roman" charset="0"/>
              </a:rPr>
              <a:t>w</a:t>
            </a:r>
            <a:r>
              <a:rPr lang="zh-CN" altLang="en-US" i="1" dirty="0">
                <a:solidFill>
                  <a:prstClr val="black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dirty="0">
                <a:solidFill>
                  <a:prstClr val="black"/>
                </a:solidFill>
                <a:latin typeface="Times New Roman" charset="0"/>
                <a:ea typeface="Times New Roman" charset="0"/>
                <a:cs typeface="Times New Roman" charset="0"/>
              </a:rPr>
              <a:t>=</a:t>
            </a:r>
            <a:r>
              <a:rPr lang="zh-CN" altLang="en-US" dirty="0">
                <a:solidFill>
                  <a:prstClr val="black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dirty="0">
                <a:solidFill>
                  <a:prstClr val="black"/>
                </a:solidFill>
                <a:latin typeface="Times New Roman" charset="0"/>
                <a:ea typeface="Times New Roman" charset="0"/>
                <a:cs typeface="Times New Roman" charset="0"/>
              </a:rPr>
              <a:t>0</a:t>
            </a:r>
            <a:r>
              <a:rPr lang="zh-CN" altLang="en-US" dirty="0">
                <a:solidFill>
                  <a:prstClr val="black"/>
                </a:solidFill>
                <a:latin typeface="Times New Roman" charset="0"/>
                <a:ea typeface="Times New Roman" charset="0"/>
                <a:cs typeface="Times New Roman" charset="0"/>
              </a:rPr>
              <a:t> 不是原问题的最优解。 </a:t>
            </a:r>
            <a:r>
              <a:rPr lang="zh-CN" altLang="en-US" dirty="0">
                <a:solidFill>
                  <a:srgbClr val="1613FF"/>
                </a:solidFill>
                <a:latin typeface="Times New Roman" charset="0"/>
                <a:ea typeface="Times New Roman" charset="0"/>
                <a:cs typeface="Times New Roman" charset="0"/>
              </a:rPr>
              <a:t>  </a:t>
            </a:r>
            <a:endParaRPr lang="en-US" altLang="zh-CN" dirty="0">
              <a:solidFill>
                <a:srgbClr val="1613FF"/>
              </a:solidFill>
            </a:endParaRPr>
          </a:p>
        </p:txBody>
      </p:sp>
      <p:grpSp>
        <p:nvGrpSpPr>
          <p:cNvPr id="28" name="组 27"/>
          <p:cNvGrpSpPr/>
          <p:nvPr/>
        </p:nvGrpSpPr>
        <p:grpSpPr>
          <a:xfrm>
            <a:off x="619105" y="5276627"/>
            <a:ext cx="5181981" cy="1029956"/>
            <a:chOff x="1545391" y="5253456"/>
            <a:chExt cx="5181981" cy="1029956"/>
          </a:xfrm>
        </p:grpSpPr>
        <p:grpSp>
          <p:nvGrpSpPr>
            <p:cNvPr id="29" name="组 28"/>
            <p:cNvGrpSpPr/>
            <p:nvPr/>
          </p:nvGrpSpPr>
          <p:grpSpPr>
            <a:xfrm>
              <a:off x="1545391" y="5253456"/>
              <a:ext cx="5181981" cy="1029956"/>
              <a:chOff x="619105" y="5671903"/>
              <a:chExt cx="4257695" cy="929921"/>
            </a:xfrm>
          </p:grpSpPr>
          <p:sp>
            <p:nvSpPr>
              <p:cNvPr id="31" name="矩形 30"/>
              <p:cNvSpPr/>
              <p:nvPr/>
            </p:nvSpPr>
            <p:spPr>
              <a:xfrm>
                <a:off x="623118" y="5898855"/>
                <a:ext cx="1813317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2000" dirty="0">
                    <a:solidFill>
                      <a:srgbClr val="1613FF"/>
                    </a:solidFill>
                  </a:rPr>
                  <a:t>最优解的 </a:t>
                </a:r>
                <a:r>
                  <a:rPr lang="en-US" altLang="zh-CN" sz="2000" i="1" dirty="0">
                    <a:solidFill>
                      <a:prstClr val="black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b</a:t>
                </a:r>
                <a:r>
                  <a:rPr lang="zh-CN" altLang="en-US" sz="2000" i="1" dirty="0">
                    <a:solidFill>
                      <a:prstClr val="black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*</a:t>
                </a:r>
                <a:r>
                  <a:rPr lang="zh-CN" altLang="en-US" sz="2000" dirty="0">
                    <a:solidFill>
                      <a:prstClr val="black"/>
                    </a:solidFill>
                  </a:rPr>
                  <a:t>：</a:t>
                </a:r>
                <a:endParaRPr lang="en-US" altLang="zh-CN" sz="200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32" name="object 6"/>
              <p:cNvSpPr/>
              <p:nvPr/>
            </p:nvSpPr>
            <p:spPr>
              <a:xfrm>
                <a:off x="619105" y="5671903"/>
                <a:ext cx="4257695" cy="929921"/>
              </a:xfrm>
              <a:custGeom>
                <a:avLst/>
                <a:gdLst/>
                <a:ahLst/>
                <a:cxnLst/>
                <a:rect l="l" t="t" r="r" b="b"/>
                <a:pathLst>
                  <a:path w="1839595" h="680085">
                    <a:moveTo>
                      <a:pt x="0" y="679703"/>
                    </a:moveTo>
                    <a:lnTo>
                      <a:pt x="1839468" y="679703"/>
                    </a:lnTo>
                    <a:lnTo>
                      <a:pt x="1839468" y="0"/>
                    </a:lnTo>
                    <a:lnTo>
                      <a:pt x="0" y="0"/>
                    </a:lnTo>
                    <a:lnTo>
                      <a:pt x="0" y="679703"/>
                    </a:lnTo>
                    <a:close/>
                  </a:path>
                </a:pathLst>
              </a:custGeom>
              <a:noFill/>
              <a:ln w="38100">
                <a:solidFill>
                  <a:srgbClr val="1613FF"/>
                </a:solidFill>
              </a:ln>
            </p:spPr>
            <p:txBody>
              <a:bodyPr wrap="square" lIns="0" tIns="0" rIns="0" bIns="0" rtlCol="0"/>
              <a:lstStyle/>
              <a:p>
                <a:endParaRPr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30" name="图片 2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69384" y="5316194"/>
              <a:ext cx="3103603" cy="867183"/>
            </a:xfrm>
            <a:prstGeom prst="rect">
              <a:avLst/>
            </a:prstGeom>
          </p:spPr>
        </p:pic>
      </p:grpSp>
      <p:grpSp>
        <p:nvGrpSpPr>
          <p:cNvPr id="34" name="组 33"/>
          <p:cNvGrpSpPr/>
          <p:nvPr/>
        </p:nvGrpSpPr>
        <p:grpSpPr>
          <a:xfrm>
            <a:off x="639766" y="3184879"/>
            <a:ext cx="3876695" cy="929921"/>
            <a:chOff x="1545391" y="4128667"/>
            <a:chExt cx="3876695" cy="929921"/>
          </a:xfrm>
        </p:grpSpPr>
        <p:grpSp>
          <p:nvGrpSpPr>
            <p:cNvPr id="35" name="组 34"/>
            <p:cNvGrpSpPr/>
            <p:nvPr/>
          </p:nvGrpSpPr>
          <p:grpSpPr>
            <a:xfrm>
              <a:off x="1545391" y="4128667"/>
              <a:ext cx="3876695" cy="929921"/>
              <a:chOff x="619105" y="3322029"/>
              <a:chExt cx="3876695" cy="929921"/>
            </a:xfrm>
          </p:grpSpPr>
          <p:sp>
            <p:nvSpPr>
              <p:cNvPr id="37" name="object 6"/>
              <p:cNvSpPr/>
              <p:nvPr/>
            </p:nvSpPr>
            <p:spPr>
              <a:xfrm>
                <a:off x="619105" y="3322029"/>
                <a:ext cx="3876695" cy="929921"/>
              </a:xfrm>
              <a:custGeom>
                <a:avLst/>
                <a:gdLst/>
                <a:ahLst/>
                <a:cxnLst/>
                <a:rect l="l" t="t" r="r" b="b"/>
                <a:pathLst>
                  <a:path w="1839595" h="680085">
                    <a:moveTo>
                      <a:pt x="0" y="679703"/>
                    </a:moveTo>
                    <a:lnTo>
                      <a:pt x="1839468" y="679703"/>
                    </a:lnTo>
                    <a:lnTo>
                      <a:pt x="1839468" y="0"/>
                    </a:lnTo>
                    <a:lnTo>
                      <a:pt x="0" y="0"/>
                    </a:lnTo>
                    <a:lnTo>
                      <a:pt x="0" y="679703"/>
                    </a:lnTo>
                    <a:close/>
                  </a:path>
                </a:pathLst>
              </a:custGeom>
              <a:noFill/>
              <a:ln w="38100">
                <a:solidFill>
                  <a:srgbClr val="1613FF"/>
                </a:solidFill>
              </a:ln>
            </p:spPr>
            <p:txBody>
              <a:bodyPr wrap="square" lIns="0" tIns="0" rIns="0" bIns="0" rtlCol="0"/>
              <a:lstStyle/>
              <a:p>
                <a:endParaRPr>
                  <a:solidFill>
                    <a:prstClr val="black"/>
                  </a:solidFill>
                </a:endParaRPr>
              </a:p>
            </p:txBody>
          </p:sp>
          <p:sp>
            <p:nvSpPr>
              <p:cNvPr id="38" name="矩形 37"/>
              <p:cNvSpPr/>
              <p:nvPr/>
            </p:nvSpPr>
            <p:spPr>
              <a:xfrm>
                <a:off x="673353" y="3539344"/>
                <a:ext cx="185659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2000" dirty="0">
                    <a:solidFill>
                      <a:srgbClr val="1613FF"/>
                    </a:solidFill>
                  </a:rPr>
                  <a:t>最优解的 </a:t>
                </a:r>
                <a:r>
                  <a:rPr lang="en-US" altLang="zh-CN" sz="2000" i="1" dirty="0">
                    <a:solidFill>
                      <a:prstClr val="black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w</a:t>
                </a:r>
                <a:r>
                  <a:rPr lang="zh-CN" altLang="en-US" sz="2000" i="1" dirty="0">
                    <a:solidFill>
                      <a:prstClr val="black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*</a:t>
                </a:r>
                <a:r>
                  <a:rPr lang="zh-CN" altLang="en-US" sz="2000" dirty="0">
                    <a:solidFill>
                      <a:prstClr val="black"/>
                    </a:solidFill>
                  </a:rPr>
                  <a:t>：</a:t>
                </a:r>
                <a:endParaRPr lang="en-US" altLang="zh-CN" sz="2000" dirty="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36" name="图片 3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59054" y="4197883"/>
              <a:ext cx="1900244" cy="782872"/>
            </a:xfrm>
            <a:prstGeom prst="rect">
              <a:avLst/>
            </a:prstGeom>
          </p:spPr>
        </p:pic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C64B7649-0D20-5B40-B6F6-B1DB70D9D27B}"/>
              </a:ext>
            </a:extLst>
          </p:cNvPr>
          <p:cNvSpPr txBox="1"/>
          <p:nvPr/>
        </p:nvSpPr>
        <p:spPr>
          <a:xfrm>
            <a:off x="6248400" y="5527993"/>
            <a:ext cx="1447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latin typeface="FangSong" panose="02010609060101010101" pitchFamily="49" charset="-122"/>
                <a:ea typeface="FangSong" panose="02010609060101010101" pitchFamily="49" charset="-122"/>
              </a:rPr>
              <a:t>这里的小括号表示内积</a:t>
            </a:r>
          </a:p>
        </p:txBody>
      </p:sp>
      <p:cxnSp>
        <p:nvCxnSpPr>
          <p:cNvPr id="6" name="直线箭头连接符 5">
            <a:extLst>
              <a:ext uri="{FF2B5EF4-FFF2-40B4-BE49-F238E27FC236}">
                <a16:creationId xmlns:a16="http://schemas.microsoft.com/office/drawing/2014/main" id="{73390F36-A91F-E246-B096-A9A897783ABD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5334000" y="5715000"/>
            <a:ext cx="914400" cy="1361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150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2400" y="34501"/>
            <a:ext cx="7886700" cy="777874"/>
          </a:xfrm>
        </p:spPr>
        <p:txBody>
          <a:bodyPr/>
          <a:lstStyle/>
          <a:p>
            <a:r>
              <a:rPr lang="zh-CN" altLang="en-US" dirty="0"/>
              <a:t>最终解</a:t>
            </a:r>
            <a:endParaRPr lang="zh-CN" altLang="en-US" i="1" dirty="0"/>
          </a:p>
        </p:txBody>
      </p:sp>
      <p:sp>
        <p:nvSpPr>
          <p:cNvPr id="19" name="object 14"/>
          <p:cNvSpPr txBox="1"/>
          <p:nvPr/>
        </p:nvSpPr>
        <p:spPr>
          <a:xfrm>
            <a:off x="533400" y="990600"/>
            <a:ext cx="5760314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indent="-342900">
              <a:buFont typeface="Wingdings" charset="2"/>
              <a:buChar char="p"/>
            </a:pPr>
            <a:r>
              <a:rPr lang="zh-CN" altLang="en-US" sz="2400" spc="-15" dirty="0">
                <a:solidFill>
                  <a:prstClr val="black"/>
                </a:solidFill>
                <a:latin typeface="FangSong"/>
                <a:cs typeface="FangSong"/>
              </a:rPr>
              <a:t>最终的</a:t>
            </a:r>
            <a:r>
              <a:rPr lang="zh-CN" altLang="en-US" sz="2400" spc="-15" dirty="0">
                <a:solidFill>
                  <a:srgbClr val="FF0000"/>
                </a:solidFill>
                <a:latin typeface="FangSong"/>
                <a:cs typeface="FangSong"/>
              </a:rPr>
              <a:t>对偶优化问题</a:t>
            </a:r>
            <a:r>
              <a:rPr lang="zh-CN" altLang="en-US" sz="2400" spc="-15" dirty="0">
                <a:solidFill>
                  <a:prstClr val="black"/>
                </a:solidFill>
                <a:latin typeface="FangSong"/>
                <a:cs typeface="FangSong"/>
              </a:rPr>
              <a:t>：</a:t>
            </a:r>
            <a:endParaRPr sz="2400" dirty="0">
              <a:solidFill>
                <a:prstClr val="black"/>
              </a:solidFill>
              <a:latin typeface="FangSong"/>
              <a:cs typeface="FangSong"/>
            </a:endParaRPr>
          </a:p>
        </p:txBody>
      </p:sp>
      <p:grpSp>
        <p:nvGrpSpPr>
          <p:cNvPr id="22" name="组 21"/>
          <p:cNvGrpSpPr/>
          <p:nvPr/>
        </p:nvGrpSpPr>
        <p:grpSpPr>
          <a:xfrm>
            <a:off x="1926772" y="1515226"/>
            <a:ext cx="4800600" cy="2060897"/>
            <a:chOff x="1828800" y="1648879"/>
            <a:chExt cx="4800600" cy="2060897"/>
          </a:xfrm>
        </p:grpSpPr>
        <p:grpSp>
          <p:nvGrpSpPr>
            <p:cNvPr id="25" name="组 24"/>
            <p:cNvGrpSpPr/>
            <p:nvPr/>
          </p:nvGrpSpPr>
          <p:grpSpPr>
            <a:xfrm>
              <a:off x="1828800" y="1648879"/>
              <a:ext cx="4800600" cy="2060897"/>
              <a:chOff x="1676400" y="4267200"/>
              <a:chExt cx="4800600" cy="2060897"/>
            </a:xfrm>
          </p:grpSpPr>
          <p:pic>
            <p:nvPicPr>
              <p:cNvPr id="28" name="图片 27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76400" y="4267200"/>
                <a:ext cx="4800600" cy="815340"/>
              </a:xfrm>
              <a:prstGeom prst="rect">
                <a:avLst/>
              </a:prstGeom>
            </p:spPr>
          </p:pic>
          <p:sp>
            <p:nvSpPr>
              <p:cNvPr id="29" name="object 17"/>
              <p:cNvSpPr/>
              <p:nvPr/>
            </p:nvSpPr>
            <p:spPr>
              <a:xfrm>
                <a:off x="3502050" y="5989769"/>
                <a:ext cx="2811779" cy="338328"/>
              </a:xfrm>
              <a:prstGeom prst="rect">
                <a:avLst/>
              </a:prstGeom>
              <a:blipFill>
                <a:blip r:embed="rId3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27" name="图片 2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54450" y="2505918"/>
              <a:ext cx="2086651" cy="858597"/>
            </a:xfrm>
            <a:prstGeom prst="rect">
              <a:avLst/>
            </a:prstGeom>
          </p:spPr>
        </p:pic>
      </p:grpSp>
      <p:sp>
        <p:nvSpPr>
          <p:cNvPr id="30" name="object 14"/>
          <p:cNvSpPr txBox="1"/>
          <p:nvPr/>
        </p:nvSpPr>
        <p:spPr>
          <a:xfrm>
            <a:off x="533400" y="3637006"/>
            <a:ext cx="5760314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indent="-342900">
              <a:buFont typeface="Wingdings" charset="2"/>
              <a:buChar char="p"/>
            </a:pPr>
            <a:r>
              <a:rPr lang="zh-CN" altLang="en-US" sz="2400" spc="-15" dirty="0">
                <a:solidFill>
                  <a:prstClr val="black"/>
                </a:solidFill>
                <a:latin typeface="FangSong"/>
                <a:cs typeface="FangSong"/>
              </a:rPr>
              <a:t>最优解：</a:t>
            </a:r>
            <a:endParaRPr sz="2400" dirty="0">
              <a:solidFill>
                <a:prstClr val="black"/>
              </a:solidFill>
              <a:latin typeface="FangSong"/>
              <a:cs typeface="FangSong"/>
            </a:endParaRPr>
          </a:p>
        </p:txBody>
      </p:sp>
      <p:grpSp>
        <p:nvGrpSpPr>
          <p:cNvPr id="6" name="组 5"/>
          <p:cNvGrpSpPr/>
          <p:nvPr/>
        </p:nvGrpSpPr>
        <p:grpSpPr>
          <a:xfrm>
            <a:off x="1545391" y="5253456"/>
            <a:ext cx="5181981" cy="1029956"/>
            <a:chOff x="1545391" y="5253456"/>
            <a:chExt cx="5181981" cy="1029956"/>
          </a:xfrm>
        </p:grpSpPr>
        <p:grpSp>
          <p:nvGrpSpPr>
            <p:cNvPr id="35" name="组 34"/>
            <p:cNvGrpSpPr/>
            <p:nvPr/>
          </p:nvGrpSpPr>
          <p:grpSpPr>
            <a:xfrm>
              <a:off x="1545391" y="5253456"/>
              <a:ext cx="5181981" cy="1029956"/>
              <a:chOff x="619105" y="5671903"/>
              <a:chExt cx="4257695" cy="929921"/>
            </a:xfrm>
          </p:grpSpPr>
          <p:sp>
            <p:nvSpPr>
              <p:cNvPr id="36" name="矩形 35"/>
              <p:cNvSpPr/>
              <p:nvPr/>
            </p:nvSpPr>
            <p:spPr>
              <a:xfrm>
                <a:off x="623118" y="5898855"/>
                <a:ext cx="1813317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2000" dirty="0">
                    <a:solidFill>
                      <a:srgbClr val="1613FF"/>
                    </a:solidFill>
                  </a:rPr>
                  <a:t>最优解的 </a:t>
                </a:r>
                <a:r>
                  <a:rPr lang="en-US" altLang="zh-CN" sz="2000" i="1" dirty="0">
                    <a:solidFill>
                      <a:prstClr val="black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b</a:t>
                </a:r>
                <a:r>
                  <a:rPr lang="zh-CN" altLang="en-US" sz="2000" i="1" dirty="0">
                    <a:solidFill>
                      <a:prstClr val="black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*</a:t>
                </a:r>
                <a:r>
                  <a:rPr lang="zh-CN" altLang="en-US" sz="2000" dirty="0">
                    <a:solidFill>
                      <a:prstClr val="black"/>
                    </a:solidFill>
                  </a:rPr>
                  <a:t>：</a:t>
                </a:r>
                <a:endParaRPr lang="en-US" altLang="zh-CN" sz="200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38" name="object 6"/>
              <p:cNvSpPr/>
              <p:nvPr/>
            </p:nvSpPr>
            <p:spPr>
              <a:xfrm>
                <a:off x="619105" y="5671903"/>
                <a:ext cx="4257695" cy="929921"/>
              </a:xfrm>
              <a:custGeom>
                <a:avLst/>
                <a:gdLst/>
                <a:ahLst/>
                <a:cxnLst/>
                <a:rect l="l" t="t" r="r" b="b"/>
                <a:pathLst>
                  <a:path w="1839595" h="680085">
                    <a:moveTo>
                      <a:pt x="0" y="679703"/>
                    </a:moveTo>
                    <a:lnTo>
                      <a:pt x="1839468" y="679703"/>
                    </a:lnTo>
                    <a:lnTo>
                      <a:pt x="1839468" y="0"/>
                    </a:lnTo>
                    <a:lnTo>
                      <a:pt x="0" y="0"/>
                    </a:lnTo>
                    <a:lnTo>
                      <a:pt x="0" y="679703"/>
                    </a:lnTo>
                    <a:close/>
                  </a:path>
                </a:pathLst>
              </a:custGeom>
              <a:noFill/>
              <a:ln w="38100">
                <a:solidFill>
                  <a:srgbClr val="1613FF"/>
                </a:solidFill>
              </a:ln>
            </p:spPr>
            <p:txBody>
              <a:bodyPr wrap="square" lIns="0" tIns="0" rIns="0" bIns="0" rtlCol="0"/>
              <a:lstStyle/>
              <a:p>
                <a:endParaRPr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69384" y="5316194"/>
              <a:ext cx="3103603" cy="867183"/>
            </a:xfrm>
            <a:prstGeom prst="rect">
              <a:avLst/>
            </a:prstGeom>
          </p:spPr>
        </p:pic>
      </p:grpSp>
      <p:grpSp>
        <p:nvGrpSpPr>
          <p:cNvPr id="8" name="组 7"/>
          <p:cNvGrpSpPr/>
          <p:nvPr/>
        </p:nvGrpSpPr>
        <p:grpSpPr>
          <a:xfrm>
            <a:off x="1545391" y="4128667"/>
            <a:ext cx="3876695" cy="929921"/>
            <a:chOff x="1545391" y="4128667"/>
            <a:chExt cx="3876695" cy="929921"/>
          </a:xfrm>
        </p:grpSpPr>
        <p:grpSp>
          <p:nvGrpSpPr>
            <p:cNvPr id="31" name="组 30"/>
            <p:cNvGrpSpPr/>
            <p:nvPr/>
          </p:nvGrpSpPr>
          <p:grpSpPr>
            <a:xfrm>
              <a:off x="1545391" y="4128667"/>
              <a:ext cx="3876695" cy="929921"/>
              <a:chOff x="619105" y="3322029"/>
              <a:chExt cx="3876695" cy="929921"/>
            </a:xfrm>
          </p:grpSpPr>
          <p:sp>
            <p:nvSpPr>
              <p:cNvPr id="32" name="object 6"/>
              <p:cNvSpPr/>
              <p:nvPr/>
            </p:nvSpPr>
            <p:spPr>
              <a:xfrm>
                <a:off x="619105" y="3322029"/>
                <a:ext cx="3876695" cy="929921"/>
              </a:xfrm>
              <a:custGeom>
                <a:avLst/>
                <a:gdLst/>
                <a:ahLst/>
                <a:cxnLst/>
                <a:rect l="l" t="t" r="r" b="b"/>
                <a:pathLst>
                  <a:path w="1839595" h="680085">
                    <a:moveTo>
                      <a:pt x="0" y="679703"/>
                    </a:moveTo>
                    <a:lnTo>
                      <a:pt x="1839468" y="679703"/>
                    </a:lnTo>
                    <a:lnTo>
                      <a:pt x="1839468" y="0"/>
                    </a:lnTo>
                    <a:lnTo>
                      <a:pt x="0" y="0"/>
                    </a:lnTo>
                    <a:lnTo>
                      <a:pt x="0" y="679703"/>
                    </a:lnTo>
                    <a:close/>
                  </a:path>
                </a:pathLst>
              </a:custGeom>
              <a:noFill/>
              <a:ln w="38100">
                <a:solidFill>
                  <a:srgbClr val="1613FF"/>
                </a:solidFill>
              </a:ln>
            </p:spPr>
            <p:txBody>
              <a:bodyPr wrap="square" lIns="0" tIns="0" rIns="0" bIns="0" rtlCol="0"/>
              <a:lstStyle/>
              <a:p>
                <a:endParaRPr>
                  <a:solidFill>
                    <a:prstClr val="black"/>
                  </a:solidFill>
                </a:endParaRPr>
              </a:p>
            </p:txBody>
          </p:sp>
          <p:sp>
            <p:nvSpPr>
              <p:cNvPr id="33" name="矩形 32"/>
              <p:cNvSpPr/>
              <p:nvPr/>
            </p:nvSpPr>
            <p:spPr>
              <a:xfrm>
                <a:off x="673353" y="3539344"/>
                <a:ext cx="185659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2000" dirty="0">
                    <a:solidFill>
                      <a:srgbClr val="1613FF"/>
                    </a:solidFill>
                  </a:rPr>
                  <a:t>最优解的 </a:t>
                </a:r>
                <a:r>
                  <a:rPr lang="en-US" altLang="zh-CN" sz="2000" i="1" dirty="0">
                    <a:solidFill>
                      <a:prstClr val="black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w</a:t>
                </a:r>
                <a:r>
                  <a:rPr lang="zh-CN" altLang="en-US" sz="2000" i="1" dirty="0">
                    <a:solidFill>
                      <a:prstClr val="black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*</a:t>
                </a:r>
                <a:r>
                  <a:rPr lang="zh-CN" altLang="en-US" sz="2000" dirty="0">
                    <a:solidFill>
                      <a:prstClr val="black"/>
                    </a:solidFill>
                  </a:rPr>
                  <a:t>：</a:t>
                </a:r>
                <a:endParaRPr lang="en-US" altLang="zh-CN" sz="2000" dirty="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59054" y="4197883"/>
              <a:ext cx="1900244" cy="782872"/>
            </a:xfrm>
            <a:prstGeom prst="rect">
              <a:avLst/>
            </a:prstGeom>
          </p:spPr>
        </p:pic>
      </p:grpSp>
      <p:sp>
        <p:nvSpPr>
          <p:cNvPr id="20" name="object 4"/>
          <p:cNvSpPr txBox="1"/>
          <p:nvPr/>
        </p:nvSpPr>
        <p:spPr>
          <a:xfrm>
            <a:off x="4953000" y="6343062"/>
            <a:ext cx="4083913" cy="369332"/>
          </a:xfrm>
          <a:prstGeom prst="rect">
            <a:avLst/>
          </a:prstGeom>
          <a:solidFill>
            <a:srgbClr val="FFC000"/>
          </a:solidFill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zh-CN" altLang="en-US" sz="2400" dirty="0">
                <a:solidFill>
                  <a:srgbClr val="C00000"/>
                </a:solidFill>
                <a:latin typeface="FangSong"/>
                <a:cs typeface="FangSong"/>
              </a:rPr>
              <a:t>现在的问题是怎么求 </a:t>
            </a:r>
            <a:r>
              <a:rPr lang="en-US" altLang="zh-CN" sz="2400" dirty="0">
                <a:solidFill>
                  <a:srgbClr val="C00000"/>
                </a:solidFill>
                <a:latin typeface="Symbol" charset="2"/>
                <a:ea typeface="Symbol" charset="2"/>
                <a:cs typeface="Symbol" charset="2"/>
              </a:rPr>
              <a:t>a</a:t>
            </a:r>
            <a:r>
              <a:rPr lang="zh-CN" altLang="en-US" sz="2400" dirty="0">
                <a:solidFill>
                  <a:srgbClr val="C00000"/>
                </a:solidFill>
                <a:latin typeface="Symbol" charset="2"/>
                <a:ea typeface="Symbol" charset="2"/>
                <a:cs typeface="Symbol" charset="2"/>
              </a:rPr>
              <a:t> ！！！</a:t>
            </a:r>
            <a:r>
              <a:rPr lang="zh-CN" altLang="en-US" sz="2400" dirty="0">
                <a:solidFill>
                  <a:srgbClr val="C00000"/>
                </a:solidFill>
                <a:latin typeface="FangSong"/>
                <a:cs typeface="FangSong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84781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求解方法 </a:t>
            </a:r>
            <a:r>
              <a:rPr lang="en-US" altLang="zh-CN" dirty="0"/>
              <a:t>- SMO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20747" y="1948105"/>
            <a:ext cx="8616950" cy="4376495"/>
          </a:xfrm>
        </p:spPr>
        <p:txBody>
          <a:bodyPr/>
          <a:lstStyle/>
          <a:p>
            <a:r>
              <a:rPr lang="zh-CN" altLang="en-US" dirty="0"/>
              <a:t>基本思路：</a:t>
            </a:r>
            <a:r>
              <a:rPr lang="zh-CN" altLang="en-US" dirty="0">
                <a:solidFill>
                  <a:srgbClr val="1023F4"/>
                </a:solidFill>
              </a:rPr>
              <a:t>不断执行如下两个步骤直至收敛</a:t>
            </a:r>
            <a:r>
              <a:rPr lang="en-US" altLang="zh-CN" dirty="0"/>
              <a:t>.</a:t>
            </a:r>
          </a:p>
          <a:p>
            <a:pPr lvl="1"/>
            <a:r>
              <a:rPr lang="zh-CN" altLang="en-US" dirty="0"/>
              <a:t>第一步：选取一对需更新的变量    和    </a:t>
            </a:r>
            <a:r>
              <a:rPr lang="en-US" altLang="zh-CN" dirty="0"/>
              <a:t>.</a:t>
            </a:r>
          </a:p>
          <a:p>
            <a:pPr lvl="1"/>
            <a:r>
              <a:rPr lang="zh-CN" altLang="en-US" dirty="0"/>
              <a:t>第二步：固定</a:t>
            </a:r>
            <a:r>
              <a:rPr lang="en-US" altLang="zh-CN" i="1" dirty="0"/>
              <a:t>    </a:t>
            </a:r>
            <a:r>
              <a:rPr lang="zh-CN" altLang="en-US" dirty="0"/>
              <a:t>和    以外的参数</a:t>
            </a:r>
            <a:r>
              <a:rPr lang="en-US" altLang="zh-CN" dirty="0"/>
              <a:t>, </a:t>
            </a:r>
            <a:r>
              <a:rPr lang="zh-CN" altLang="en-US" dirty="0"/>
              <a:t>求解对偶问题更新    和    </a:t>
            </a:r>
            <a:r>
              <a:rPr lang="en-US" altLang="zh-CN" dirty="0"/>
              <a:t>.</a:t>
            </a:r>
          </a:p>
          <a:p>
            <a:pPr lvl="0"/>
            <a:endParaRPr lang="en-US" altLang="zh-CN" dirty="0"/>
          </a:p>
          <a:p>
            <a:pPr lvl="0"/>
            <a:r>
              <a:rPr lang="zh-CN" altLang="en-US" dirty="0"/>
              <a:t>仅考虑    和    时</a:t>
            </a:r>
            <a:r>
              <a:rPr lang="en-US" altLang="zh-CN" dirty="0"/>
              <a:t>, </a:t>
            </a:r>
            <a:r>
              <a:rPr lang="zh-CN" altLang="en-US" dirty="0"/>
              <a:t>对偶问题的约束变为：</a:t>
            </a:r>
            <a:endParaRPr lang="en-US" altLang="zh-CN" dirty="0"/>
          </a:p>
          <a:p>
            <a:pPr lvl="0"/>
            <a:endParaRPr lang="en-US" altLang="zh-CN" dirty="0"/>
          </a:p>
          <a:p>
            <a:pPr lvl="0"/>
            <a:endParaRPr lang="en-US" altLang="zh-CN" dirty="0"/>
          </a:p>
          <a:p>
            <a:pPr lvl="0"/>
            <a:endParaRPr lang="en-US" altLang="zh-CN" dirty="0"/>
          </a:p>
          <a:p>
            <a:pPr lvl="0"/>
            <a:endParaRPr lang="en-US" altLang="zh-CN" dirty="0"/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91036559"/>
              </p:ext>
            </p:extLst>
          </p:nvPr>
        </p:nvGraphicFramePr>
        <p:xfrm>
          <a:off x="4594794" y="2410674"/>
          <a:ext cx="285378" cy="25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06" name="Formula" r:id="rId3" imgW="134640" imgH="119520" progId="Equation.Ribbit">
                  <p:embed/>
                </p:oleObj>
              </mc:Choice>
              <mc:Fallback>
                <p:oleObj name="Formula" r:id="rId3" imgW="134640" imgH="11952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594794" y="2410674"/>
                        <a:ext cx="285378" cy="25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36069027"/>
              </p:ext>
            </p:extLst>
          </p:nvPr>
        </p:nvGraphicFramePr>
        <p:xfrm>
          <a:off x="5197164" y="2406294"/>
          <a:ext cx="300738" cy="280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07" name="Formula" r:id="rId5" imgW="143640" imgH="133560" progId="Equation.Ribbit">
                  <p:embed/>
                </p:oleObj>
              </mc:Choice>
              <mc:Fallback>
                <p:oleObj name="Formula" r:id="rId5" imgW="143640" imgH="13356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197164" y="2406294"/>
                        <a:ext cx="300738" cy="280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19613046"/>
              </p:ext>
            </p:extLst>
          </p:nvPr>
        </p:nvGraphicFramePr>
        <p:xfrm>
          <a:off x="2560584" y="2761857"/>
          <a:ext cx="285378" cy="25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08" name="Formula" r:id="rId7" imgW="134640" imgH="119520" progId="Equation.Ribbit">
                  <p:embed/>
                </p:oleObj>
              </mc:Choice>
              <mc:Fallback>
                <p:oleObj name="Formula" r:id="rId7" imgW="134640" imgH="11952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560584" y="2761857"/>
                        <a:ext cx="285378" cy="25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81238397"/>
              </p:ext>
            </p:extLst>
          </p:nvPr>
        </p:nvGraphicFramePr>
        <p:xfrm>
          <a:off x="3162954" y="2757477"/>
          <a:ext cx="300738" cy="280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09" name="Formula" r:id="rId8" imgW="143640" imgH="133560" progId="Equation.Ribbit">
                  <p:embed/>
                </p:oleObj>
              </mc:Choice>
              <mc:Fallback>
                <p:oleObj name="Formula" r:id="rId8" imgW="143640" imgH="13356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162954" y="2757477"/>
                        <a:ext cx="300738" cy="280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43302355"/>
              </p:ext>
            </p:extLst>
          </p:nvPr>
        </p:nvGraphicFramePr>
        <p:xfrm>
          <a:off x="7006689" y="2755129"/>
          <a:ext cx="285378" cy="25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10" name="Formula" r:id="rId9" imgW="134640" imgH="119520" progId="Equation.Ribbit">
                  <p:embed/>
                </p:oleObj>
              </mc:Choice>
              <mc:Fallback>
                <p:oleObj name="Formula" r:id="rId9" imgW="134640" imgH="11952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006689" y="2755129"/>
                        <a:ext cx="285378" cy="25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75192019"/>
              </p:ext>
            </p:extLst>
          </p:nvPr>
        </p:nvGraphicFramePr>
        <p:xfrm>
          <a:off x="7609059" y="2750749"/>
          <a:ext cx="300738" cy="280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11" name="Formula" r:id="rId10" imgW="143640" imgH="133560" progId="Equation.Ribbit">
                  <p:embed/>
                </p:oleObj>
              </mc:Choice>
              <mc:Fallback>
                <p:oleObj name="Formula" r:id="rId10" imgW="143640" imgH="13356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609059" y="2750749"/>
                        <a:ext cx="300738" cy="280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76780231"/>
              </p:ext>
            </p:extLst>
          </p:nvPr>
        </p:nvGraphicFramePr>
        <p:xfrm>
          <a:off x="1553431" y="3558417"/>
          <a:ext cx="285378" cy="25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12" name="Formula" r:id="rId11" imgW="134640" imgH="119520" progId="Equation.Ribbit">
                  <p:embed/>
                </p:oleObj>
              </mc:Choice>
              <mc:Fallback>
                <p:oleObj name="Formula" r:id="rId11" imgW="134640" imgH="11952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53431" y="3558417"/>
                        <a:ext cx="285378" cy="25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0074583"/>
              </p:ext>
            </p:extLst>
          </p:nvPr>
        </p:nvGraphicFramePr>
        <p:xfrm>
          <a:off x="2219820" y="3553480"/>
          <a:ext cx="300738" cy="280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13" name="Formula" r:id="rId12" imgW="143640" imgH="133560" progId="Equation.Ribbit">
                  <p:embed/>
                </p:oleObj>
              </mc:Choice>
              <mc:Fallback>
                <p:oleObj name="Formula" r:id="rId12" imgW="143640" imgH="13356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219820" y="3553480"/>
                        <a:ext cx="300738" cy="280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矩形 12"/>
          <p:cNvSpPr/>
          <p:nvPr/>
        </p:nvSpPr>
        <p:spPr>
          <a:xfrm>
            <a:off x="1144089" y="4882169"/>
            <a:ext cx="6789154" cy="83099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prstClr val="black"/>
                </a:solidFill>
              </a:rPr>
              <a:t>用一个变量表示另一个变量</a:t>
            </a:r>
            <a:r>
              <a:rPr lang="en-US" altLang="zh-CN" sz="2400" dirty="0">
                <a:solidFill>
                  <a:prstClr val="black"/>
                </a:solidFill>
              </a:rPr>
              <a:t>, </a:t>
            </a:r>
            <a:r>
              <a:rPr lang="zh-CN" altLang="en-US" sz="2400" dirty="0">
                <a:solidFill>
                  <a:prstClr val="black"/>
                </a:solidFill>
              </a:rPr>
              <a:t>回代入对偶问题可得一个单变量的二次规划</a:t>
            </a:r>
            <a:r>
              <a:rPr lang="en-US" altLang="zh-CN" sz="2400" dirty="0">
                <a:solidFill>
                  <a:prstClr val="black"/>
                </a:solidFill>
              </a:rPr>
              <a:t>, </a:t>
            </a:r>
            <a:r>
              <a:rPr lang="zh-CN" altLang="en-US" sz="2400" dirty="0">
                <a:solidFill>
                  <a:prstClr val="black"/>
                </a:solidFill>
              </a:rPr>
              <a:t>该问题具有</a:t>
            </a:r>
            <a:r>
              <a:rPr lang="zh-CN" altLang="en-US" sz="2400" dirty="0">
                <a:solidFill>
                  <a:srgbClr val="16754D"/>
                </a:solidFill>
              </a:rPr>
              <a:t>闭式解</a:t>
            </a:r>
            <a:r>
              <a:rPr lang="en-US" altLang="zh-CN" sz="2400" dirty="0">
                <a:solidFill>
                  <a:prstClr val="black"/>
                </a:solidFill>
              </a:rPr>
              <a:t>.</a:t>
            </a: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8832" y="4044164"/>
            <a:ext cx="5480779" cy="719390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940866"/>
            <a:ext cx="3978379" cy="675693"/>
          </a:xfrm>
          <a:prstGeom prst="rect">
            <a:avLst/>
          </a:prstGeom>
        </p:spPr>
      </p:pic>
      <p:sp>
        <p:nvSpPr>
          <p:cNvPr id="38" name="object 17"/>
          <p:cNvSpPr/>
          <p:nvPr/>
        </p:nvSpPr>
        <p:spPr>
          <a:xfrm>
            <a:off x="6414893" y="1139316"/>
            <a:ext cx="2271907" cy="30447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16"/>
          <p:cNvSpPr/>
          <p:nvPr/>
        </p:nvSpPr>
        <p:spPr>
          <a:xfrm>
            <a:off x="4529222" y="979380"/>
            <a:ext cx="1715828" cy="615367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任意形状 34"/>
          <p:cNvSpPr/>
          <p:nvPr/>
        </p:nvSpPr>
        <p:spPr>
          <a:xfrm>
            <a:off x="24405" y="1753419"/>
            <a:ext cx="1600405" cy="2667810"/>
          </a:xfrm>
          <a:custGeom>
            <a:avLst/>
            <a:gdLst>
              <a:gd name="connsiteX0" fmla="*/ 1500026 w 1500026"/>
              <a:gd name="connsiteY0" fmla="*/ 2589457 h 2589457"/>
              <a:gd name="connsiteX1" fmla="*/ 1315092 w 1500026"/>
              <a:gd name="connsiteY1" fmla="*/ 2579182 h 2589457"/>
              <a:gd name="connsiteX2" fmla="*/ 1089060 w 1500026"/>
              <a:gd name="connsiteY2" fmla="*/ 2568908 h 2589457"/>
              <a:gd name="connsiteX3" fmla="*/ 914400 w 1500026"/>
              <a:gd name="connsiteY3" fmla="*/ 2548360 h 2589457"/>
              <a:gd name="connsiteX4" fmla="*/ 883577 w 1500026"/>
              <a:gd name="connsiteY4" fmla="*/ 2538086 h 2589457"/>
              <a:gd name="connsiteX5" fmla="*/ 739739 w 1500026"/>
              <a:gd name="connsiteY5" fmla="*/ 2496989 h 2589457"/>
              <a:gd name="connsiteX6" fmla="*/ 678094 w 1500026"/>
              <a:gd name="connsiteY6" fmla="*/ 2466167 h 2589457"/>
              <a:gd name="connsiteX7" fmla="*/ 595901 w 1500026"/>
              <a:gd name="connsiteY7" fmla="*/ 2435344 h 2589457"/>
              <a:gd name="connsiteX8" fmla="*/ 554804 w 1500026"/>
              <a:gd name="connsiteY8" fmla="*/ 2394248 h 2589457"/>
              <a:gd name="connsiteX9" fmla="*/ 523982 w 1500026"/>
              <a:gd name="connsiteY9" fmla="*/ 2373699 h 2589457"/>
              <a:gd name="connsiteX10" fmla="*/ 431514 w 1500026"/>
              <a:gd name="connsiteY10" fmla="*/ 2301780 h 2589457"/>
              <a:gd name="connsiteX11" fmla="*/ 431514 w 1500026"/>
              <a:gd name="connsiteY11" fmla="*/ 2301780 h 2589457"/>
              <a:gd name="connsiteX12" fmla="*/ 349321 w 1500026"/>
              <a:gd name="connsiteY12" fmla="*/ 2219587 h 2589457"/>
              <a:gd name="connsiteX13" fmla="*/ 318498 w 1500026"/>
              <a:gd name="connsiteY13" fmla="*/ 2178490 h 2589457"/>
              <a:gd name="connsiteX14" fmla="*/ 256853 w 1500026"/>
              <a:gd name="connsiteY14" fmla="*/ 2116845 h 2589457"/>
              <a:gd name="connsiteX15" fmla="*/ 215757 w 1500026"/>
              <a:gd name="connsiteY15" fmla="*/ 2065474 h 2589457"/>
              <a:gd name="connsiteX16" fmla="*/ 184934 w 1500026"/>
              <a:gd name="connsiteY16" fmla="*/ 2024378 h 2589457"/>
              <a:gd name="connsiteX17" fmla="*/ 154112 w 1500026"/>
              <a:gd name="connsiteY17" fmla="*/ 1993555 h 2589457"/>
              <a:gd name="connsiteX18" fmla="*/ 92467 w 1500026"/>
              <a:gd name="connsiteY18" fmla="*/ 1921636 h 2589457"/>
              <a:gd name="connsiteX19" fmla="*/ 61644 w 1500026"/>
              <a:gd name="connsiteY19" fmla="*/ 1890814 h 2589457"/>
              <a:gd name="connsiteX20" fmla="*/ 20548 w 1500026"/>
              <a:gd name="connsiteY20" fmla="*/ 1829169 h 2589457"/>
              <a:gd name="connsiteX21" fmla="*/ 0 w 1500026"/>
              <a:gd name="connsiteY21" fmla="*/ 1757250 h 2589457"/>
              <a:gd name="connsiteX22" fmla="*/ 20548 w 1500026"/>
              <a:gd name="connsiteY22" fmla="*/ 1449025 h 2589457"/>
              <a:gd name="connsiteX23" fmla="*/ 41096 w 1500026"/>
              <a:gd name="connsiteY23" fmla="*/ 1346283 h 2589457"/>
              <a:gd name="connsiteX24" fmla="*/ 61644 w 1500026"/>
              <a:gd name="connsiteY24" fmla="*/ 1264090 h 2589457"/>
              <a:gd name="connsiteX25" fmla="*/ 71919 w 1500026"/>
              <a:gd name="connsiteY25" fmla="*/ 1151074 h 2589457"/>
              <a:gd name="connsiteX26" fmla="*/ 82193 w 1500026"/>
              <a:gd name="connsiteY26" fmla="*/ 1058607 h 2589457"/>
              <a:gd name="connsiteX27" fmla="*/ 92467 w 1500026"/>
              <a:gd name="connsiteY27" fmla="*/ 92836 h 2589457"/>
              <a:gd name="connsiteX28" fmla="*/ 123289 w 1500026"/>
              <a:gd name="connsiteY28" fmla="*/ 41465 h 2589457"/>
              <a:gd name="connsiteX29" fmla="*/ 154112 w 1500026"/>
              <a:gd name="connsiteY29" fmla="*/ 31191 h 2589457"/>
              <a:gd name="connsiteX30" fmla="*/ 215757 w 1500026"/>
              <a:gd name="connsiteY30" fmla="*/ 369 h 2589457"/>
              <a:gd name="connsiteX31" fmla="*/ 226031 w 1500026"/>
              <a:gd name="connsiteY31" fmla="*/ 369 h 2589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500026" h="2589457">
                <a:moveTo>
                  <a:pt x="1500026" y="2589457"/>
                </a:moveTo>
                <a:lnTo>
                  <a:pt x="1315092" y="2579182"/>
                </a:lnTo>
                <a:lnTo>
                  <a:pt x="1089060" y="2568908"/>
                </a:lnTo>
                <a:cubicBezTo>
                  <a:pt x="1042146" y="2566065"/>
                  <a:pt x="965530" y="2559722"/>
                  <a:pt x="914400" y="2548360"/>
                </a:cubicBezTo>
                <a:cubicBezTo>
                  <a:pt x="903828" y="2546011"/>
                  <a:pt x="893967" y="2541142"/>
                  <a:pt x="883577" y="2538086"/>
                </a:cubicBezTo>
                <a:cubicBezTo>
                  <a:pt x="835739" y="2524016"/>
                  <a:pt x="784339" y="2519289"/>
                  <a:pt x="739739" y="2496989"/>
                </a:cubicBezTo>
                <a:cubicBezTo>
                  <a:pt x="719191" y="2486715"/>
                  <a:pt x="699008" y="2475674"/>
                  <a:pt x="678094" y="2466167"/>
                </a:cubicBezTo>
                <a:cubicBezTo>
                  <a:pt x="644304" y="2450808"/>
                  <a:pt x="627991" y="2446041"/>
                  <a:pt x="595901" y="2435344"/>
                </a:cubicBezTo>
                <a:cubicBezTo>
                  <a:pt x="582202" y="2421645"/>
                  <a:pt x="569513" y="2406856"/>
                  <a:pt x="554804" y="2394248"/>
                </a:cubicBezTo>
                <a:cubicBezTo>
                  <a:pt x="545429" y="2386212"/>
                  <a:pt x="533860" y="2381108"/>
                  <a:pt x="523982" y="2373699"/>
                </a:cubicBezTo>
                <a:cubicBezTo>
                  <a:pt x="492744" y="2350270"/>
                  <a:pt x="462337" y="2325753"/>
                  <a:pt x="431514" y="2301780"/>
                </a:cubicBezTo>
                <a:lnTo>
                  <a:pt x="431514" y="2301780"/>
                </a:lnTo>
                <a:cubicBezTo>
                  <a:pt x="404116" y="2274382"/>
                  <a:pt x="372569" y="2250584"/>
                  <a:pt x="349321" y="2219587"/>
                </a:cubicBezTo>
                <a:cubicBezTo>
                  <a:pt x="339047" y="2205888"/>
                  <a:pt x="329953" y="2191218"/>
                  <a:pt x="318498" y="2178490"/>
                </a:cubicBezTo>
                <a:cubicBezTo>
                  <a:pt x="299058" y="2156890"/>
                  <a:pt x="272972" y="2141024"/>
                  <a:pt x="256853" y="2116845"/>
                </a:cubicBezTo>
                <a:cubicBezTo>
                  <a:pt x="206057" y="2040651"/>
                  <a:pt x="264550" y="2124025"/>
                  <a:pt x="215757" y="2065474"/>
                </a:cubicBezTo>
                <a:cubicBezTo>
                  <a:pt x="204795" y="2052319"/>
                  <a:pt x="196078" y="2037379"/>
                  <a:pt x="184934" y="2024378"/>
                </a:cubicBezTo>
                <a:cubicBezTo>
                  <a:pt x="175478" y="2013346"/>
                  <a:pt x="163414" y="2004717"/>
                  <a:pt x="154112" y="1993555"/>
                </a:cubicBezTo>
                <a:cubicBezTo>
                  <a:pt x="75889" y="1899686"/>
                  <a:pt x="215924" y="2045092"/>
                  <a:pt x="92467" y="1921636"/>
                </a:cubicBezTo>
                <a:cubicBezTo>
                  <a:pt x="82193" y="1911362"/>
                  <a:pt x="69704" y="1902904"/>
                  <a:pt x="61644" y="1890814"/>
                </a:cubicBezTo>
                <a:lnTo>
                  <a:pt x="20548" y="1829169"/>
                </a:lnTo>
                <a:cubicBezTo>
                  <a:pt x="15704" y="1814635"/>
                  <a:pt x="0" y="1770149"/>
                  <a:pt x="0" y="1757250"/>
                </a:cubicBezTo>
                <a:cubicBezTo>
                  <a:pt x="0" y="1653934"/>
                  <a:pt x="2603" y="1550716"/>
                  <a:pt x="20548" y="1449025"/>
                </a:cubicBezTo>
                <a:cubicBezTo>
                  <a:pt x="26617" y="1414631"/>
                  <a:pt x="32625" y="1380166"/>
                  <a:pt x="41096" y="1346283"/>
                </a:cubicBezTo>
                <a:lnTo>
                  <a:pt x="61644" y="1264090"/>
                </a:lnTo>
                <a:cubicBezTo>
                  <a:pt x="65069" y="1226418"/>
                  <a:pt x="68155" y="1188714"/>
                  <a:pt x="71919" y="1151074"/>
                </a:cubicBezTo>
                <a:cubicBezTo>
                  <a:pt x="75005" y="1120216"/>
                  <a:pt x="81591" y="1089613"/>
                  <a:pt x="82193" y="1058607"/>
                </a:cubicBezTo>
                <a:cubicBezTo>
                  <a:pt x="88443" y="736726"/>
                  <a:pt x="85831" y="414709"/>
                  <a:pt x="92467" y="92836"/>
                </a:cubicBezTo>
                <a:cubicBezTo>
                  <a:pt x="92872" y="73199"/>
                  <a:pt x="106651" y="51448"/>
                  <a:pt x="123289" y="41465"/>
                </a:cubicBezTo>
                <a:cubicBezTo>
                  <a:pt x="132576" y="35893"/>
                  <a:pt x="143838" y="34616"/>
                  <a:pt x="154112" y="31191"/>
                </a:cubicBezTo>
                <a:cubicBezTo>
                  <a:pt x="184246" y="11102"/>
                  <a:pt x="181727" y="8876"/>
                  <a:pt x="215757" y="369"/>
                </a:cubicBezTo>
                <a:cubicBezTo>
                  <a:pt x="219079" y="-462"/>
                  <a:pt x="222606" y="369"/>
                  <a:pt x="226031" y="369"/>
                </a:cubicBezTo>
              </a:path>
            </a:pathLst>
          </a:custGeom>
          <a:noFill/>
          <a:ln w="38100"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6A8B5DC5-C193-7A48-B26C-A93BDF4646C3}"/>
              </a:ext>
            </a:extLst>
          </p:cNvPr>
          <p:cNvSpPr/>
          <p:nvPr/>
        </p:nvSpPr>
        <p:spPr>
          <a:xfrm>
            <a:off x="573182" y="6004829"/>
            <a:ext cx="71628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zh-CN" altLang="en-US" sz="1600" dirty="0">
                <a:solidFill>
                  <a:srgbClr val="FF0000"/>
                </a:solidFill>
              </a:rPr>
              <a:t>支持向量机通俗导论 </a:t>
            </a:r>
            <a:r>
              <a:rPr lang="en-US" altLang="zh-CN" sz="1600" dirty="0">
                <a:solidFill>
                  <a:srgbClr val="FF0000"/>
                </a:solidFill>
              </a:rPr>
              <a:t>--</a:t>
            </a:r>
            <a:r>
              <a:rPr lang="zh-CN" altLang="en-US" sz="1600" dirty="0">
                <a:solidFill>
                  <a:srgbClr val="FF0000"/>
                </a:solidFill>
              </a:rPr>
              <a:t> 理解 </a:t>
            </a:r>
            <a:r>
              <a:rPr lang="en-US" altLang="zh-CN" sz="1600" dirty="0">
                <a:solidFill>
                  <a:srgbClr val="FF0000"/>
                </a:solidFill>
              </a:rPr>
              <a:t>SVM</a:t>
            </a:r>
            <a:r>
              <a:rPr lang="zh-CN" altLang="en-US" sz="1600" dirty="0">
                <a:solidFill>
                  <a:srgbClr val="FF0000"/>
                </a:solidFill>
              </a:rPr>
              <a:t> 的三层境界  </a:t>
            </a:r>
          </a:p>
        </p:txBody>
      </p:sp>
    </p:spTree>
    <p:extLst>
      <p:ext uri="{BB962C8B-B14F-4D97-AF65-F5344CB8AC3E}">
        <p14:creationId xmlns:p14="http://schemas.microsoft.com/office/powerpoint/2010/main" val="1772182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图片 5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1696" y="2499172"/>
            <a:ext cx="5600605" cy="3152933"/>
          </a:xfrm>
          <a:prstGeom prst="rect">
            <a:avLst/>
          </a:prstGeom>
        </p:spPr>
      </p:pic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0633" rIns="0" bIns="0" rtlCol="0">
            <a:spAutoFit/>
          </a:bodyPr>
          <a:lstStyle/>
          <a:p>
            <a:pPr marL="34925">
              <a:lnSpc>
                <a:spcPct val="100000"/>
              </a:lnSpc>
            </a:pPr>
            <a:r>
              <a:rPr spc="-25" dirty="0"/>
              <a:t>特</a:t>
            </a:r>
            <a:r>
              <a:rPr spc="-30" dirty="0"/>
              <a:t>征空间</a:t>
            </a:r>
            <a:r>
              <a:rPr spc="-25" dirty="0"/>
              <a:t>映</a:t>
            </a:r>
            <a:r>
              <a:rPr spc="-30" dirty="0"/>
              <a:t>射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69188" y="1152223"/>
            <a:ext cx="7249159" cy="13003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latin typeface="FangSong"/>
                <a:cs typeface="FangSong"/>
              </a:rPr>
              <a:t>若不存在一个能正确划分两类样本的超平</a:t>
            </a:r>
            <a:r>
              <a:rPr sz="2400" spc="-5" dirty="0">
                <a:latin typeface="FangSong"/>
                <a:cs typeface="FangSong"/>
              </a:rPr>
              <a:t>面</a:t>
            </a:r>
            <a:r>
              <a:rPr sz="2400" spc="-10" dirty="0">
                <a:latin typeface="Verdana"/>
                <a:cs typeface="Verdana"/>
              </a:rPr>
              <a:t>,</a:t>
            </a:r>
            <a:r>
              <a:rPr sz="2400" spc="10" dirty="0">
                <a:latin typeface="Verdana"/>
                <a:cs typeface="Verdana"/>
              </a:rPr>
              <a:t> </a:t>
            </a:r>
            <a:r>
              <a:rPr sz="2400" dirty="0">
                <a:latin typeface="FangSong"/>
                <a:cs typeface="FangSong"/>
              </a:rPr>
              <a:t>怎么办</a:t>
            </a:r>
            <a:r>
              <a:rPr sz="2400" dirty="0">
                <a:latin typeface="Verdana"/>
                <a:cs typeface="Verdana"/>
              </a:rPr>
              <a:t>?</a:t>
            </a:r>
          </a:p>
          <a:p>
            <a:pPr>
              <a:lnSpc>
                <a:spcPct val="100000"/>
              </a:lnSpc>
              <a:spcBef>
                <a:spcPts val="34"/>
              </a:spcBef>
            </a:pPr>
            <a:endParaRPr sz="2050" dirty="0">
              <a:latin typeface="Times New Roman"/>
              <a:cs typeface="Times New Roman"/>
            </a:endParaRPr>
          </a:p>
          <a:p>
            <a:pPr marL="447040">
              <a:lnSpc>
                <a:spcPct val="100000"/>
              </a:lnSpc>
            </a:pPr>
            <a:r>
              <a:rPr sz="2000" spc="5" dirty="0">
                <a:latin typeface="FangSong"/>
                <a:cs typeface="FangSong"/>
              </a:rPr>
              <a:t>将样</a:t>
            </a:r>
            <a:r>
              <a:rPr sz="2000" dirty="0">
                <a:latin typeface="FangSong"/>
                <a:cs typeface="FangSong"/>
              </a:rPr>
              <a:t>本从</a:t>
            </a:r>
            <a:r>
              <a:rPr sz="2000" spc="-20" dirty="0">
                <a:latin typeface="FangSong"/>
                <a:cs typeface="FangSong"/>
              </a:rPr>
              <a:t>原</a:t>
            </a:r>
            <a:r>
              <a:rPr sz="2000" dirty="0">
                <a:latin typeface="FangSong"/>
                <a:cs typeface="FangSong"/>
              </a:rPr>
              <a:t>始空</a:t>
            </a:r>
            <a:r>
              <a:rPr sz="2000" spc="-20" dirty="0">
                <a:latin typeface="FangSong"/>
                <a:cs typeface="FangSong"/>
              </a:rPr>
              <a:t>间</a:t>
            </a:r>
            <a:r>
              <a:rPr sz="2000" dirty="0">
                <a:latin typeface="FangSong"/>
                <a:cs typeface="FangSong"/>
              </a:rPr>
              <a:t>映射</a:t>
            </a:r>
            <a:r>
              <a:rPr sz="2000" spc="-20" dirty="0">
                <a:latin typeface="FangSong"/>
                <a:cs typeface="FangSong"/>
              </a:rPr>
              <a:t>到</a:t>
            </a:r>
            <a:r>
              <a:rPr sz="2000" dirty="0">
                <a:latin typeface="FangSong"/>
                <a:cs typeface="FangSong"/>
              </a:rPr>
              <a:t>一个</a:t>
            </a:r>
            <a:r>
              <a:rPr sz="2000" spc="-20" dirty="0">
                <a:solidFill>
                  <a:srgbClr val="1613FF"/>
                </a:solidFill>
                <a:latin typeface="FangSong"/>
                <a:cs typeface="FangSong"/>
              </a:rPr>
              <a:t>更</a:t>
            </a:r>
            <a:r>
              <a:rPr sz="2000" dirty="0">
                <a:solidFill>
                  <a:srgbClr val="1613FF"/>
                </a:solidFill>
                <a:latin typeface="FangSong"/>
                <a:cs typeface="FangSong"/>
              </a:rPr>
              <a:t>高维</a:t>
            </a:r>
            <a:r>
              <a:rPr sz="2000" spc="-20" dirty="0">
                <a:solidFill>
                  <a:srgbClr val="1613FF"/>
                </a:solidFill>
                <a:latin typeface="FangSong"/>
                <a:cs typeface="FangSong"/>
              </a:rPr>
              <a:t>的</a:t>
            </a:r>
            <a:r>
              <a:rPr sz="2000" dirty="0">
                <a:solidFill>
                  <a:srgbClr val="1613FF"/>
                </a:solidFill>
                <a:latin typeface="FangSong"/>
                <a:cs typeface="FangSong"/>
              </a:rPr>
              <a:t>特征</a:t>
            </a:r>
            <a:r>
              <a:rPr sz="2000" spc="-20" dirty="0">
                <a:solidFill>
                  <a:srgbClr val="1613FF"/>
                </a:solidFill>
                <a:latin typeface="FangSong"/>
                <a:cs typeface="FangSong"/>
              </a:rPr>
              <a:t>空</a:t>
            </a:r>
            <a:r>
              <a:rPr sz="2000" spc="10" dirty="0">
                <a:solidFill>
                  <a:srgbClr val="1613FF"/>
                </a:solidFill>
                <a:latin typeface="FangSong"/>
                <a:cs typeface="FangSong"/>
              </a:rPr>
              <a:t>间</a:t>
            </a:r>
            <a:r>
              <a:rPr sz="2000" dirty="0">
                <a:latin typeface="Verdana"/>
                <a:cs typeface="Verdana"/>
              </a:rPr>
              <a:t>,</a:t>
            </a:r>
            <a:r>
              <a:rPr sz="2000" spc="-45" dirty="0">
                <a:latin typeface="Verdana"/>
                <a:cs typeface="Verdana"/>
              </a:rPr>
              <a:t> </a:t>
            </a:r>
            <a:r>
              <a:rPr sz="2000" spc="5" dirty="0">
                <a:latin typeface="FangSong"/>
                <a:cs typeface="FangSong"/>
              </a:rPr>
              <a:t>使样</a:t>
            </a:r>
            <a:r>
              <a:rPr sz="2000" spc="-5" dirty="0">
                <a:latin typeface="FangSong"/>
                <a:cs typeface="FangSong"/>
              </a:rPr>
              <a:t>本</a:t>
            </a:r>
            <a:r>
              <a:rPr sz="2000" spc="-15" dirty="0">
                <a:latin typeface="FangSong"/>
                <a:cs typeface="FangSong"/>
              </a:rPr>
              <a:t>在这</a:t>
            </a:r>
            <a:endParaRPr sz="2000" dirty="0">
              <a:latin typeface="FangSong"/>
              <a:cs typeface="FangSong"/>
            </a:endParaRPr>
          </a:p>
          <a:p>
            <a:pPr marL="447040">
              <a:lnSpc>
                <a:spcPct val="100000"/>
              </a:lnSpc>
            </a:pPr>
            <a:r>
              <a:rPr sz="2000" dirty="0">
                <a:latin typeface="FangSong"/>
                <a:cs typeface="FangSong"/>
              </a:rPr>
              <a:t>个特征</a:t>
            </a:r>
            <a:r>
              <a:rPr sz="2000" spc="-15" dirty="0">
                <a:latin typeface="FangSong"/>
                <a:cs typeface="FangSong"/>
              </a:rPr>
              <a:t>空</a:t>
            </a:r>
            <a:r>
              <a:rPr sz="2000" dirty="0">
                <a:latin typeface="FangSong"/>
                <a:cs typeface="FangSong"/>
              </a:rPr>
              <a:t>间</a:t>
            </a:r>
            <a:r>
              <a:rPr sz="2000" spc="-15" dirty="0">
                <a:latin typeface="FangSong"/>
                <a:cs typeface="FangSong"/>
              </a:rPr>
              <a:t>内</a:t>
            </a:r>
            <a:r>
              <a:rPr sz="2000" dirty="0">
                <a:latin typeface="FangSong"/>
                <a:cs typeface="FangSong"/>
              </a:rPr>
              <a:t>线性可分</a:t>
            </a:r>
          </a:p>
        </p:txBody>
      </p:sp>
      <p:sp>
        <p:nvSpPr>
          <p:cNvPr id="45" name="object 45"/>
          <p:cNvSpPr/>
          <p:nvPr/>
        </p:nvSpPr>
        <p:spPr>
          <a:xfrm>
            <a:off x="3690715" y="3587266"/>
            <a:ext cx="138430" cy="111125"/>
          </a:xfrm>
          <a:custGeom>
            <a:avLst/>
            <a:gdLst/>
            <a:ahLst/>
            <a:cxnLst/>
            <a:rect l="l" t="t" r="r" b="b"/>
            <a:pathLst>
              <a:path w="138429" h="111125">
                <a:moveTo>
                  <a:pt x="24689" y="72010"/>
                </a:moveTo>
                <a:lnTo>
                  <a:pt x="10286" y="74068"/>
                </a:lnTo>
                <a:lnTo>
                  <a:pt x="6171" y="78183"/>
                </a:lnTo>
                <a:lnTo>
                  <a:pt x="4115" y="78183"/>
                </a:lnTo>
                <a:lnTo>
                  <a:pt x="4115" y="82295"/>
                </a:lnTo>
                <a:lnTo>
                  <a:pt x="2055" y="82295"/>
                </a:lnTo>
                <a:lnTo>
                  <a:pt x="2055" y="90525"/>
                </a:lnTo>
                <a:lnTo>
                  <a:pt x="0" y="92583"/>
                </a:lnTo>
                <a:lnTo>
                  <a:pt x="2055" y="98756"/>
                </a:lnTo>
                <a:lnTo>
                  <a:pt x="4115" y="102871"/>
                </a:lnTo>
                <a:lnTo>
                  <a:pt x="8227" y="106986"/>
                </a:lnTo>
                <a:lnTo>
                  <a:pt x="16458" y="111098"/>
                </a:lnTo>
                <a:lnTo>
                  <a:pt x="39091" y="111098"/>
                </a:lnTo>
                <a:lnTo>
                  <a:pt x="47322" y="106986"/>
                </a:lnTo>
                <a:lnTo>
                  <a:pt x="51436" y="102871"/>
                </a:lnTo>
                <a:lnTo>
                  <a:pt x="20573" y="102871"/>
                </a:lnTo>
                <a:lnTo>
                  <a:pt x="16458" y="100813"/>
                </a:lnTo>
                <a:lnTo>
                  <a:pt x="22629" y="98756"/>
                </a:lnTo>
                <a:lnTo>
                  <a:pt x="26745" y="94641"/>
                </a:lnTo>
                <a:lnTo>
                  <a:pt x="26745" y="90525"/>
                </a:lnTo>
                <a:lnTo>
                  <a:pt x="28804" y="90525"/>
                </a:lnTo>
                <a:lnTo>
                  <a:pt x="26745" y="78183"/>
                </a:lnTo>
                <a:lnTo>
                  <a:pt x="24689" y="74068"/>
                </a:lnTo>
                <a:lnTo>
                  <a:pt x="24689" y="72010"/>
                </a:lnTo>
                <a:close/>
              </a:path>
              <a:path w="138429" h="111125">
                <a:moveTo>
                  <a:pt x="78183" y="98756"/>
                </a:moveTo>
                <a:lnTo>
                  <a:pt x="53494" y="98756"/>
                </a:lnTo>
                <a:lnTo>
                  <a:pt x="59665" y="104929"/>
                </a:lnTo>
                <a:lnTo>
                  <a:pt x="67896" y="109044"/>
                </a:lnTo>
                <a:lnTo>
                  <a:pt x="76127" y="111098"/>
                </a:lnTo>
                <a:lnTo>
                  <a:pt x="102872" y="111098"/>
                </a:lnTo>
                <a:lnTo>
                  <a:pt x="111103" y="106986"/>
                </a:lnTo>
                <a:lnTo>
                  <a:pt x="113159" y="104929"/>
                </a:lnTo>
                <a:lnTo>
                  <a:pt x="117274" y="102871"/>
                </a:lnTo>
                <a:lnTo>
                  <a:pt x="82298" y="102871"/>
                </a:lnTo>
                <a:lnTo>
                  <a:pt x="78183" y="98756"/>
                </a:lnTo>
                <a:close/>
              </a:path>
              <a:path w="138429" h="111125">
                <a:moveTo>
                  <a:pt x="80239" y="63779"/>
                </a:moveTo>
                <a:lnTo>
                  <a:pt x="53494" y="63779"/>
                </a:lnTo>
                <a:lnTo>
                  <a:pt x="53494" y="72010"/>
                </a:lnTo>
                <a:lnTo>
                  <a:pt x="51434" y="72010"/>
                </a:lnTo>
                <a:lnTo>
                  <a:pt x="51434" y="80241"/>
                </a:lnTo>
                <a:lnTo>
                  <a:pt x="49378" y="80241"/>
                </a:lnTo>
                <a:lnTo>
                  <a:pt x="49378" y="86410"/>
                </a:lnTo>
                <a:lnTo>
                  <a:pt x="47322" y="86410"/>
                </a:lnTo>
                <a:lnTo>
                  <a:pt x="47322" y="90525"/>
                </a:lnTo>
                <a:lnTo>
                  <a:pt x="45263" y="90525"/>
                </a:lnTo>
                <a:lnTo>
                  <a:pt x="45263" y="94641"/>
                </a:lnTo>
                <a:lnTo>
                  <a:pt x="37032" y="102871"/>
                </a:lnTo>
                <a:lnTo>
                  <a:pt x="51436" y="102871"/>
                </a:lnTo>
                <a:lnTo>
                  <a:pt x="53494" y="100813"/>
                </a:lnTo>
                <a:lnTo>
                  <a:pt x="53494" y="98756"/>
                </a:lnTo>
                <a:lnTo>
                  <a:pt x="78183" y="98756"/>
                </a:lnTo>
                <a:lnTo>
                  <a:pt x="76127" y="92583"/>
                </a:lnTo>
                <a:lnTo>
                  <a:pt x="78183" y="90525"/>
                </a:lnTo>
                <a:lnTo>
                  <a:pt x="78183" y="74068"/>
                </a:lnTo>
                <a:lnTo>
                  <a:pt x="80239" y="74068"/>
                </a:lnTo>
                <a:lnTo>
                  <a:pt x="80239" y="63779"/>
                </a:lnTo>
                <a:close/>
              </a:path>
              <a:path w="138429" h="111125">
                <a:moveTo>
                  <a:pt x="135792" y="72010"/>
                </a:moveTo>
                <a:lnTo>
                  <a:pt x="123446" y="72010"/>
                </a:lnTo>
                <a:lnTo>
                  <a:pt x="123446" y="78183"/>
                </a:lnTo>
                <a:lnTo>
                  <a:pt x="121390" y="78183"/>
                </a:lnTo>
                <a:lnTo>
                  <a:pt x="121390" y="82295"/>
                </a:lnTo>
                <a:lnTo>
                  <a:pt x="119334" y="82295"/>
                </a:lnTo>
                <a:lnTo>
                  <a:pt x="119334" y="86410"/>
                </a:lnTo>
                <a:lnTo>
                  <a:pt x="106988" y="98756"/>
                </a:lnTo>
                <a:lnTo>
                  <a:pt x="98757" y="102871"/>
                </a:lnTo>
                <a:lnTo>
                  <a:pt x="117274" y="102871"/>
                </a:lnTo>
                <a:lnTo>
                  <a:pt x="121390" y="98756"/>
                </a:lnTo>
                <a:lnTo>
                  <a:pt x="125505" y="96698"/>
                </a:lnTo>
                <a:lnTo>
                  <a:pt x="125505" y="92583"/>
                </a:lnTo>
                <a:lnTo>
                  <a:pt x="127561" y="92583"/>
                </a:lnTo>
                <a:lnTo>
                  <a:pt x="129621" y="90525"/>
                </a:lnTo>
                <a:lnTo>
                  <a:pt x="129621" y="86410"/>
                </a:lnTo>
                <a:lnTo>
                  <a:pt x="131677" y="86410"/>
                </a:lnTo>
                <a:lnTo>
                  <a:pt x="133736" y="84352"/>
                </a:lnTo>
                <a:lnTo>
                  <a:pt x="133736" y="80241"/>
                </a:lnTo>
                <a:lnTo>
                  <a:pt x="135792" y="80241"/>
                </a:lnTo>
                <a:lnTo>
                  <a:pt x="135792" y="72010"/>
                </a:lnTo>
                <a:close/>
              </a:path>
              <a:path w="138429" h="111125">
                <a:moveTo>
                  <a:pt x="80239" y="8230"/>
                </a:moveTo>
                <a:lnTo>
                  <a:pt x="41147" y="8230"/>
                </a:lnTo>
                <a:lnTo>
                  <a:pt x="57609" y="10288"/>
                </a:lnTo>
                <a:lnTo>
                  <a:pt x="61725" y="10288"/>
                </a:lnTo>
                <a:lnTo>
                  <a:pt x="61725" y="14403"/>
                </a:lnTo>
                <a:lnTo>
                  <a:pt x="63780" y="30861"/>
                </a:lnTo>
                <a:lnTo>
                  <a:pt x="61725" y="30861"/>
                </a:lnTo>
                <a:lnTo>
                  <a:pt x="61725" y="39091"/>
                </a:lnTo>
                <a:lnTo>
                  <a:pt x="59665" y="39091"/>
                </a:lnTo>
                <a:lnTo>
                  <a:pt x="59665" y="47322"/>
                </a:lnTo>
                <a:lnTo>
                  <a:pt x="57609" y="47322"/>
                </a:lnTo>
                <a:lnTo>
                  <a:pt x="57609" y="55549"/>
                </a:lnTo>
                <a:lnTo>
                  <a:pt x="55549" y="55549"/>
                </a:lnTo>
                <a:lnTo>
                  <a:pt x="55549" y="63779"/>
                </a:lnTo>
                <a:lnTo>
                  <a:pt x="82298" y="63779"/>
                </a:lnTo>
                <a:lnTo>
                  <a:pt x="82298" y="57606"/>
                </a:lnTo>
                <a:lnTo>
                  <a:pt x="84354" y="57606"/>
                </a:lnTo>
                <a:lnTo>
                  <a:pt x="84354" y="49379"/>
                </a:lnTo>
                <a:lnTo>
                  <a:pt x="86414" y="49379"/>
                </a:lnTo>
                <a:lnTo>
                  <a:pt x="86414" y="41149"/>
                </a:lnTo>
                <a:lnTo>
                  <a:pt x="88470" y="41149"/>
                </a:lnTo>
                <a:lnTo>
                  <a:pt x="88470" y="28803"/>
                </a:lnTo>
                <a:lnTo>
                  <a:pt x="90529" y="28803"/>
                </a:lnTo>
                <a:lnTo>
                  <a:pt x="90529" y="24688"/>
                </a:lnTo>
                <a:lnTo>
                  <a:pt x="92585" y="24688"/>
                </a:lnTo>
                <a:lnTo>
                  <a:pt x="92585" y="20576"/>
                </a:lnTo>
                <a:lnTo>
                  <a:pt x="94641" y="20576"/>
                </a:lnTo>
                <a:lnTo>
                  <a:pt x="94641" y="16461"/>
                </a:lnTo>
                <a:lnTo>
                  <a:pt x="96701" y="16461"/>
                </a:lnTo>
                <a:lnTo>
                  <a:pt x="100816" y="12345"/>
                </a:lnTo>
                <a:lnTo>
                  <a:pt x="84354" y="12345"/>
                </a:lnTo>
                <a:lnTo>
                  <a:pt x="80239" y="8230"/>
                </a:lnTo>
                <a:close/>
              </a:path>
              <a:path w="138429" h="111125">
                <a:moveTo>
                  <a:pt x="63780" y="0"/>
                </a:moveTo>
                <a:lnTo>
                  <a:pt x="39091" y="2057"/>
                </a:lnTo>
                <a:lnTo>
                  <a:pt x="32920" y="4115"/>
                </a:lnTo>
                <a:lnTo>
                  <a:pt x="28804" y="6172"/>
                </a:lnTo>
                <a:lnTo>
                  <a:pt x="26745" y="8230"/>
                </a:lnTo>
                <a:lnTo>
                  <a:pt x="22629" y="10288"/>
                </a:lnTo>
                <a:lnTo>
                  <a:pt x="18517" y="14403"/>
                </a:lnTo>
                <a:lnTo>
                  <a:pt x="14402" y="14403"/>
                </a:lnTo>
                <a:lnTo>
                  <a:pt x="14402" y="18518"/>
                </a:lnTo>
                <a:lnTo>
                  <a:pt x="12342" y="20576"/>
                </a:lnTo>
                <a:lnTo>
                  <a:pt x="10286" y="20576"/>
                </a:lnTo>
                <a:lnTo>
                  <a:pt x="10286" y="24688"/>
                </a:lnTo>
                <a:lnTo>
                  <a:pt x="8227" y="26745"/>
                </a:lnTo>
                <a:lnTo>
                  <a:pt x="6171" y="26745"/>
                </a:lnTo>
                <a:lnTo>
                  <a:pt x="6171" y="30861"/>
                </a:lnTo>
                <a:lnTo>
                  <a:pt x="4115" y="30861"/>
                </a:lnTo>
                <a:lnTo>
                  <a:pt x="4115" y="37034"/>
                </a:lnTo>
                <a:lnTo>
                  <a:pt x="2055" y="39091"/>
                </a:lnTo>
                <a:lnTo>
                  <a:pt x="14402" y="39091"/>
                </a:lnTo>
                <a:lnTo>
                  <a:pt x="16458" y="37034"/>
                </a:lnTo>
                <a:lnTo>
                  <a:pt x="16458" y="32918"/>
                </a:lnTo>
                <a:lnTo>
                  <a:pt x="18517" y="32918"/>
                </a:lnTo>
                <a:lnTo>
                  <a:pt x="18517" y="28803"/>
                </a:lnTo>
                <a:lnTo>
                  <a:pt x="20573" y="28803"/>
                </a:lnTo>
                <a:lnTo>
                  <a:pt x="20573" y="24688"/>
                </a:lnTo>
                <a:lnTo>
                  <a:pt x="22629" y="24688"/>
                </a:lnTo>
                <a:lnTo>
                  <a:pt x="32920" y="14403"/>
                </a:lnTo>
                <a:lnTo>
                  <a:pt x="41147" y="10288"/>
                </a:lnTo>
                <a:lnTo>
                  <a:pt x="41147" y="8230"/>
                </a:lnTo>
                <a:lnTo>
                  <a:pt x="80239" y="8230"/>
                </a:lnTo>
                <a:lnTo>
                  <a:pt x="72011" y="4115"/>
                </a:lnTo>
                <a:lnTo>
                  <a:pt x="63780" y="2057"/>
                </a:lnTo>
                <a:lnTo>
                  <a:pt x="63780" y="0"/>
                </a:lnTo>
                <a:close/>
              </a:path>
              <a:path w="138429" h="111125">
                <a:moveTo>
                  <a:pt x="132707" y="8230"/>
                </a:moveTo>
                <a:lnTo>
                  <a:pt x="104932" y="8230"/>
                </a:lnTo>
                <a:lnTo>
                  <a:pt x="119334" y="10288"/>
                </a:lnTo>
                <a:lnTo>
                  <a:pt x="121390" y="12345"/>
                </a:lnTo>
                <a:lnTo>
                  <a:pt x="117274" y="14403"/>
                </a:lnTo>
                <a:lnTo>
                  <a:pt x="115219" y="16461"/>
                </a:lnTo>
                <a:lnTo>
                  <a:pt x="113159" y="16461"/>
                </a:lnTo>
                <a:lnTo>
                  <a:pt x="113159" y="20576"/>
                </a:lnTo>
                <a:lnTo>
                  <a:pt x="111103" y="20576"/>
                </a:lnTo>
                <a:lnTo>
                  <a:pt x="111103" y="26745"/>
                </a:lnTo>
                <a:lnTo>
                  <a:pt x="109044" y="28803"/>
                </a:lnTo>
                <a:lnTo>
                  <a:pt x="113159" y="37034"/>
                </a:lnTo>
                <a:lnTo>
                  <a:pt x="115219" y="39091"/>
                </a:lnTo>
                <a:lnTo>
                  <a:pt x="129621" y="39091"/>
                </a:lnTo>
                <a:lnTo>
                  <a:pt x="135792" y="32918"/>
                </a:lnTo>
                <a:lnTo>
                  <a:pt x="135792" y="28803"/>
                </a:lnTo>
                <a:lnTo>
                  <a:pt x="137848" y="28803"/>
                </a:lnTo>
                <a:lnTo>
                  <a:pt x="135792" y="12345"/>
                </a:lnTo>
                <a:lnTo>
                  <a:pt x="133736" y="10288"/>
                </a:lnTo>
                <a:lnTo>
                  <a:pt x="132707" y="8230"/>
                </a:lnTo>
                <a:close/>
              </a:path>
              <a:path w="138429" h="111125">
                <a:moveTo>
                  <a:pt x="123446" y="0"/>
                </a:moveTo>
                <a:lnTo>
                  <a:pt x="100816" y="2057"/>
                </a:lnTo>
                <a:lnTo>
                  <a:pt x="98757" y="4115"/>
                </a:lnTo>
                <a:lnTo>
                  <a:pt x="94641" y="6172"/>
                </a:lnTo>
                <a:lnTo>
                  <a:pt x="92585" y="8230"/>
                </a:lnTo>
                <a:lnTo>
                  <a:pt x="88470" y="10288"/>
                </a:lnTo>
                <a:lnTo>
                  <a:pt x="86414" y="12345"/>
                </a:lnTo>
                <a:lnTo>
                  <a:pt x="100816" y="12345"/>
                </a:lnTo>
                <a:lnTo>
                  <a:pt x="104932" y="10288"/>
                </a:lnTo>
                <a:lnTo>
                  <a:pt x="104932" y="8230"/>
                </a:lnTo>
                <a:lnTo>
                  <a:pt x="132707" y="8230"/>
                </a:lnTo>
                <a:lnTo>
                  <a:pt x="131677" y="6172"/>
                </a:lnTo>
                <a:lnTo>
                  <a:pt x="123446" y="2057"/>
                </a:lnTo>
                <a:lnTo>
                  <a:pt x="12344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3925268" y="3591382"/>
            <a:ext cx="16510" cy="88900"/>
          </a:xfrm>
          <a:custGeom>
            <a:avLst/>
            <a:gdLst/>
            <a:ahLst/>
            <a:cxnLst/>
            <a:rect l="l" t="t" r="r" b="b"/>
            <a:pathLst>
              <a:path w="16510" h="88900">
                <a:moveTo>
                  <a:pt x="10286" y="0"/>
                </a:moveTo>
                <a:lnTo>
                  <a:pt x="2055" y="0"/>
                </a:lnTo>
                <a:lnTo>
                  <a:pt x="2055" y="6172"/>
                </a:lnTo>
                <a:lnTo>
                  <a:pt x="0" y="6172"/>
                </a:lnTo>
                <a:lnTo>
                  <a:pt x="0" y="82295"/>
                </a:lnTo>
                <a:lnTo>
                  <a:pt x="2055" y="88468"/>
                </a:lnTo>
                <a:lnTo>
                  <a:pt x="10286" y="88468"/>
                </a:lnTo>
                <a:lnTo>
                  <a:pt x="10286" y="49376"/>
                </a:lnTo>
                <a:lnTo>
                  <a:pt x="16458" y="49376"/>
                </a:lnTo>
                <a:lnTo>
                  <a:pt x="16458" y="41149"/>
                </a:lnTo>
                <a:lnTo>
                  <a:pt x="10286" y="41149"/>
                </a:lnTo>
                <a:lnTo>
                  <a:pt x="1028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3925268" y="3572866"/>
            <a:ext cx="218440" cy="125730"/>
          </a:xfrm>
          <a:custGeom>
            <a:avLst/>
            <a:gdLst/>
            <a:ahLst/>
            <a:cxnLst/>
            <a:rect l="l" t="t" r="r" b="b"/>
            <a:pathLst>
              <a:path w="218439" h="125729">
                <a:moveTo>
                  <a:pt x="178981" y="94641"/>
                </a:moveTo>
                <a:lnTo>
                  <a:pt x="166667" y="94641"/>
                </a:lnTo>
                <a:lnTo>
                  <a:pt x="166667" y="98752"/>
                </a:lnTo>
                <a:lnTo>
                  <a:pt x="164579" y="98752"/>
                </a:lnTo>
                <a:lnTo>
                  <a:pt x="164579" y="102868"/>
                </a:lnTo>
                <a:lnTo>
                  <a:pt x="162527" y="102868"/>
                </a:lnTo>
                <a:lnTo>
                  <a:pt x="162527" y="109040"/>
                </a:lnTo>
                <a:lnTo>
                  <a:pt x="160474" y="109040"/>
                </a:lnTo>
                <a:lnTo>
                  <a:pt x="160474" y="115213"/>
                </a:lnTo>
                <a:lnTo>
                  <a:pt x="158422" y="115213"/>
                </a:lnTo>
                <a:lnTo>
                  <a:pt x="158422" y="123444"/>
                </a:lnTo>
                <a:lnTo>
                  <a:pt x="156370" y="125498"/>
                </a:lnTo>
                <a:lnTo>
                  <a:pt x="166667" y="125498"/>
                </a:lnTo>
                <a:lnTo>
                  <a:pt x="166667" y="121386"/>
                </a:lnTo>
                <a:lnTo>
                  <a:pt x="168720" y="121386"/>
                </a:lnTo>
                <a:lnTo>
                  <a:pt x="168720" y="117271"/>
                </a:lnTo>
                <a:lnTo>
                  <a:pt x="170772" y="117271"/>
                </a:lnTo>
                <a:lnTo>
                  <a:pt x="170772" y="111098"/>
                </a:lnTo>
                <a:lnTo>
                  <a:pt x="172824" y="111098"/>
                </a:lnTo>
                <a:lnTo>
                  <a:pt x="172824" y="104925"/>
                </a:lnTo>
                <a:lnTo>
                  <a:pt x="174877" y="104925"/>
                </a:lnTo>
                <a:lnTo>
                  <a:pt x="174877" y="100810"/>
                </a:lnTo>
                <a:lnTo>
                  <a:pt x="176929" y="100810"/>
                </a:lnTo>
                <a:lnTo>
                  <a:pt x="178981" y="98752"/>
                </a:lnTo>
                <a:lnTo>
                  <a:pt x="178981" y="94641"/>
                </a:lnTo>
                <a:close/>
              </a:path>
              <a:path w="218439" h="125729">
                <a:moveTo>
                  <a:pt x="166667" y="0"/>
                </a:moveTo>
                <a:lnTo>
                  <a:pt x="156370" y="2057"/>
                </a:lnTo>
                <a:lnTo>
                  <a:pt x="158422" y="10284"/>
                </a:lnTo>
                <a:lnTo>
                  <a:pt x="162527" y="22630"/>
                </a:lnTo>
                <a:lnTo>
                  <a:pt x="168720" y="34976"/>
                </a:lnTo>
                <a:lnTo>
                  <a:pt x="172824" y="39088"/>
                </a:lnTo>
                <a:lnTo>
                  <a:pt x="174877" y="43203"/>
                </a:lnTo>
                <a:lnTo>
                  <a:pt x="191332" y="59664"/>
                </a:lnTo>
                <a:lnTo>
                  <a:pt x="2055" y="61722"/>
                </a:lnTo>
                <a:lnTo>
                  <a:pt x="0" y="63779"/>
                </a:lnTo>
                <a:lnTo>
                  <a:pt x="2055" y="67891"/>
                </a:lnTo>
                <a:lnTo>
                  <a:pt x="8227" y="69949"/>
                </a:lnTo>
                <a:lnTo>
                  <a:pt x="189279" y="72006"/>
                </a:lnTo>
                <a:lnTo>
                  <a:pt x="170772" y="90525"/>
                </a:lnTo>
                <a:lnTo>
                  <a:pt x="168720" y="90525"/>
                </a:lnTo>
                <a:lnTo>
                  <a:pt x="168720" y="94641"/>
                </a:lnTo>
                <a:lnTo>
                  <a:pt x="181070" y="94641"/>
                </a:lnTo>
                <a:lnTo>
                  <a:pt x="183122" y="92583"/>
                </a:lnTo>
                <a:lnTo>
                  <a:pt x="183122" y="88468"/>
                </a:lnTo>
                <a:lnTo>
                  <a:pt x="185175" y="88468"/>
                </a:lnTo>
                <a:lnTo>
                  <a:pt x="195472" y="78179"/>
                </a:lnTo>
                <a:lnTo>
                  <a:pt x="211927" y="69949"/>
                </a:lnTo>
                <a:lnTo>
                  <a:pt x="213979" y="67891"/>
                </a:lnTo>
                <a:lnTo>
                  <a:pt x="218084" y="65837"/>
                </a:lnTo>
                <a:lnTo>
                  <a:pt x="216032" y="61722"/>
                </a:lnTo>
                <a:lnTo>
                  <a:pt x="203682" y="55549"/>
                </a:lnTo>
                <a:lnTo>
                  <a:pt x="201629" y="53491"/>
                </a:lnTo>
                <a:lnTo>
                  <a:pt x="197525" y="51434"/>
                </a:lnTo>
                <a:lnTo>
                  <a:pt x="195472" y="49376"/>
                </a:lnTo>
                <a:lnTo>
                  <a:pt x="191332" y="47318"/>
                </a:lnTo>
                <a:lnTo>
                  <a:pt x="183122" y="39088"/>
                </a:lnTo>
                <a:lnTo>
                  <a:pt x="181070" y="34976"/>
                </a:lnTo>
                <a:lnTo>
                  <a:pt x="178981" y="32918"/>
                </a:lnTo>
                <a:lnTo>
                  <a:pt x="170772" y="16457"/>
                </a:lnTo>
                <a:lnTo>
                  <a:pt x="166667" y="4115"/>
                </a:lnTo>
                <a:lnTo>
                  <a:pt x="16666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4238012" y="3513203"/>
            <a:ext cx="454683" cy="24482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3534155" y="3855721"/>
            <a:ext cx="1266445" cy="182880"/>
          </a:xfrm>
          <a:custGeom>
            <a:avLst/>
            <a:gdLst/>
            <a:ahLst/>
            <a:cxnLst/>
            <a:rect l="l" t="t" r="r" b="b"/>
            <a:pathLst>
              <a:path w="1431289" h="231775">
                <a:moveTo>
                  <a:pt x="0" y="85343"/>
                </a:moveTo>
                <a:lnTo>
                  <a:pt x="1245997" y="85343"/>
                </a:lnTo>
                <a:lnTo>
                  <a:pt x="1245997" y="0"/>
                </a:lnTo>
                <a:lnTo>
                  <a:pt x="1431036" y="115823"/>
                </a:lnTo>
                <a:lnTo>
                  <a:pt x="1245997" y="231647"/>
                </a:lnTo>
                <a:lnTo>
                  <a:pt x="1245997" y="146303"/>
                </a:lnTo>
                <a:lnTo>
                  <a:pt x="0" y="146303"/>
                </a:lnTo>
                <a:lnTo>
                  <a:pt x="0" y="85343"/>
                </a:lnTo>
                <a:close/>
              </a:path>
            </a:pathLst>
          </a:custGeom>
          <a:solidFill>
            <a:srgbClr val="C00000"/>
          </a:solidFill>
          <a:ln w="12192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 txBox="1"/>
          <p:nvPr/>
        </p:nvSpPr>
        <p:spPr>
          <a:xfrm>
            <a:off x="838200" y="5670621"/>
            <a:ext cx="6988175" cy="6419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20" dirty="0">
                <a:solidFill>
                  <a:srgbClr val="FF0000"/>
                </a:solidFill>
                <a:latin typeface="FangSong"/>
                <a:cs typeface="FangSong"/>
              </a:rPr>
              <a:t>如果原始空</a:t>
            </a:r>
            <a:r>
              <a:rPr sz="2200" spc="-25" dirty="0">
                <a:solidFill>
                  <a:srgbClr val="FF0000"/>
                </a:solidFill>
                <a:latin typeface="FangSong"/>
                <a:cs typeface="FangSong"/>
              </a:rPr>
              <a:t>间是</a:t>
            </a:r>
            <a:r>
              <a:rPr sz="2200" spc="-20" dirty="0">
                <a:solidFill>
                  <a:srgbClr val="FF0000"/>
                </a:solidFill>
                <a:latin typeface="FangSong"/>
                <a:cs typeface="FangSong"/>
              </a:rPr>
              <a:t>有</a:t>
            </a:r>
            <a:r>
              <a:rPr sz="2200" spc="-25" dirty="0">
                <a:solidFill>
                  <a:srgbClr val="FF0000"/>
                </a:solidFill>
                <a:latin typeface="FangSong"/>
                <a:cs typeface="FangSong"/>
              </a:rPr>
              <a:t>限</a:t>
            </a:r>
            <a:r>
              <a:rPr sz="2200" spc="-5" dirty="0">
                <a:solidFill>
                  <a:srgbClr val="FF0000"/>
                </a:solidFill>
                <a:latin typeface="FangSong"/>
                <a:cs typeface="FangSong"/>
              </a:rPr>
              <a:t>维</a:t>
            </a:r>
            <a:r>
              <a:rPr sz="2200" spc="-15" dirty="0">
                <a:solidFill>
                  <a:srgbClr val="FF0000"/>
                </a:solidFill>
                <a:latin typeface="Verdana"/>
                <a:cs typeface="Verdana"/>
              </a:rPr>
              <a:t>(</a:t>
            </a:r>
            <a:r>
              <a:rPr sz="2200" spc="-20" dirty="0">
                <a:solidFill>
                  <a:srgbClr val="FF0000"/>
                </a:solidFill>
                <a:latin typeface="FangSong"/>
                <a:cs typeface="FangSong"/>
              </a:rPr>
              <a:t>属</a:t>
            </a:r>
            <a:r>
              <a:rPr sz="2200" spc="-25" dirty="0">
                <a:solidFill>
                  <a:srgbClr val="FF0000"/>
                </a:solidFill>
                <a:latin typeface="FangSong"/>
                <a:cs typeface="FangSong"/>
              </a:rPr>
              <a:t>性</a:t>
            </a:r>
            <a:r>
              <a:rPr sz="2200" spc="-20" dirty="0">
                <a:solidFill>
                  <a:srgbClr val="FF0000"/>
                </a:solidFill>
                <a:latin typeface="FangSong"/>
                <a:cs typeface="FangSong"/>
              </a:rPr>
              <a:t>数</a:t>
            </a:r>
            <a:r>
              <a:rPr sz="2200" spc="-25" dirty="0">
                <a:solidFill>
                  <a:srgbClr val="FF0000"/>
                </a:solidFill>
                <a:latin typeface="FangSong"/>
                <a:cs typeface="FangSong"/>
              </a:rPr>
              <a:t>有</a:t>
            </a:r>
            <a:r>
              <a:rPr sz="2200" spc="-20" dirty="0">
                <a:solidFill>
                  <a:srgbClr val="FF0000"/>
                </a:solidFill>
                <a:latin typeface="FangSong"/>
                <a:cs typeface="FangSong"/>
              </a:rPr>
              <a:t>限</a:t>
            </a:r>
            <a:r>
              <a:rPr sz="2200" spc="-15" dirty="0">
                <a:solidFill>
                  <a:srgbClr val="FF0000"/>
                </a:solidFill>
                <a:latin typeface="Verdana"/>
                <a:cs typeface="Verdana"/>
              </a:rPr>
              <a:t>)</a:t>
            </a:r>
            <a:r>
              <a:rPr sz="2200" spc="-20" dirty="0">
                <a:solidFill>
                  <a:srgbClr val="FF0000"/>
                </a:solidFill>
                <a:latin typeface="FangSong"/>
                <a:cs typeface="FangSong"/>
              </a:rPr>
              <a:t>，</a:t>
            </a:r>
            <a:r>
              <a:rPr sz="2200" spc="-25" dirty="0">
                <a:solidFill>
                  <a:srgbClr val="FF0000"/>
                </a:solidFill>
                <a:latin typeface="FangSong"/>
                <a:cs typeface="FangSong"/>
              </a:rPr>
              <a:t>那</a:t>
            </a:r>
            <a:r>
              <a:rPr sz="2200" spc="-20" dirty="0">
                <a:solidFill>
                  <a:srgbClr val="FF0000"/>
                </a:solidFill>
                <a:latin typeface="FangSong"/>
                <a:cs typeface="FangSong"/>
              </a:rPr>
              <a:t>么</a:t>
            </a:r>
            <a:r>
              <a:rPr sz="2200" spc="-25" dirty="0">
                <a:solidFill>
                  <a:srgbClr val="FF0000"/>
                </a:solidFill>
                <a:latin typeface="FangSong"/>
                <a:cs typeface="FangSong"/>
              </a:rPr>
              <a:t>一定</a:t>
            </a:r>
            <a:r>
              <a:rPr sz="2200" spc="-20" dirty="0">
                <a:solidFill>
                  <a:srgbClr val="FF0000"/>
                </a:solidFill>
                <a:latin typeface="FangSong"/>
                <a:cs typeface="FangSong"/>
              </a:rPr>
              <a:t>存</a:t>
            </a:r>
            <a:r>
              <a:rPr sz="2200" spc="-25" dirty="0">
                <a:solidFill>
                  <a:srgbClr val="FF0000"/>
                </a:solidFill>
                <a:latin typeface="FangSong"/>
                <a:cs typeface="FangSong"/>
              </a:rPr>
              <a:t>在一个</a:t>
            </a:r>
            <a:endParaRPr sz="2200">
              <a:latin typeface="FangSong"/>
              <a:cs typeface="FangSong"/>
            </a:endParaRPr>
          </a:p>
          <a:p>
            <a:pPr marL="12700">
              <a:lnSpc>
                <a:spcPct val="100000"/>
              </a:lnSpc>
            </a:pPr>
            <a:r>
              <a:rPr sz="2200" spc="-20" dirty="0">
                <a:solidFill>
                  <a:srgbClr val="FF0000"/>
                </a:solidFill>
                <a:latin typeface="FangSong"/>
                <a:cs typeface="FangSong"/>
              </a:rPr>
              <a:t>高</a:t>
            </a:r>
            <a:r>
              <a:rPr sz="2200" spc="-25" dirty="0">
                <a:solidFill>
                  <a:srgbClr val="FF0000"/>
                </a:solidFill>
                <a:latin typeface="FangSong"/>
                <a:cs typeface="FangSong"/>
              </a:rPr>
              <a:t>维特征空</a:t>
            </a:r>
            <a:r>
              <a:rPr sz="2200" spc="-20" dirty="0">
                <a:solidFill>
                  <a:srgbClr val="FF0000"/>
                </a:solidFill>
                <a:latin typeface="FangSong"/>
                <a:cs typeface="FangSong"/>
              </a:rPr>
              <a:t>间</a:t>
            </a:r>
            <a:r>
              <a:rPr sz="2200" spc="-25" dirty="0">
                <a:solidFill>
                  <a:srgbClr val="FF0000"/>
                </a:solidFill>
                <a:latin typeface="FangSong"/>
                <a:cs typeface="FangSong"/>
              </a:rPr>
              <a:t>使样本可分</a:t>
            </a:r>
            <a:endParaRPr sz="2200">
              <a:latin typeface="FangSong"/>
              <a:cs typeface="FangSong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86127" y="5442203"/>
            <a:ext cx="2759964" cy="5532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582667" y="5344667"/>
            <a:ext cx="3357372" cy="8778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243031" y="1270065"/>
            <a:ext cx="182236" cy="14596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43030" y="1416031"/>
            <a:ext cx="182245" cy="80010"/>
          </a:xfrm>
          <a:custGeom>
            <a:avLst/>
            <a:gdLst/>
            <a:ahLst/>
            <a:cxnLst/>
            <a:rect l="l" t="t" r="r" b="b"/>
            <a:pathLst>
              <a:path w="182244" h="80009">
                <a:moveTo>
                  <a:pt x="0" y="79688"/>
                </a:moveTo>
                <a:lnTo>
                  <a:pt x="182236" y="79688"/>
                </a:lnTo>
                <a:lnTo>
                  <a:pt x="182236" y="0"/>
                </a:lnTo>
                <a:lnTo>
                  <a:pt x="0" y="0"/>
                </a:lnTo>
                <a:lnTo>
                  <a:pt x="0" y="7968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486345" y="1205947"/>
            <a:ext cx="520310" cy="27776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947659" y="1174069"/>
            <a:ext cx="2335896" cy="31845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929121" y="5449061"/>
            <a:ext cx="1531620" cy="568960"/>
          </a:xfrm>
          <a:custGeom>
            <a:avLst/>
            <a:gdLst/>
            <a:ahLst/>
            <a:cxnLst/>
            <a:rect l="l" t="t" r="r" b="b"/>
            <a:pathLst>
              <a:path w="1531620" h="568960">
                <a:moveTo>
                  <a:pt x="0" y="568451"/>
                </a:moveTo>
                <a:lnTo>
                  <a:pt x="1531620" y="568451"/>
                </a:lnTo>
                <a:lnTo>
                  <a:pt x="1531620" y="0"/>
                </a:lnTo>
                <a:lnTo>
                  <a:pt x="0" y="0"/>
                </a:lnTo>
                <a:lnTo>
                  <a:pt x="0" y="568451"/>
                </a:lnTo>
                <a:close/>
              </a:path>
            </a:pathLst>
          </a:custGeom>
          <a:ln w="25908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226564" y="1751076"/>
            <a:ext cx="5518403" cy="116433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786127" y="1673351"/>
            <a:ext cx="6376670" cy="1325880"/>
          </a:xfrm>
          <a:custGeom>
            <a:avLst/>
            <a:gdLst/>
            <a:ahLst/>
            <a:cxnLst/>
            <a:rect l="l" t="t" r="r" b="b"/>
            <a:pathLst>
              <a:path w="6376670" h="1325880">
                <a:moveTo>
                  <a:pt x="0" y="1325880"/>
                </a:moveTo>
                <a:lnTo>
                  <a:pt x="6376416" y="1325880"/>
                </a:lnTo>
                <a:lnTo>
                  <a:pt x="6376416" y="0"/>
                </a:lnTo>
                <a:lnTo>
                  <a:pt x="0" y="0"/>
                </a:lnTo>
                <a:lnTo>
                  <a:pt x="0" y="132588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751832" y="4523232"/>
            <a:ext cx="3076956" cy="36880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932432" y="3268979"/>
            <a:ext cx="6172200" cy="9906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801367" y="3150107"/>
            <a:ext cx="6361430" cy="2117090"/>
          </a:xfrm>
          <a:custGeom>
            <a:avLst/>
            <a:gdLst/>
            <a:ahLst/>
            <a:cxnLst/>
            <a:rect l="l" t="t" r="r" b="b"/>
            <a:pathLst>
              <a:path w="6361430" h="2117090">
                <a:moveTo>
                  <a:pt x="0" y="2116836"/>
                </a:moveTo>
                <a:lnTo>
                  <a:pt x="6361176" y="2116836"/>
                </a:lnTo>
                <a:lnTo>
                  <a:pt x="6361176" y="0"/>
                </a:lnTo>
                <a:lnTo>
                  <a:pt x="0" y="0"/>
                </a:lnTo>
                <a:lnTo>
                  <a:pt x="0" y="2116836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100072" y="4210811"/>
            <a:ext cx="2482596" cy="99060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430517" y="3403853"/>
            <a:ext cx="1643380" cy="722630"/>
          </a:xfrm>
          <a:custGeom>
            <a:avLst/>
            <a:gdLst/>
            <a:ahLst/>
            <a:cxnLst/>
            <a:rect l="l" t="t" r="r" b="b"/>
            <a:pathLst>
              <a:path w="1643379" h="722629">
                <a:moveTo>
                  <a:pt x="0" y="722376"/>
                </a:moveTo>
                <a:lnTo>
                  <a:pt x="1642872" y="722376"/>
                </a:lnTo>
                <a:lnTo>
                  <a:pt x="1642872" y="0"/>
                </a:lnTo>
                <a:lnTo>
                  <a:pt x="0" y="0"/>
                </a:lnTo>
                <a:lnTo>
                  <a:pt x="0" y="722376"/>
                </a:lnTo>
                <a:close/>
              </a:path>
            </a:pathLst>
          </a:custGeom>
          <a:ln w="25908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539483" y="5853684"/>
            <a:ext cx="2406650" cy="1004569"/>
          </a:xfrm>
          <a:custGeom>
            <a:avLst/>
            <a:gdLst/>
            <a:ahLst/>
            <a:cxnLst/>
            <a:rect l="l" t="t" r="r" b="b"/>
            <a:pathLst>
              <a:path w="2406650" h="1004570">
                <a:moveTo>
                  <a:pt x="501522" y="171361"/>
                </a:moveTo>
                <a:lnTo>
                  <a:pt x="598423" y="369531"/>
                </a:lnTo>
                <a:lnTo>
                  <a:pt x="130555" y="390944"/>
                </a:lnTo>
                <a:lnTo>
                  <a:pt x="438403" y="547979"/>
                </a:lnTo>
                <a:lnTo>
                  <a:pt x="0" y="608723"/>
                </a:lnTo>
                <a:lnTo>
                  <a:pt x="370966" y="726579"/>
                </a:lnTo>
                <a:lnTo>
                  <a:pt x="143128" y="842632"/>
                </a:lnTo>
                <a:lnTo>
                  <a:pt x="535304" y="862241"/>
                </a:lnTo>
                <a:lnTo>
                  <a:pt x="546437" y="1004315"/>
                </a:lnTo>
                <a:lnTo>
                  <a:pt x="577429" y="1004315"/>
                </a:lnTo>
                <a:lnTo>
                  <a:pt x="838580" y="856805"/>
                </a:lnTo>
                <a:lnTo>
                  <a:pt x="1057734" y="856805"/>
                </a:lnTo>
                <a:lnTo>
                  <a:pt x="1099819" y="821118"/>
                </a:lnTo>
                <a:lnTo>
                  <a:pt x="1325712" y="821118"/>
                </a:lnTo>
                <a:lnTo>
                  <a:pt x="1356994" y="753287"/>
                </a:lnTo>
                <a:lnTo>
                  <a:pt x="1648658" y="753287"/>
                </a:lnTo>
                <a:lnTo>
                  <a:pt x="1631060" y="678357"/>
                </a:lnTo>
                <a:lnTo>
                  <a:pt x="1995654" y="678357"/>
                </a:lnTo>
                <a:lnTo>
                  <a:pt x="1824862" y="581926"/>
                </a:lnTo>
                <a:lnTo>
                  <a:pt x="2035428" y="533704"/>
                </a:lnTo>
                <a:lnTo>
                  <a:pt x="1892299" y="444449"/>
                </a:lnTo>
                <a:lnTo>
                  <a:pt x="2406395" y="314121"/>
                </a:lnTo>
                <a:lnTo>
                  <a:pt x="1824862" y="308787"/>
                </a:lnTo>
                <a:lnTo>
                  <a:pt x="1832963" y="301688"/>
                </a:lnTo>
                <a:lnTo>
                  <a:pt x="952499" y="301688"/>
                </a:lnTo>
                <a:lnTo>
                  <a:pt x="501522" y="171361"/>
                </a:lnTo>
                <a:close/>
              </a:path>
              <a:path w="2406650" h="1004570">
                <a:moveTo>
                  <a:pt x="1057734" y="856805"/>
                </a:moveTo>
                <a:lnTo>
                  <a:pt x="838580" y="856805"/>
                </a:lnTo>
                <a:lnTo>
                  <a:pt x="969263" y="931824"/>
                </a:lnTo>
                <a:lnTo>
                  <a:pt x="1057734" y="856805"/>
                </a:lnTo>
                <a:close/>
              </a:path>
              <a:path w="2406650" h="1004570">
                <a:moveTo>
                  <a:pt x="1325712" y="821118"/>
                </a:moveTo>
                <a:lnTo>
                  <a:pt x="1099819" y="821118"/>
                </a:lnTo>
                <a:lnTo>
                  <a:pt x="1293621" y="890701"/>
                </a:lnTo>
                <a:lnTo>
                  <a:pt x="1325712" y="821118"/>
                </a:lnTo>
                <a:close/>
              </a:path>
              <a:path w="2406650" h="1004570">
                <a:moveTo>
                  <a:pt x="1648658" y="753287"/>
                </a:moveTo>
                <a:lnTo>
                  <a:pt x="1356994" y="753287"/>
                </a:lnTo>
                <a:lnTo>
                  <a:pt x="1664588" y="821118"/>
                </a:lnTo>
                <a:lnTo>
                  <a:pt x="1648658" y="753287"/>
                </a:lnTo>
                <a:close/>
              </a:path>
              <a:path w="2406650" h="1004570">
                <a:moveTo>
                  <a:pt x="1995654" y="678357"/>
                </a:moveTo>
                <a:lnTo>
                  <a:pt x="1631060" y="678357"/>
                </a:lnTo>
                <a:lnTo>
                  <a:pt x="2102992" y="738962"/>
                </a:lnTo>
                <a:lnTo>
                  <a:pt x="1995654" y="678357"/>
                </a:lnTo>
                <a:close/>
              </a:path>
              <a:path w="2406650" h="1004570">
                <a:moveTo>
                  <a:pt x="1083055" y="89204"/>
                </a:moveTo>
                <a:lnTo>
                  <a:pt x="952499" y="301688"/>
                </a:lnTo>
                <a:lnTo>
                  <a:pt x="1832963" y="301688"/>
                </a:lnTo>
                <a:lnTo>
                  <a:pt x="1865594" y="273088"/>
                </a:lnTo>
                <a:lnTo>
                  <a:pt x="1618233" y="273088"/>
                </a:lnTo>
                <a:lnTo>
                  <a:pt x="1625552" y="205257"/>
                </a:lnTo>
                <a:lnTo>
                  <a:pt x="1276984" y="205257"/>
                </a:lnTo>
                <a:lnTo>
                  <a:pt x="1083055" y="89204"/>
                </a:lnTo>
                <a:close/>
              </a:path>
              <a:path w="2406650" h="1004570">
                <a:moveTo>
                  <a:pt x="2006091" y="149948"/>
                </a:moveTo>
                <a:lnTo>
                  <a:pt x="1618233" y="273088"/>
                </a:lnTo>
                <a:lnTo>
                  <a:pt x="1865594" y="273088"/>
                </a:lnTo>
                <a:lnTo>
                  <a:pt x="2006091" y="149948"/>
                </a:lnTo>
                <a:close/>
              </a:path>
              <a:path w="2406650" h="1004570">
                <a:moveTo>
                  <a:pt x="1647697" y="0"/>
                </a:moveTo>
                <a:lnTo>
                  <a:pt x="1276984" y="205257"/>
                </a:lnTo>
                <a:lnTo>
                  <a:pt x="1625552" y="205257"/>
                </a:lnTo>
                <a:lnTo>
                  <a:pt x="1647697" y="0"/>
                </a:lnTo>
                <a:close/>
              </a:path>
            </a:pathLst>
          </a:custGeom>
          <a:solidFill>
            <a:srgbClr val="FFFF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657859" y="5595746"/>
            <a:ext cx="7418070" cy="10874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15" dirty="0">
                <a:solidFill>
                  <a:srgbClr val="1613FF"/>
                </a:solidFill>
                <a:latin typeface="FangSong"/>
                <a:cs typeface="FangSong"/>
              </a:rPr>
              <a:t>预测</a:t>
            </a:r>
            <a:endParaRPr sz="2200">
              <a:solidFill>
                <a:srgbClr val="1613FF"/>
              </a:solidFill>
              <a:latin typeface="FangSong"/>
              <a:cs typeface="FangSong"/>
            </a:endParaRPr>
          </a:p>
          <a:p>
            <a:pPr>
              <a:lnSpc>
                <a:spcPct val="100000"/>
              </a:lnSpc>
              <a:spcBef>
                <a:spcPts val="37"/>
              </a:spcBef>
            </a:pPr>
            <a:endParaRPr sz="1700">
              <a:latin typeface="Times New Roman"/>
              <a:cs typeface="Times New Roman"/>
            </a:endParaRPr>
          </a:p>
          <a:p>
            <a:pPr marR="6350" algn="r">
              <a:lnSpc>
                <a:spcPts val="1889"/>
              </a:lnSpc>
            </a:pPr>
            <a:r>
              <a:rPr sz="1600" spc="-15" dirty="0">
                <a:solidFill>
                  <a:srgbClr val="0000FF"/>
                </a:solidFill>
                <a:latin typeface="FangSong"/>
                <a:cs typeface="FangSong"/>
              </a:rPr>
              <a:t>只</a:t>
            </a:r>
            <a:r>
              <a:rPr sz="1600" spc="-20" dirty="0">
                <a:solidFill>
                  <a:srgbClr val="0000FF"/>
                </a:solidFill>
                <a:latin typeface="FangSong"/>
                <a:cs typeface="FangSong"/>
              </a:rPr>
              <a:t>以</a:t>
            </a:r>
            <a:r>
              <a:rPr sz="1600" spc="-25" dirty="0">
                <a:solidFill>
                  <a:srgbClr val="0000FF"/>
                </a:solidFill>
                <a:latin typeface="FangSong"/>
                <a:cs typeface="FangSong"/>
              </a:rPr>
              <a:t>内</a:t>
            </a:r>
            <a:r>
              <a:rPr sz="1600" spc="-20" dirty="0">
                <a:solidFill>
                  <a:srgbClr val="0000FF"/>
                </a:solidFill>
                <a:latin typeface="FangSong"/>
                <a:cs typeface="FangSong"/>
              </a:rPr>
              <a:t>积</a:t>
            </a:r>
            <a:endParaRPr sz="1600">
              <a:latin typeface="FangSong"/>
              <a:cs typeface="FangSong"/>
            </a:endParaRPr>
          </a:p>
          <a:p>
            <a:pPr marR="5080" algn="r">
              <a:lnSpc>
                <a:spcPts val="1889"/>
              </a:lnSpc>
            </a:pPr>
            <a:r>
              <a:rPr sz="1600" spc="-10" dirty="0">
                <a:solidFill>
                  <a:srgbClr val="0000FF"/>
                </a:solidFill>
                <a:latin typeface="FangSong"/>
                <a:cs typeface="FangSong"/>
              </a:rPr>
              <a:t>形式出现</a:t>
            </a:r>
            <a:endParaRPr sz="1600">
              <a:latin typeface="FangSong"/>
              <a:cs typeface="FangSong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0633" rIns="0" bIns="0" rtlCol="0">
            <a:spAutoFit/>
          </a:bodyPr>
          <a:lstStyle/>
          <a:p>
            <a:pPr marL="34925">
              <a:lnSpc>
                <a:spcPct val="100000"/>
              </a:lnSpc>
            </a:pPr>
            <a:r>
              <a:rPr spc="-25" dirty="0"/>
              <a:t>在</a:t>
            </a:r>
            <a:r>
              <a:rPr spc="-30" dirty="0"/>
              <a:t>特征空</a:t>
            </a:r>
            <a:r>
              <a:rPr spc="-25" dirty="0"/>
              <a:t>间</a:t>
            </a:r>
            <a:r>
              <a:rPr spc="-30" dirty="0"/>
              <a:t>中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339039" y="1187879"/>
            <a:ext cx="8023859" cy="11131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1146810" algn="l"/>
                <a:tab pos="3693160" algn="l"/>
                <a:tab pos="8010525" algn="l"/>
              </a:tabLst>
            </a:pPr>
            <a:r>
              <a:rPr sz="2200" spc="-15" dirty="0">
                <a:latin typeface="FangSong"/>
                <a:cs typeface="FangSong"/>
              </a:rPr>
              <a:t>设样</a:t>
            </a:r>
            <a:r>
              <a:rPr sz="2200" spc="-25" dirty="0">
                <a:latin typeface="FangSong"/>
                <a:cs typeface="FangSong"/>
              </a:rPr>
              <a:t>本</a:t>
            </a:r>
            <a:r>
              <a:rPr sz="2200" dirty="0">
                <a:latin typeface="FangSong"/>
                <a:cs typeface="FangSong"/>
              </a:rPr>
              <a:t>	</a:t>
            </a:r>
            <a:r>
              <a:rPr sz="2200" spc="-20" dirty="0">
                <a:solidFill>
                  <a:srgbClr val="1613FF"/>
                </a:solidFill>
                <a:latin typeface="FangSong"/>
                <a:cs typeface="FangSong"/>
              </a:rPr>
              <a:t>映射后的</a:t>
            </a:r>
            <a:r>
              <a:rPr sz="2200" spc="-25" dirty="0">
                <a:solidFill>
                  <a:srgbClr val="1613FF"/>
                </a:solidFill>
                <a:latin typeface="FangSong"/>
                <a:cs typeface="FangSong"/>
              </a:rPr>
              <a:t>向</a:t>
            </a:r>
            <a:r>
              <a:rPr sz="2200" spc="-20" dirty="0">
                <a:solidFill>
                  <a:srgbClr val="1613FF"/>
                </a:solidFill>
                <a:latin typeface="FangSong"/>
                <a:cs typeface="FangSong"/>
              </a:rPr>
              <a:t>量</a:t>
            </a:r>
            <a:r>
              <a:rPr sz="2200" spc="-25" dirty="0">
                <a:solidFill>
                  <a:srgbClr val="1613FF"/>
                </a:solidFill>
                <a:latin typeface="FangSong"/>
                <a:cs typeface="FangSong"/>
              </a:rPr>
              <a:t>为</a:t>
            </a:r>
            <a:r>
              <a:rPr sz="2200" spc="-765" dirty="0">
                <a:latin typeface="FangSong"/>
                <a:cs typeface="FangSong"/>
              </a:rPr>
              <a:t> </a:t>
            </a:r>
            <a:r>
              <a:rPr sz="2200" u="heavy" spc="-10" dirty="0">
                <a:latin typeface="Times New Roman"/>
                <a:cs typeface="Times New Roman"/>
              </a:rPr>
              <a:t> </a:t>
            </a:r>
            <a:r>
              <a:rPr sz="2200" u="heavy" dirty="0">
                <a:latin typeface="Times New Roman"/>
                <a:cs typeface="Times New Roman"/>
              </a:rPr>
              <a:t>	</a:t>
            </a:r>
            <a:r>
              <a:rPr sz="2200" spc="-10" dirty="0">
                <a:latin typeface="Verdana"/>
                <a:cs typeface="Verdana"/>
              </a:rPr>
              <a:t>,</a:t>
            </a:r>
            <a:r>
              <a:rPr sz="2200" spc="-5" dirty="0">
                <a:latin typeface="Verdana"/>
                <a:cs typeface="Verdana"/>
              </a:rPr>
              <a:t> </a:t>
            </a:r>
            <a:r>
              <a:rPr sz="2200" spc="-15" dirty="0">
                <a:latin typeface="FangSong"/>
                <a:cs typeface="FangSong"/>
              </a:rPr>
              <a:t>划分超平面</a:t>
            </a:r>
            <a:r>
              <a:rPr sz="2200" spc="229" dirty="0">
                <a:latin typeface="FangSong"/>
                <a:cs typeface="FangSong"/>
              </a:rPr>
              <a:t>为</a:t>
            </a:r>
            <a:r>
              <a:rPr sz="2200" u="heavy" spc="-10" dirty="0">
                <a:latin typeface="Times New Roman"/>
                <a:cs typeface="Times New Roman"/>
              </a:rPr>
              <a:t> </a:t>
            </a:r>
            <a:r>
              <a:rPr sz="2200" u="heavy" dirty="0">
                <a:latin typeface="Times New Roman"/>
                <a:cs typeface="Times New Roman"/>
              </a:rPr>
              <a:t>	</a:t>
            </a: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1"/>
              </a:spcBef>
            </a:pPr>
            <a:endParaRPr sz="27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200" spc="-15" dirty="0">
                <a:solidFill>
                  <a:srgbClr val="1613FF"/>
                </a:solidFill>
                <a:latin typeface="FangSong"/>
                <a:cs typeface="FangSong"/>
              </a:rPr>
              <a:t>原</a:t>
            </a:r>
            <a:r>
              <a:rPr sz="2200" spc="-25" dirty="0">
                <a:solidFill>
                  <a:srgbClr val="1613FF"/>
                </a:solidFill>
                <a:latin typeface="FangSong"/>
                <a:cs typeface="FangSong"/>
              </a:rPr>
              <a:t>始问题</a:t>
            </a:r>
            <a:endParaRPr sz="2200">
              <a:solidFill>
                <a:srgbClr val="1613FF"/>
              </a:solidFill>
              <a:latin typeface="FangSong"/>
              <a:cs typeface="FangSong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39039" y="3452062"/>
            <a:ext cx="1143000" cy="3385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15" dirty="0">
                <a:solidFill>
                  <a:srgbClr val="1613FF"/>
                </a:solidFill>
                <a:latin typeface="FangSong"/>
                <a:cs typeface="FangSong"/>
              </a:rPr>
              <a:t>对</a:t>
            </a:r>
            <a:r>
              <a:rPr sz="2200" spc="-25" dirty="0">
                <a:solidFill>
                  <a:srgbClr val="1613FF"/>
                </a:solidFill>
                <a:latin typeface="FangSong"/>
                <a:cs typeface="FangSong"/>
              </a:rPr>
              <a:t>偶问题</a:t>
            </a:r>
            <a:endParaRPr sz="2200">
              <a:solidFill>
                <a:srgbClr val="1613FF"/>
              </a:solidFill>
              <a:latin typeface="FangSong"/>
              <a:cs typeface="FangSong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7116913" y="5853684"/>
            <a:ext cx="1829435" cy="1004569"/>
          </a:xfrm>
          <a:custGeom>
            <a:avLst/>
            <a:gdLst/>
            <a:ahLst/>
            <a:cxnLst/>
            <a:rect l="l" t="t" r="r" b="b"/>
            <a:pathLst>
              <a:path w="1829434" h="1004570">
                <a:moveTo>
                  <a:pt x="699555" y="205257"/>
                </a:moveTo>
                <a:lnTo>
                  <a:pt x="1070268" y="0"/>
                </a:lnTo>
                <a:lnTo>
                  <a:pt x="1040804" y="273088"/>
                </a:lnTo>
                <a:lnTo>
                  <a:pt x="1428662" y="149948"/>
                </a:lnTo>
                <a:lnTo>
                  <a:pt x="1247433" y="308787"/>
                </a:lnTo>
                <a:lnTo>
                  <a:pt x="1828966" y="314121"/>
                </a:lnTo>
                <a:lnTo>
                  <a:pt x="1314870" y="444449"/>
                </a:lnTo>
                <a:lnTo>
                  <a:pt x="1457999" y="533704"/>
                </a:lnTo>
                <a:lnTo>
                  <a:pt x="1247433" y="581926"/>
                </a:lnTo>
                <a:lnTo>
                  <a:pt x="1525563" y="738962"/>
                </a:lnTo>
                <a:lnTo>
                  <a:pt x="1053631" y="678357"/>
                </a:lnTo>
                <a:lnTo>
                  <a:pt x="1087159" y="821118"/>
                </a:lnTo>
                <a:lnTo>
                  <a:pt x="779565" y="753287"/>
                </a:lnTo>
                <a:lnTo>
                  <a:pt x="716192" y="890701"/>
                </a:lnTo>
                <a:lnTo>
                  <a:pt x="522390" y="821118"/>
                </a:lnTo>
                <a:lnTo>
                  <a:pt x="391834" y="931824"/>
                </a:lnTo>
                <a:lnTo>
                  <a:pt x="261151" y="856805"/>
                </a:lnTo>
                <a:lnTo>
                  <a:pt x="0" y="1004315"/>
                </a:lnTo>
              </a:path>
            </a:pathLst>
          </a:custGeom>
          <a:ln w="12192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539483" y="5942888"/>
            <a:ext cx="1276985" cy="915669"/>
          </a:xfrm>
          <a:custGeom>
            <a:avLst/>
            <a:gdLst/>
            <a:ahLst/>
            <a:cxnLst/>
            <a:rect l="l" t="t" r="r" b="b"/>
            <a:pathLst>
              <a:path w="1276984" h="915670">
                <a:moveTo>
                  <a:pt x="546437" y="915111"/>
                </a:moveTo>
                <a:lnTo>
                  <a:pt x="535304" y="773036"/>
                </a:lnTo>
                <a:lnTo>
                  <a:pt x="143128" y="753427"/>
                </a:lnTo>
                <a:lnTo>
                  <a:pt x="370966" y="637374"/>
                </a:lnTo>
                <a:lnTo>
                  <a:pt x="0" y="519518"/>
                </a:lnTo>
                <a:lnTo>
                  <a:pt x="438403" y="458774"/>
                </a:lnTo>
                <a:lnTo>
                  <a:pt x="130555" y="301739"/>
                </a:lnTo>
                <a:lnTo>
                  <a:pt x="598423" y="280327"/>
                </a:lnTo>
                <a:lnTo>
                  <a:pt x="501522" y="82156"/>
                </a:lnTo>
                <a:lnTo>
                  <a:pt x="952499" y="212483"/>
                </a:lnTo>
                <a:lnTo>
                  <a:pt x="1083055" y="0"/>
                </a:lnTo>
                <a:lnTo>
                  <a:pt x="1276984" y="116052"/>
                </a:lnTo>
              </a:path>
            </a:pathLst>
          </a:custGeom>
          <a:ln w="12192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0633" rIns="0" bIns="0" rtlCol="0">
            <a:spAutoFit/>
          </a:bodyPr>
          <a:lstStyle/>
          <a:p>
            <a:pPr marL="34925">
              <a:lnSpc>
                <a:spcPct val="100000"/>
              </a:lnSpc>
            </a:pPr>
            <a:r>
              <a:rPr spc="-20" dirty="0"/>
              <a:t>核函</a:t>
            </a:r>
            <a:r>
              <a:rPr spc="-30" dirty="0"/>
              <a:t>数</a:t>
            </a:r>
            <a:r>
              <a:rPr spc="-430" dirty="0"/>
              <a:t> </a:t>
            </a:r>
            <a:r>
              <a:rPr sz="2000" spc="-5" dirty="0">
                <a:latin typeface="Verdana"/>
                <a:cs typeface="Verdana"/>
              </a:rPr>
              <a:t>(</a:t>
            </a:r>
            <a:r>
              <a:rPr sz="2000" spc="-20" dirty="0">
                <a:latin typeface="Verdana"/>
                <a:cs typeface="Verdana"/>
              </a:rPr>
              <a:t>k</a:t>
            </a:r>
            <a:r>
              <a:rPr sz="2000" dirty="0">
                <a:latin typeface="Verdana"/>
                <a:cs typeface="Verdana"/>
              </a:rPr>
              <a:t>e</a:t>
            </a:r>
            <a:r>
              <a:rPr sz="2000" spc="-10" dirty="0">
                <a:latin typeface="Verdana"/>
                <a:cs typeface="Verdana"/>
              </a:rPr>
              <a:t>r</a:t>
            </a:r>
            <a:r>
              <a:rPr sz="2000" dirty="0">
                <a:latin typeface="Verdana"/>
                <a:cs typeface="Verdana"/>
              </a:rPr>
              <a:t>nel</a:t>
            </a:r>
            <a:r>
              <a:rPr sz="2000" spc="-5" dirty="0">
                <a:latin typeface="Verdana"/>
                <a:cs typeface="Verdana"/>
              </a:rPr>
              <a:t> </a:t>
            </a:r>
            <a:r>
              <a:rPr sz="2000" dirty="0">
                <a:latin typeface="Verdana"/>
                <a:cs typeface="Verdana"/>
              </a:rPr>
              <a:t>f</a:t>
            </a:r>
            <a:r>
              <a:rPr sz="2000" spc="5" dirty="0">
                <a:latin typeface="Verdana"/>
                <a:cs typeface="Verdana"/>
              </a:rPr>
              <a:t>u</a:t>
            </a:r>
            <a:r>
              <a:rPr sz="2000" dirty="0">
                <a:latin typeface="Verdana"/>
                <a:cs typeface="Verdana"/>
              </a:rPr>
              <a:t>n</a:t>
            </a:r>
            <a:r>
              <a:rPr sz="2000" spc="5" dirty="0">
                <a:latin typeface="Verdana"/>
                <a:cs typeface="Verdana"/>
              </a:rPr>
              <a:t>c</a:t>
            </a:r>
            <a:r>
              <a:rPr sz="2000" dirty="0">
                <a:latin typeface="Verdana"/>
                <a:cs typeface="Verdana"/>
              </a:rPr>
              <a:t>tion)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11783" y="996239"/>
            <a:ext cx="7920432" cy="240065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200" spc="-15" dirty="0">
                <a:latin typeface="FangSong"/>
                <a:cs typeface="FangSong"/>
              </a:rPr>
              <a:t>基</a:t>
            </a:r>
            <a:r>
              <a:rPr sz="2200" spc="-25" dirty="0">
                <a:latin typeface="FangSong"/>
                <a:cs typeface="FangSong"/>
              </a:rPr>
              <a:t>本思</a:t>
            </a:r>
            <a:r>
              <a:rPr sz="2200" spc="-15" dirty="0">
                <a:latin typeface="FangSong"/>
                <a:cs typeface="FangSong"/>
              </a:rPr>
              <a:t>路</a:t>
            </a:r>
            <a:r>
              <a:rPr sz="2200" spc="-25" dirty="0">
                <a:latin typeface="FangSong"/>
                <a:cs typeface="FangSong"/>
              </a:rPr>
              <a:t>：</a:t>
            </a:r>
            <a:r>
              <a:rPr lang="zh-CN" altLang="en-US" sz="2200" spc="-25" dirty="0">
                <a:latin typeface="FangSong"/>
                <a:cs typeface="FangSong"/>
              </a:rPr>
              <a:t>不显式地设计</a:t>
            </a:r>
            <a:r>
              <a:rPr lang="zh-CN" altLang="en-US" sz="2200" spc="-25" dirty="0">
                <a:solidFill>
                  <a:srgbClr val="FF0000"/>
                </a:solidFill>
                <a:latin typeface="FangSong"/>
                <a:cs typeface="FangSong"/>
              </a:rPr>
              <a:t>核映射 </a:t>
            </a:r>
            <a:r>
              <a:rPr lang="en-US" altLang="zh-CN" sz="2200" i="1" spc="-25" dirty="0">
                <a:solidFill>
                  <a:srgbClr val="1613FF"/>
                </a:solidFill>
                <a:latin typeface="Symbol Tiger Expert" charset="2"/>
                <a:ea typeface="Symbol Tiger Expert" charset="2"/>
                <a:cs typeface="Symbol Tiger Expert" charset="2"/>
              </a:rPr>
              <a:t>f</a:t>
            </a:r>
            <a:r>
              <a:rPr lang="zh-CN" altLang="en-US" sz="2200" i="1" spc="-25" dirty="0">
                <a:solidFill>
                  <a:srgbClr val="1613FF"/>
                </a:solidFill>
                <a:latin typeface="Symbol Tiger Expert" charset="2"/>
                <a:ea typeface="Symbol Tiger Expert" charset="2"/>
                <a:cs typeface="Symbol Tiger Expert" charset="2"/>
              </a:rPr>
              <a:t> </a:t>
            </a:r>
            <a:r>
              <a:rPr lang="en-US" altLang="zh-CN" sz="2200" spc="-25" dirty="0">
                <a:solidFill>
                  <a:srgbClr val="1613FF"/>
                </a:solidFill>
                <a:latin typeface="Symbol Tiger Expert" charset="2"/>
                <a:ea typeface="Symbol Tiger Expert" charset="2"/>
                <a:cs typeface="Symbol Tiger Expert" charset="2"/>
              </a:rPr>
              <a:t>(.)</a:t>
            </a:r>
            <a:r>
              <a:rPr lang="en-US" altLang="zh-CN" sz="2200" spc="-25" dirty="0">
                <a:solidFill>
                  <a:srgbClr val="1613FF"/>
                </a:solidFill>
                <a:latin typeface="FangSong"/>
                <a:cs typeface="FangSong"/>
              </a:rPr>
              <a:t>, </a:t>
            </a:r>
            <a:r>
              <a:rPr lang="zh-CN" altLang="en-US" sz="2200" spc="-25" dirty="0">
                <a:latin typeface="FangSong"/>
                <a:cs typeface="FangSong"/>
              </a:rPr>
              <a:t>而是设计</a:t>
            </a:r>
            <a:r>
              <a:rPr lang="zh-CN" altLang="en-US" sz="2200" spc="-25" dirty="0">
                <a:solidFill>
                  <a:srgbClr val="FF0000"/>
                </a:solidFill>
                <a:latin typeface="FangSong"/>
                <a:cs typeface="FangSong"/>
              </a:rPr>
              <a:t>核函数 </a:t>
            </a:r>
            <a:r>
              <a:rPr lang="en-US" altLang="zh-CN" sz="2200" i="1" spc="-25" dirty="0">
                <a:solidFill>
                  <a:srgbClr val="1613FF"/>
                </a:solidFill>
                <a:latin typeface="Symbol Tiger Expert" charset="2"/>
                <a:ea typeface="Symbol Tiger Expert" charset="2"/>
                <a:cs typeface="Symbol Tiger Expert" charset="2"/>
              </a:rPr>
              <a:t>k</a:t>
            </a:r>
            <a:r>
              <a:rPr lang="zh-CN" altLang="en-US" sz="2200" i="1" spc="-25" dirty="0">
                <a:solidFill>
                  <a:srgbClr val="1613FF"/>
                </a:solidFill>
                <a:latin typeface="Symbol Tiger Expert" charset="2"/>
                <a:ea typeface="Symbol Tiger Expert" charset="2"/>
                <a:cs typeface="Symbol Tiger Expert" charset="2"/>
              </a:rPr>
              <a:t> </a:t>
            </a:r>
            <a:r>
              <a:rPr lang="en-US" altLang="zh-CN" sz="2200" spc="-25" dirty="0">
                <a:solidFill>
                  <a:srgbClr val="1613FF"/>
                </a:solidFill>
                <a:latin typeface="Symbol Tiger Expert" charset="2"/>
                <a:ea typeface="Symbol Tiger Expert" charset="2"/>
                <a:cs typeface="Symbol Tiger Expert" charset="2"/>
              </a:rPr>
              <a:t>(.)</a:t>
            </a:r>
            <a:r>
              <a:rPr lang="zh-CN" altLang="en-US" sz="2200" spc="-25" dirty="0">
                <a:latin typeface="FangSong"/>
                <a:cs typeface="FangSong"/>
              </a:rPr>
              <a:t>：</a:t>
            </a:r>
            <a:endParaRPr lang="en-US" altLang="zh-CN" sz="2200" spc="-25" dirty="0">
              <a:latin typeface="FangSong"/>
              <a:cs typeface="FangSong"/>
            </a:endParaRPr>
          </a:p>
          <a:p>
            <a:pPr marL="12700"/>
            <a:r>
              <a:rPr lang="zh-CN" altLang="en-US" sz="2200" spc="-20" dirty="0">
                <a:latin typeface="FangSong"/>
                <a:cs typeface="FangSong"/>
              </a:rPr>
              <a:t>          </a:t>
            </a:r>
            <a:endParaRPr sz="450" dirty="0">
              <a:latin typeface="Times New Roman"/>
              <a:cs typeface="Times New Roman"/>
            </a:endParaRPr>
          </a:p>
          <a:p>
            <a:pPr marL="1944370">
              <a:lnSpc>
                <a:spcPts val="1000"/>
              </a:lnSpc>
            </a:pPr>
            <a:r>
              <a:rPr sz="1000" spc="-45" dirty="0">
                <a:latin typeface="Times New Roman"/>
                <a:cs typeface="Times New Roman"/>
              </a:rPr>
              <a:t> </a:t>
            </a:r>
            <a:endParaRPr lang="en-US" sz="1000" spc="-45" dirty="0">
              <a:latin typeface="Times New Roman"/>
              <a:cs typeface="Times New Roman"/>
            </a:endParaRPr>
          </a:p>
          <a:p>
            <a:pPr marL="1944370">
              <a:lnSpc>
                <a:spcPts val="1000"/>
              </a:lnSpc>
            </a:pPr>
            <a:endParaRPr sz="1000" dirty="0">
              <a:latin typeface="Times New Roman"/>
              <a:cs typeface="Times New Roman"/>
            </a:endParaRPr>
          </a:p>
          <a:p>
            <a:pPr marL="1421765">
              <a:lnSpc>
                <a:spcPct val="100000"/>
              </a:lnSpc>
              <a:spcBef>
                <a:spcPts val="810"/>
              </a:spcBef>
            </a:pPr>
            <a:r>
              <a:rPr lang="zh-CN" altLang="en-US" sz="2000" dirty="0">
                <a:latin typeface="FangSong"/>
                <a:cs typeface="FangSong"/>
              </a:rPr>
              <a:t>即：</a:t>
            </a:r>
            <a:r>
              <a:rPr lang="zh-CN" altLang="en-US" sz="2000" b="1" dirty="0">
                <a:solidFill>
                  <a:srgbClr val="C00000"/>
                </a:solidFill>
                <a:latin typeface="FangSong"/>
                <a:cs typeface="FangSong"/>
              </a:rPr>
              <a:t>在特征空间中的内积等于它们在原始样本空间中通过</a:t>
            </a:r>
            <a:r>
              <a:rPr lang="zh-CN" altLang="en-US" sz="2000" b="1" spc="-25" dirty="0">
                <a:solidFill>
                  <a:srgbClr val="FF0000"/>
                </a:solidFill>
                <a:latin typeface="FangSong"/>
                <a:cs typeface="FangSong"/>
              </a:rPr>
              <a:t>核函数 </a:t>
            </a:r>
            <a:r>
              <a:rPr lang="en-US" altLang="zh-CN" sz="2000" b="1" i="1" spc="-25" dirty="0">
                <a:solidFill>
                  <a:srgbClr val="1613FF"/>
                </a:solidFill>
                <a:latin typeface="Symbol Tiger Expert" charset="2"/>
                <a:ea typeface="Symbol Tiger Expert" charset="2"/>
                <a:cs typeface="Symbol Tiger Expert" charset="2"/>
              </a:rPr>
              <a:t>k</a:t>
            </a:r>
            <a:r>
              <a:rPr lang="zh-CN" altLang="en-US" sz="2000" b="1" i="1" spc="-25" dirty="0">
                <a:solidFill>
                  <a:srgbClr val="1613FF"/>
                </a:solidFill>
                <a:latin typeface="Symbol Tiger Expert" charset="2"/>
                <a:ea typeface="Symbol Tiger Expert" charset="2"/>
                <a:cs typeface="Symbol Tiger Expert" charset="2"/>
              </a:rPr>
              <a:t> </a:t>
            </a:r>
            <a:r>
              <a:rPr lang="en-US" altLang="zh-CN" sz="2000" b="1" spc="-25" dirty="0">
                <a:solidFill>
                  <a:srgbClr val="1613FF"/>
                </a:solidFill>
                <a:latin typeface="Symbol Tiger Expert" charset="2"/>
                <a:ea typeface="Symbol Tiger Expert" charset="2"/>
                <a:cs typeface="Symbol Tiger Expert" charset="2"/>
              </a:rPr>
              <a:t>(.)</a:t>
            </a:r>
            <a:r>
              <a:rPr lang="zh-CN" altLang="en-US" sz="2000" b="1" spc="-25" dirty="0">
                <a:solidFill>
                  <a:srgbClr val="1613FF"/>
                </a:solidFill>
                <a:latin typeface="Symbol Tiger Expert" charset="2"/>
                <a:ea typeface="Symbol Tiger Expert" charset="2"/>
                <a:cs typeface="Symbol Tiger Expert" charset="2"/>
              </a:rPr>
              <a:t> </a:t>
            </a:r>
            <a:r>
              <a:rPr lang="zh-CN" altLang="en-US" sz="2000" b="1" dirty="0">
                <a:solidFill>
                  <a:srgbClr val="C00000"/>
                </a:solidFill>
                <a:latin typeface="FangSong"/>
                <a:cs typeface="FangSong"/>
              </a:rPr>
              <a:t>计算的结果</a:t>
            </a:r>
            <a:r>
              <a:rPr lang="zh-CN" altLang="en-US" sz="2000" dirty="0">
                <a:latin typeface="FangSong"/>
                <a:cs typeface="FangSong"/>
              </a:rPr>
              <a:t>。（</a:t>
            </a:r>
            <a:r>
              <a:rPr lang="zh-CN" altLang="en-US" sz="2000" dirty="0">
                <a:solidFill>
                  <a:srgbClr val="1023F4"/>
                </a:solidFill>
                <a:latin typeface="FangSong"/>
                <a:cs typeface="FangSong"/>
              </a:rPr>
              <a:t>不必直接去计算高维甚至无穷维特征空间中的内积</a:t>
            </a:r>
            <a:r>
              <a:rPr lang="zh-CN" altLang="en-US" sz="2000" dirty="0">
                <a:latin typeface="FangSong"/>
                <a:cs typeface="FangSong"/>
              </a:rPr>
              <a:t>）</a:t>
            </a:r>
            <a:endParaRPr lang="en-US" sz="2000" dirty="0">
              <a:latin typeface="FangSong"/>
              <a:cs typeface="FangSong"/>
            </a:endParaRPr>
          </a:p>
          <a:p>
            <a:pPr marL="1421765">
              <a:lnSpc>
                <a:spcPct val="100000"/>
              </a:lnSpc>
              <a:spcBef>
                <a:spcPts val="810"/>
              </a:spcBef>
            </a:pPr>
            <a:r>
              <a:rPr sz="2000" dirty="0">
                <a:solidFill>
                  <a:srgbClr val="FF0000"/>
                </a:solidFill>
                <a:latin typeface="FangSong"/>
                <a:cs typeface="FangSong"/>
              </a:rPr>
              <a:t>绕过</a:t>
            </a:r>
            <a:r>
              <a:rPr sz="2000" dirty="0">
                <a:latin typeface="FangSong"/>
                <a:cs typeface="FangSong"/>
              </a:rPr>
              <a:t>显</a:t>
            </a:r>
            <a:r>
              <a:rPr sz="2000" spc="-15" dirty="0">
                <a:latin typeface="FangSong"/>
                <a:cs typeface="FangSong"/>
              </a:rPr>
              <a:t>式</a:t>
            </a:r>
            <a:r>
              <a:rPr sz="2000" dirty="0">
                <a:latin typeface="FangSong"/>
                <a:cs typeface="FangSong"/>
              </a:rPr>
              <a:t>考</a:t>
            </a:r>
            <a:r>
              <a:rPr sz="2000" spc="-15" dirty="0">
                <a:latin typeface="FangSong"/>
                <a:cs typeface="FangSong"/>
              </a:rPr>
              <a:t>虑</a:t>
            </a:r>
            <a:r>
              <a:rPr sz="2000" dirty="0">
                <a:latin typeface="FangSong"/>
                <a:cs typeface="FangSong"/>
              </a:rPr>
              <a:t>特征映</a:t>
            </a:r>
            <a:r>
              <a:rPr sz="2000" spc="-15" dirty="0">
                <a:latin typeface="FangSong"/>
                <a:cs typeface="FangSong"/>
              </a:rPr>
              <a:t>射</a:t>
            </a:r>
            <a:r>
              <a:rPr sz="2000" dirty="0">
                <a:latin typeface="FangSong"/>
                <a:cs typeface="FangSong"/>
              </a:rPr>
              <a:t>、</a:t>
            </a:r>
            <a:r>
              <a:rPr sz="2000" spc="-15" dirty="0">
                <a:latin typeface="FangSong"/>
                <a:cs typeface="FangSong"/>
              </a:rPr>
              <a:t>以</a:t>
            </a:r>
            <a:r>
              <a:rPr sz="2000" dirty="0">
                <a:latin typeface="FangSong"/>
                <a:cs typeface="FangSong"/>
              </a:rPr>
              <a:t>及计算</a:t>
            </a:r>
            <a:r>
              <a:rPr sz="2000" spc="-15" dirty="0">
                <a:latin typeface="FangSong"/>
                <a:cs typeface="FangSong"/>
              </a:rPr>
              <a:t>高</a:t>
            </a:r>
            <a:r>
              <a:rPr sz="2000" dirty="0">
                <a:latin typeface="FangSong"/>
                <a:cs typeface="FangSong"/>
              </a:rPr>
              <a:t>维</a:t>
            </a:r>
            <a:r>
              <a:rPr sz="2000" spc="-15" dirty="0">
                <a:latin typeface="FangSong"/>
                <a:cs typeface="FangSong"/>
              </a:rPr>
              <a:t>内</a:t>
            </a:r>
            <a:r>
              <a:rPr sz="2000" dirty="0">
                <a:latin typeface="FangSong"/>
                <a:cs typeface="FangSong"/>
              </a:rPr>
              <a:t>积的困难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45335" y="3811034"/>
            <a:ext cx="7594600" cy="677108"/>
          </a:xfrm>
          <a:prstGeom prst="rect">
            <a:avLst/>
          </a:prstGeom>
          <a:ln w="9144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86360" marR="186055"/>
            <a:r>
              <a:rPr sz="2000" dirty="0">
                <a:solidFill>
                  <a:srgbClr val="C00000"/>
                </a:solidFill>
                <a:latin typeface="Verdana"/>
                <a:cs typeface="Verdana"/>
              </a:rPr>
              <a:t>Me</a:t>
            </a:r>
            <a:r>
              <a:rPr sz="2000" spc="-10" dirty="0">
                <a:solidFill>
                  <a:srgbClr val="C00000"/>
                </a:solidFill>
                <a:latin typeface="Verdana"/>
                <a:cs typeface="Verdana"/>
              </a:rPr>
              <a:t>r</a:t>
            </a:r>
            <a:r>
              <a:rPr sz="2000" dirty="0">
                <a:solidFill>
                  <a:srgbClr val="C00000"/>
                </a:solidFill>
                <a:latin typeface="Verdana"/>
                <a:cs typeface="Verdana"/>
              </a:rPr>
              <a:t>c</a:t>
            </a:r>
            <a:r>
              <a:rPr sz="2000" spc="-10" dirty="0">
                <a:solidFill>
                  <a:srgbClr val="C00000"/>
                </a:solidFill>
                <a:latin typeface="Verdana"/>
                <a:cs typeface="Verdana"/>
              </a:rPr>
              <a:t>e</a:t>
            </a:r>
            <a:r>
              <a:rPr sz="2000" dirty="0">
                <a:solidFill>
                  <a:srgbClr val="C00000"/>
                </a:solidFill>
                <a:latin typeface="Verdana"/>
                <a:cs typeface="Verdana"/>
              </a:rPr>
              <a:t>r</a:t>
            </a:r>
            <a:r>
              <a:rPr sz="2000" spc="-25" dirty="0">
                <a:solidFill>
                  <a:srgbClr val="C00000"/>
                </a:solidFill>
                <a:latin typeface="Verdana"/>
                <a:cs typeface="Verdana"/>
              </a:rPr>
              <a:t> </a:t>
            </a:r>
            <a:r>
              <a:rPr sz="2200" spc="-15" dirty="0">
                <a:solidFill>
                  <a:srgbClr val="C00000"/>
                </a:solidFill>
                <a:latin typeface="FangSong"/>
                <a:cs typeface="FangSong"/>
              </a:rPr>
              <a:t>定理</a:t>
            </a:r>
            <a:r>
              <a:rPr lang="en-US" altLang="zh-CN" sz="2200" dirty="0">
                <a:solidFill>
                  <a:prstClr val="black"/>
                </a:solidFill>
                <a:latin typeface="Verdana" panose="020B0604030504040204" pitchFamily="34" charset="0"/>
                <a:ea typeface="幼圆" panose="02010509060101010101" pitchFamily="49" charset="-122"/>
              </a:rPr>
              <a:t>(</a:t>
            </a:r>
            <a:r>
              <a:rPr lang="zh-CN" altLang="en-US" sz="2200" dirty="0">
                <a:solidFill>
                  <a:srgbClr val="C00000"/>
                </a:solidFill>
                <a:latin typeface="Verdana" panose="020B0604030504040204" pitchFamily="34" charset="0"/>
                <a:ea typeface="幼圆" panose="02010509060101010101" pitchFamily="49" charset="-122"/>
              </a:rPr>
              <a:t>充分非必要</a:t>
            </a:r>
            <a:r>
              <a:rPr lang="en-US" altLang="zh-CN" sz="2200" dirty="0">
                <a:solidFill>
                  <a:prstClr val="black"/>
                </a:solidFill>
                <a:latin typeface="Verdana" panose="020B0604030504040204" pitchFamily="34" charset="0"/>
                <a:ea typeface="幼圆" panose="02010509060101010101" pitchFamily="49" charset="-122"/>
              </a:rPr>
              <a:t>) </a:t>
            </a:r>
            <a:r>
              <a:rPr sz="2200" spc="-20" dirty="0">
                <a:latin typeface="FangSong"/>
                <a:cs typeface="FangSong"/>
              </a:rPr>
              <a:t>：</a:t>
            </a:r>
            <a:r>
              <a:rPr sz="2200" spc="-15" dirty="0">
                <a:latin typeface="FangSong"/>
                <a:cs typeface="FangSong"/>
              </a:rPr>
              <a:t>若一</a:t>
            </a:r>
            <a:r>
              <a:rPr sz="2200" spc="-25" dirty="0">
                <a:latin typeface="FangSong"/>
                <a:cs typeface="FangSong"/>
              </a:rPr>
              <a:t>个</a:t>
            </a:r>
            <a:r>
              <a:rPr sz="2200" spc="-25" dirty="0">
                <a:solidFill>
                  <a:srgbClr val="1613FF"/>
                </a:solidFill>
                <a:latin typeface="FangSong"/>
                <a:cs typeface="FangSong"/>
              </a:rPr>
              <a:t>对</a:t>
            </a:r>
            <a:r>
              <a:rPr sz="2200" spc="-20" dirty="0">
                <a:solidFill>
                  <a:srgbClr val="1613FF"/>
                </a:solidFill>
                <a:latin typeface="FangSong"/>
                <a:cs typeface="FangSong"/>
              </a:rPr>
              <a:t>称</a:t>
            </a:r>
            <a:r>
              <a:rPr sz="2200" spc="-25" dirty="0">
                <a:solidFill>
                  <a:srgbClr val="1613FF"/>
                </a:solidFill>
                <a:latin typeface="FangSong"/>
                <a:cs typeface="FangSong"/>
              </a:rPr>
              <a:t>函数</a:t>
            </a:r>
            <a:r>
              <a:rPr sz="2200" spc="-20" dirty="0">
                <a:latin typeface="FangSong"/>
                <a:cs typeface="FangSong"/>
              </a:rPr>
              <a:t>所</a:t>
            </a:r>
            <a:r>
              <a:rPr sz="2200" spc="-25" dirty="0">
                <a:latin typeface="FangSong"/>
                <a:cs typeface="FangSong"/>
              </a:rPr>
              <a:t>对应</a:t>
            </a:r>
            <a:r>
              <a:rPr sz="2200" spc="-20" dirty="0">
                <a:latin typeface="FangSong"/>
                <a:cs typeface="FangSong"/>
              </a:rPr>
              <a:t>的</a:t>
            </a:r>
            <a:r>
              <a:rPr sz="2200" spc="-25" dirty="0">
                <a:latin typeface="FangSong"/>
                <a:cs typeface="FangSong"/>
              </a:rPr>
              <a:t>核矩</a:t>
            </a:r>
            <a:r>
              <a:rPr sz="2200" dirty="0">
                <a:latin typeface="FangSong"/>
                <a:cs typeface="FangSong"/>
              </a:rPr>
              <a:t>阵</a:t>
            </a:r>
            <a:r>
              <a:rPr sz="2200" spc="-25" dirty="0">
                <a:solidFill>
                  <a:srgbClr val="FF0000"/>
                </a:solidFill>
                <a:latin typeface="FangSong"/>
                <a:cs typeface="FangSong"/>
              </a:rPr>
              <a:t>半正</a:t>
            </a:r>
            <a:r>
              <a:rPr sz="2200" spc="-15" dirty="0">
                <a:solidFill>
                  <a:srgbClr val="FF0000"/>
                </a:solidFill>
                <a:latin typeface="FangSong"/>
                <a:cs typeface="FangSong"/>
              </a:rPr>
              <a:t>定</a:t>
            </a:r>
            <a:r>
              <a:rPr sz="2200" spc="-10" dirty="0">
                <a:latin typeface="Verdana"/>
                <a:cs typeface="Verdana"/>
              </a:rPr>
              <a:t>,</a:t>
            </a:r>
            <a:r>
              <a:rPr sz="2200" spc="-15" dirty="0">
                <a:latin typeface="Verdana"/>
                <a:cs typeface="Verdana"/>
              </a:rPr>
              <a:t> </a:t>
            </a:r>
            <a:r>
              <a:rPr sz="2200" spc="-15" dirty="0">
                <a:latin typeface="FangSong"/>
                <a:cs typeface="FangSong"/>
              </a:rPr>
              <a:t>则</a:t>
            </a:r>
            <a:r>
              <a:rPr sz="2200" spc="-25" dirty="0">
                <a:latin typeface="FangSong"/>
                <a:cs typeface="FangSong"/>
              </a:rPr>
              <a:t>它</a:t>
            </a:r>
            <a:r>
              <a:rPr sz="2200" spc="-15" dirty="0">
                <a:latin typeface="FangSong"/>
                <a:cs typeface="FangSong"/>
              </a:rPr>
              <a:t>就</a:t>
            </a:r>
            <a:r>
              <a:rPr sz="2200" spc="-25" dirty="0">
                <a:latin typeface="FangSong"/>
                <a:cs typeface="FangSong"/>
              </a:rPr>
              <a:t>能作</a:t>
            </a:r>
            <a:r>
              <a:rPr sz="2200" spc="-20" dirty="0">
                <a:latin typeface="FangSong"/>
                <a:cs typeface="FangSong"/>
              </a:rPr>
              <a:t>为</a:t>
            </a:r>
            <a:r>
              <a:rPr sz="2200" spc="-25" dirty="0">
                <a:latin typeface="FangSong"/>
                <a:cs typeface="FangSong"/>
              </a:rPr>
              <a:t>核</a:t>
            </a:r>
            <a:r>
              <a:rPr sz="2200" spc="-20" dirty="0">
                <a:latin typeface="FangSong"/>
                <a:cs typeface="FangSong"/>
              </a:rPr>
              <a:t>函</a:t>
            </a:r>
            <a:r>
              <a:rPr sz="2200" spc="-25" dirty="0">
                <a:latin typeface="FangSong"/>
                <a:cs typeface="FangSong"/>
              </a:rPr>
              <a:t>数来</a:t>
            </a:r>
            <a:r>
              <a:rPr sz="2200" spc="-5" dirty="0">
                <a:latin typeface="FangSong"/>
                <a:cs typeface="FangSong"/>
              </a:rPr>
              <a:t>使</a:t>
            </a:r>
            <a:r>
              <a:rPr sz="2200" spc="-25" dirty="0">
                <a:latin typeface="FangSong"/>
                <a:cs typeface="FangSong"/>
              </a:rPr>
              <a:t>用</a:t>
            </a:r>
            <a:r>
              <a:rPr lang="en-US" altLang="zh-CN" sz="2200" spc="-25" dirty="0">
                <a:latin typeface="FangSong"/>
                <a:cs typeface="FangSong"/>
              </a:rPr>
              <a:t>.</a:t>
            </a:r>
            <a:endParaRPr sz="2200" dirty="0">
              <a:latin typeface="FangSong"/>
              <a:cs typeface="FangSong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45335" y="4953000"/>
            <a:ext cx="7820659" cy="13285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1800" dirty="0">
                <a:latin typeface="FangSong"/>
                <a:cs typeface="FangSong"/>
              </a:rPr>
              <a:t>任何一个核函数，都</a:t>
            </a:r>
            <a:r>
              <a:rPr sz="1800" dirty="0">
                <a:solidFill>
                  <a:srgbClr val="FF0000"/>
                </a:solidFill>
                <a:latin typeface="FangSong"/>
                <a:cs typeface="FangSong"/>
              </a:rPr>
              <a:t>隐式地</a:t>
            </a:r>
            <a:r>
              <a:rPr sz="1800" dirty="0">
                <a:latin typeface="FangSong"/>
                <a:cs typeface="FangSong"/>
              </a:rPr>
              <a:t>定义了一</a:t>
            </a:r>
            <a:r>
              <a:rPr sz="1800" spc="-35" dirty="0">
                <a:latin typeface="FangSong"/>
                <a:cs typeface="FangSong"/>
              </a:rPr>
              <a:t>个</a:t>
            </a:r>
            <a:r>
              <a:rPr sz="1800" spc="-5" dirty="0">
                <a:latin typeface="Verdana"/>
                <a:cs typeface="Verdana"/>
              </a:rPr>
              <a:t>RKH</a:t>
            </a:r>
            <a:r>
              <a:rPr sz="1800" dirty="0">
                <a:latin typeface="Verdana"/>
                <a:cs typeface="Verdana"/>
              </a:rPr>
              <a:t>S</a:t>
            </a:r>
            <a:r>
              <a:rPr sz="1800" spc="-5" dirty="0">
                <a:latin typeface="Verdana"/>
                <a:cs typeface="Verdana"/>
              </a:rPr>
              <a:t> (</a:t>
            </a:r>
            <a:r>
              <a:rPr sz="1800" spc="-55" dirty="0">
                <a:latin typeface="Verdana"/>
                <a:cs typeface="Verdana"/>
              </a:rPr>
              <a:t>R</a:t>
            </a:r>
            <a:r>
              <a:rPr sz="1800" spc="-15" dirty="0">
                <a:latin typeface="Verdana"/>
                <a:cs typeface="Verdana"/>
              </a:rPr>
              <a:t>e</a:t>
            </a:r>
            <a:r>
              <a:rPr sz="1800" spc="-30" dirty="0">
                <a:latin typeface="Verdana"/>
                <a:cs typeface="Verdana"/>
              </a:rPr>
              <a:t>p</a:t>
            </a:r>
            <a:r>
              <a:rPr sz="1800" spc="-10" dirty="0">
                <a:latin typeface="Verdana"/>
                <a:cs typeface="Verdana"/>
              </a:rPr>
              <a:t>ro</a:t>
            </a:r>
            <a:r>
              <a:rPr sz="1800" spc="-25" dirty="0">
                <a:latin typeface="Verdana"/>
                <a:cs typeface="Verdana"/>
              </a:rPr>
              <a:t>d</a:t>
            </a:r>
            <a:r>
              <a:rPr sz="1800" dirty="0">
                <a:latin typeface="Verdana"/>
                <a:cs typeface="Verdana"/>
              </a:rPr>
              <a:t>uc</a:t>
            </a:r>
            <a:r>
              <a:rPr sz="1800" spc="5" dirty="0">
                <a:latin typeface="Verdana"/>
                <a:cs typeface="Verdana"/>
              </a:rPr>
              <a:t>i</a:t>
            </a:r>
            <a:r>
              <a:rPr sz="1800" spc="-15" dirty="0">
                <a:latin typeface="Verdana"/>
                <a:cs typeface="Verdana"/>
              </a:rPr>
              <a:t>ng</a:t>
            </a:r>
            <a:r>
              <a:rPr sz="1800" spc="15" dirty="0">
                <a:latin typeface="Verdana"/>
                <a:cs typeface="Verdana"/>
              </a:rPr>
              <a:t> </a:t>
            </a:r>
            <a:r>
              <a:rPr sz="1800" spc="-75" dirty="0">
                <a:latin typeface="Verdana"/>
                <a:cs typeface="Verdana"/>
              </a:rPr>
              <a:t>K</a:t>
            </a:r>
            <a:r>
              <a:rPr sz="1800" spc="-15" dirty="0">
                <a:latin typeface="Verdana"/>
                <a:cs typeface="Verdana"/>
              </a:rPr>
              <a:t>er</a:t>
            </a:r>
            <a:r>
              <a:rPr sz="1800" spc="-10" dirty="0">
                <a:latin typeface="Verdana"/>
                <a:cs typeface="Verdana"/>
              </a:rPr>
              <a:t>nel</a:t>
            </a:r>
            <a:r>
              <a:rPr sz="1800" dirty="0">
                <a:latin typeface="Verdana"/>
                <a:cs typeface="Verdana"/>
              </a:rPr>
              <a:t> H</a:t>
            </a:r>
            <a:r>
              <a:rPr sz="1800" spc="5" dirty="0">
                <a:latin typeface="Verdana"/>
                <a:cs typeface="Verdana"/>
              </a:rPr>
              <a:t>il</a:t>
            </a:r>
            <a:r>
              <a:rPr sz="1800" spc="-10" dirty="0">
                <a:latin typeface="Verdana"/>
                <a:cs typeface="Verdana"/>
              </a:rPr>
              <a:t>b</a:t>
            </a:r>
            <a:r>
              <a:rPr sz="1800" spc="-15" dirty="0">
                <a:latin typeface="Verdana"/>
                <a:cs typeface="Verdana"/>
              </a:rPr>
              <a:t>er</a:t>
            </a:r>
            <a:r>
              <a:rPr sz="1800" dirty="0">
                <a:latin typeface="Verdana"/>
                <a:cs typeface="Verdana"/>
              </a:rPr>
              <a:t>t </a:t>
            </a:r>
            <a:r>
              <a:rPr sz="1800" spc="-10" dirty="0">
                <a:latin typeface="Verdana"/>
                <a:cs typeface="Verdana"/>
              </a:rPr>
              <a:t>S</a:t>
            </a:r>
            <a:r>
              <a:rPr sz="1800" spc="-20" dirty="0">
                <a:latin typeface="Verdana"/>
                <a:cs typeface="Verdana"/>
              </a:rPr>
              <a:t>pace</a:t>
            </a:r>
            <a:r>
              <a:rPr sz="1800" spc="-10" dirty="0">
                <a:latin typeface="Verdana"/>
                <a:cs typeface="Verdana"/>
              </a:rPr>
              <a:t>,</a:t>
            </a:r>
            <a:r>
              <a:rPr sz="1800" spc="-15" dirty="0">
                <a:latin typeface="Verdana"/>
                <a:cs typeface="Verdana"/>
              </a:rPr>
              <a:t> </a:t>
            </a:r>
            <a:r>
              <a:rPr sz="1800" dirty="0">
                <a:solidFill>
                  <a:srgbClr val="FF0000"/>
                </a:solidFill>
                <a:latin typeface="FangSong"/>
                <a:cs typeface="FangSong"/>
              </a:rPr>
              <a:t>再生核希尔伯特空间</a:t>
            </a:r>
            <a:r>
              <a:rPr sz="1800" dirty="0">
                <a:latin typeface="Verdana"/>
                <a:cs typeface="Verdana"/>
              </a:rPr>
              <a:t>)</a:t>
            </a:r>
          </a:p>
          <a:p>
            <a:pPr>
              <a:lnSpc>
                <a:spcPct val="100000"/>
              </a:lnSpc>
            </a:pPr>
            <a:endParaRPr sz="1800" dirty="0">
              <a:latin typeface="Times New Roman"/>
              <a:cs typeface="Times New Roman"/>
            </a:endParaRPr>
          </a:p>
          <a:p>
            <a:pPr marL="633730">
              <a:lnSpc>
                <a:spcPct val="100000"/>
              </a:lnSpc>
              <a:spcBef>
                <a:spcPts val="1045"/>
              </a:spcBef>
            </a:pPr>
            <a:r>
              <a:rPr sz="2400" dirty="0">
                <a:solidFill>
                  <a:srgbClr val="0000FF"/>
                </a:solidFill>
                <a:latin typeface="FangSong"/>
                <a:cs typeface="FangSong"/>
              </a:rPr>
              <a:t>“核函数选择”成为决定支持向量机性能的关键！</a:t>
            </a:r>
            <a:endParaRPr sz="2400" dirty="0">
              <a:latin typeface="FangSong"/>
              <a:cs typeface="FangSong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1907" y="1441154"/>
            <a:ext cx="3127519" cy="39627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x-none"/>
              <a:t>Support Vector Machines</a:t>
            </a:r>
          </a:p>
        </p:txBody>
      </p:sp>
      <p:sp>
        <p:nvSpPr>
          <p:cNvPr id="1085443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381000" y="5943600"/>
            <a:ext cx="8534400" cy="381000"/>
          </a:xfrm>
        </p:spPr>
        <p:txBody>
          <a:bodyPr/>
          <a:lstStyle/>
          <a:p>
            <a:pPr>
              <a:lnSpc>
                <a:spcPct val="90000"/>
              </a:lnSpc>
              <a:defRPr/>
            </a:pPr>
            <a:r>
              <a:rPr lang="en-US" altLang="x-none" sz="2000"/>
              <a:t>One Possible Solution</a:t>
            </a:r>
          </a:p>
        </p:txBody>
      </p:sp>
      <p:graphicFrame>
        <p:nvGraphicFramePr>
          <p:cNvPr id="73731" name="Object 4"/>
          <p:cNvGraphicFramePr>
            <a:graphicFrameLocks noGrp="1" noChangeAspect="1"/>
          </p:cNvGraphicFramePr>
          <p:nvPr>
            <p:ph sz="half" idx="4294967295"/>
          </p:nvPr>
        </p:nvGraphicFramePr>
        <p:xfrm>
          <a:off x="2362200" y="1195388"/>
          <a:ext cx="4876800" cy="4602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96" name="Visio" r:id="rId3" imgW="7442200" imgH="7023100" progId="Visio.Drawing.6">
                  <p:embed/>
                </p:oleObj>
              </mc:Choice>
              <mc:Fallback>
                <p:oleObj name="Visio" r:id="rId3" imgW="7442200" imgH="702310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62200" y="1195388"/>
                        <a:ext cx="4876800" cy="46021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 cap="flat" cmpd="sng">
                            <a:solidFill>
                              <a:schemeClr val="tx1"/>
                            </a:solidFill>
                            <a:prstDash val="solid"/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771244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0633" rIns="0" bIns="0" rtlCol="0">
            <a:spAutoFit/>
          </a:bodyPr>
          <a:lstStyle/>
          <a:p>
            <a:pPr marL="34925">
              <a:lnSpc>
                <a:spcPct val="100000"/>
              </a:lnSpc>
            </a:pPr>
            <a:r>
              <a:rPr spc="-20" dirty="0"/>
              <a:t>核函</a:t>
            </a:r>
            <a:r>
              <a:rPr spc="-30" dirty="0"/>
              <a:t>数</a:t>
            </a:r>
            <a:r>
              <a:rPr spc="-430" dirty="0"/>
              <a:t> </a:t>
            </a:r>
            <a:r>
              <a:rPr sz="2000" spc="-5" dirty="0">
                <a:latin typeface="Verdana"/>
                <a:cs typeface="Verdana"/>
              </a:rPr>
              <a:t>(</a:t>
            </a:r>
            <a:r>
              <a:rPr sz="2000" spc="-20" dirty="0">
                <a:latin typeface="Verdana"/>
                <a:cs typeface="Verdana"/>
              </a:rPr>
              <a:t>k</a:t>
            </a:r>
            <a:r>
              <a:rPr sz="2000" dirty="0">
                <a:latin typeface="Verdana"/>
                <a:cs typeface="Verdana"/>
              </a:rPr>
              <a:t>e</a:t>
            </a:r>
            <a:r>
              <a:rPr sz="2000" spc="-10" dirty="0">
                <a:latin typeface="Verdana"/>
                <a:cs typeface="Verdana"/>
              </a:rPr>
              <a:t>r</a:t>
            </a:r>
            <a:r>
              <a:rPr sz="2000" dirty="0">
                <a:latin typeface="Verdana"/>
                <a:cs typeface="Verdana"/>
              </a:rPr>
              <a:t>nel</a:t>
            </a:r>
            <a:r>
              <a:rPr sz="2000" spc="-5" dirty="0">
                <a:latin typeface="Verdana"/>
                <a:cs typeface="Verdana"/>
              </a:rPr>
              <a:t> </a:t>
            </a:r>
            <a:r>
              <a:rPr sz="2000" dirty="0">
                <a:latin typeface="Verdana"/>
                <a:cs typeface="Verdana"/>
              </a:rPr>
              <a:t>f</a:t>
            </a:r>
            <a:r>
              <a:rPr sz="2000" spc="5" dirty="0">
                <a:latin typeface="Verdana"/>
                <a:cs typeface="Verdana"/>
              </a:rPr>
              <a:t>u</a:t>
            </a:r>
            <a:r>
              <a:rPr sz="2000" dirty="0">
                <a:latin typeface="Verdana"/>
                <a:cs typeface="Verdana"/>
              </a:rPr>
              <a:t>n</a:t>
            </a:r>
            <a:r>
              <a:rPr sz="2000" spc="5" dirty="0">
                <a:latin typeface="Verdana"/>
                <a:cs typeface="Verdana"/>
              </a:rPr>
              <a:t>c</a:t>
            </a:r>
            <a:r>
              <a:rPr sz="2000" dirty="0">
                <a:latin typeface="Verdana"/>
                <a:cs typeface="Verdana"/>
              </a:rPr>
              <a:t>tion)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3400" y="914400"/>
            <a:ext cx="7594600" cy="677108"/>
          </a:xfrm>
          <a:prstGeom prst="rect">
            <a:avLst/>
          </a:prstGeom>
          <a:ln w="9144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86360" marR="186055"/>
            <a:r>
              <a:rPr sz="2000" dirty="0">
                <a:solidFill>
                  <a:srgbClr val="C00000"/>
                </a:solidFill>
                <a:latin typeface="Verdana"/>
                <a:cs typeface="Verdana"/>
              </a:rPr>
              <a:t>Me</a:t>
            </a:r>
            <a:r>
              <a:rPr sz="2000" spc="-10" dirty="0">
                <a:solidFill>
                  <a:srgbClr val="C00000"/>
                </a:solidFill>
                <a:latin typeface="Verdana"/>
                <a:cs typeface="Verdana"/>
              </a:rPr>
              <a:t>r</a:t>
            </a:r>
            <a:r>
              <a:rPr sz="2000" dirty="0">
                <a:solidFill>
                  <a:srgbClr val="C00000"/>
                </a:solidFill>
                <a:latin typeface="Verdana"/>
                <a:cs typeface="Verdana"/>
              </a:rPr>
              <a:t>c</a:t>
            </a:r>
            <a:r>
              <a:rPr sz="2000" spc="-10" dirty="0">
                <a:solidFill>
                  <a:srgbClr val="C00000"/>
                </a:solidFill>
                <a:latin typeface="Verdana"/>
                <a:cs typeface="Verdana"/>
              </a:rPr>
              <a:t>e</a:t>
            </a:r>
            <a:r>
              <a:rPr sz="2000" dirty="0">
                <a:solidFill>
                  <a:srgbClr val="C00000"/>
                </a:solidFill>
                <a:latin typeface="Verdana"/>
                <a:cs typeface="Verdana"/>
              </a:rPr>
              <a:t>r</a:t>
            </a:r>
            <a:r>
              <a:rPr sz="2000" spc="-25" dirty="0">
                <a:solidFill>
                  <a:srgbClr val="C00000"/>
                </a:solidFill>
                <a:latin typeface="Verdana"/>
                <a:cs typeface="Verdana"/>
              </a:rPr>
              <a:t> </a:t>
            </a:r>
            <a:r>
              <a:rPr sz="2200" spc="-15" dirty="0">
                <a:solidFill>
                  <a:srgbClr val="C00000"/>
                </a:solidFill>
                <a:latin typeface="FangSong"/>
                <a:cs typeface="FangSong"/>
              </a:rPr>
              <a:t>定理</a:t>
            </a:r>
            <a:r>
              <a:rPr lang="en-US" altLang="zh-CN" sz="2200" dirty="0">
                <a:solidFill>
                  <a:prstClr val="black"/>
                </a:solidFill>
                <a:latin typeface="Verdana" panose="020B0604030504040204" pitchFamily="34" charset="0"/>
                <a:ea typeface="幼圆" panose="02010509060101010101" pitchFamily="49" charset="-122"/>
              </a:rPr>
              <a:t>(</a:t>
            </a:r>
            <a:r>
              <a:rPr lang="zh-CN" altLang="en-US" sz="2200" dirty="0">
                <a:solidFill>
                  <a:srgbClr val="C00000"/>
                </a:solidFill>
                <a:latin typeface="Verdana" panose="020B0604030504040204" pitchFamily="34" charset="0"/>
                <a:ea typeface="幼圆" panose="02010509060101010101" pitchFamily="49" charset="-122"/>
              </a:rPr>
              <a:t>充分非必要</a:t>
            </a:r>
            <a:r>
              <a:rPr lang="en-US" altLang="zh-CN" sz="2200" dirty="0">
                <a:solidFill>
                  <a:prstClr val="black"/>
                </a:solidFill>
                <a:latin typeface="Verdana" panose="020B0604030504040204" pitchFamily="34" charset="0"/>
                <a:ea typeface="幼圆" panose="02010509060101010101" pitchFamily="49" charset="-122"/>
              </a:rPr>
              <a:t>) </a:t>
            </a:r>
            <a:r>
              <a:rPr sz="2200" spc="-20" dirty="0">
                <a:latin typeface="FangSong"/>
                <a:cs typeface="FangSong"/>
              </a:rPr>
              <a:t>：</a:t>
            </a:r>
            <a:r>
              <a:rPr sz="2200" spc="-15" dirty="0">
                <a:latin typeface="FangSong"/>
                <a:cs typeface="FangSong"/>
              </a:rPr>
              <a:t>若一</a:t>
            </a:r>
            <a:r>
              <a:rPr sz="2200" spc="-25" dirty="0">
                <a:latin typeface="FangSong"/>
                <a:cs typeface="FangSong"/>
              </a:rPr>
              <a:t>个</a:t>
            </a:r>
            <a:r>
              <a:rPr sz="2200" spc="-25" dirty="0">
                <a:solidFill>
                  <a:srgbClr val="1613FF"/>
                </a:solidFill>
                <a:latin typeface="FangSong"/>
                <a:cs typeface="FangSong"/>
              </a:rPr>
              <a:t>对</a:t>
            </a:r>
            <a:r>
              <a:rPr sz="2200" spc="-20" dirty="0">
                <a:solidFill>
                  <a:srgbClr val="1613FF"/>
                </a:solidFill>
                <a:latin typeface="FangSong"/>
                <a:cs typeface="FangSong"/>
              </a:rPr>
              <a:t>称</a:t>
            </a:r>
            <a:r>
              <a:rPr sz="2200" spc="-25" dirty="0">
                <a:solidFill>
                  <a:srgbClr val="1613FF"/>
                </a:solidFill>
                <a:latin typeface="FangSong"/>
                <a:cs typeface="FangSong"/>
              </a:rPr>
              <a:t>函数</a:t>
            </a:r>
            <a:r>
              <a:rPr sz="2200" spc="-20" dirty="0">
                <a:latin typeface="FangSong"/>
                <a:cs typeface="FangSong"/>
              </a:rPr>
              <a:t>所</a:t>
            </a:r>
            <a:r>
              <a:rPr sz="2200" spc="-25" dirty="0">
                <a:latin typeface="FangSong"/>
                <a:cs typeface="FangSong"/>
              </a:rPr>
              <a:t>对应</a:t>
            </a:r>
            <a:r>
              <a:rPr sz="2200" spc="-20" dirty="0">
                <a:latin typeface="FangSong"/>
                <a:cs typeface="FangSong"/>
              </a:rPr>
              <a:t>的</a:t>
            </a:r>
            <a:r>
              <a:rPr sz="2200" spc="-25" dirty="0">
                <a:latin typeface="FangSong"/>
                <a:cs typeface="FangSong"/>
              </a:rPr>
              <a:t>核矩</a:t>
            </a:r>
            <a:r>
              <a:rPr sz="2200" dirty="0">
                <a:latin typeface="FangSong"/>
                <a:cs typeface="FangSong"/>
              </a:rPr>
              <a:t>阵</a:t>
            </a:r>
            <a:r>
              <a:rPr sz="2200" spc="-25" dirty="0">
                <a:solidFill>
                  <a:srgbClr val="FF0000"/>
                </a:solidFill>
                <a:latin typeface="FangSong"/>
                <a:cs typeface="FangSong"/>
              </a:rPr>
              <a:t>半正</a:t>
            </a:r>
            <a:r>
              <a:rPr sz="2200" spc="-15" dirty="0">
                <a:solidFill>
                  <a:srgbClr val="FF0000"/>
                </a:solidFill>
                <a:latin typeface="FangSong"/>
                <a:cs typeface="FangSong"/>
              </a:rPr>
              <a:t>定</a:t>
            </a:r>
            <a:r>
              <a:rPr sz="2200" spc="-10" dirty="0">
                <a:latin typeface="Verdana"/>
                <a:cs typeface="Verdana"/>
              </a:rPr>
              <a:t>,</a:t>
            </a:r>
            <a:r>
              <a:rPr sz="2200" spc="-15" dirty="0">
                <a:latin typeface="Verdana"/>
                <a:cs typeface="Verdana"/>
              </a:rPr>
              <a:t> </a:t>
            </a:r>
            <a:r>
              <a:rPr sz="2200" spc="-15" dirty="0">
                <a:latin typeface="FangSong"/>
                <a:cs typeface="FangSong"/>
              </a:rPr>
              <a:t>则</a:t>
            </a:r>
            <a:r>
              <a:rPr sz="2200" spc="-25" dirty="0">
                <a:latin typeface="FangSong"/>
                <a:cs typeface="FangSong"/>
              </a:rPr>
              <a:t>它</a:t>
            </a:r>
            <a:r>
              <a:rPr sz="2200" spc="-15" dirty="0">
                <a:latin typeface="FangSong"/>
                <a:cs typeface="FangSong"/>
              </a:rPr>
              <a:t>就</a:t>
            </a:r>
            <a:r>
              <a:rPr sz="2200" spc="-25" dirty="0">
                <a:latin typeface="FangSong"/>
                <a:cs typeface="FangSong"/>
              </a:rPr>
              <a:t>能作</a:t>
            </a:r>
            <a:r>
              <a:rPr sz="2200" spc="-20" dirty="0">
                <a:latin typeface="FangSong"/>
                <a:cs typeface="FangSong"/>
              </a:rPr>
              <a:t>为</a:t>
            </a:r>
            <a:r>
              <a:rPr sz="2200" spc="-25" dirty="0">
                <a:latin typeface="FangSong"/>
                <a:cs typeface="FangSong"/>
              </a:rPr>
              <a:t>核</a:t>
            </a:r>
            <a:r>
              <a:rPr sz="2200" spc="-20" dirty="0">
                <a:latin typeface="FangSong"/>
                <a:cs typeface="FangSong"/>
              </a:rPr>
              <a:t>函</a:t>
            </a:r>
            <a:r>
              <a:rPr sz="2200" spc="-25" dirty="0">
                <a:latin typeface="FangSong"/>
                <a:cs typeface="FangSong"/>
              </a:rPr>
              <a:t>数来</a:t>
            </a:r>
            <a:r>
              <a:rPr sz="2200" spc="-5" dirty="0">
                <a:latin typeface="FangSong"/>
                <a:cs typeface="FangSong"/>
              </a:rPr>
              <a:t>使</a:t>
            </a:r>
            <a:r>
              <a:rPr sz="2200" spc="-25" dirty="0">
                <a:latin typeface="FangSong"/>
                <a:cs typeface="FangSong"/>
              </a:rPr>
              <a:t>用</a:t>
            </a:r>
            <a:r>
              <a:rPr lang="en-US" altLang="zh-CN" sz="2200" spc="-25" dirty="0">
                <a:latin typeface="FangSong"/>
                <a:cs typeface="FangSong"/>
              </a:rPr>
              <a:t>.</a:t>
            </a:r>
            <a:endParaRPr sz="2200" dirty="0">
              <a:latin typeface="FangSong"/>
              <a:cs typeface="FangSong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752600"/>
            <a:ext cx="7086600" cy="4520102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3848100" y="2453337"/>
            <a:ext cx="331052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rgbClr val="FF0000"/>
                </a:solidFill>
                <a:latin typeface="Times New Roman" charset="0"/>
              </a:rPr>
              <a:t>矩阵 </a:t>
            </a:r>
            <a:r>
              <a:rPr lang="en-US" altLang="zh-CN" sz="2000" dirty="0">
                <a:solidFill>
                  <a:srgbClr val="1A09FF"/>
                </a:solidFill>
                <a:latin typeface="Times New Roman" charset="0"/>
              </a:rPr>
              <a:t>K</a:t>
            </a:r>
            <a:r>
              <a:rPr lang="zh-CN" altLang="en-US" sz="2000" dirty="0">
                <a:solidFill>
                  <a:srgbClr val="1A09FF"/>
                </a:solidFill>
                <a:latin typeface="Times New Roman" charset="0"/>
              </a:rPr>
              <a:t> 的</a:t>
            </a:r>
            <a:r>
              <a:rPr lang="zh-CN" altLang="en-US" sz="2000">
                <a:solidFill>
                  <a:srgbClr val="1A09FF"/>
                </a:solidFill>
                <a:latin typeface="Times New Roman" charset="0"/>
              </a:rPr>
              <a:t>所有特征值  </a:t>
            </a:r>
            <a:r>
              <a:rPr lang="mr-IN" altLang="zh-CN" sz="2000" dirty="0">
                <a:solidFill>
                  <a:srgbClr val="1A09FF"/>
                </a:solidFill>
                <a:latin typeface="Times New Roman" charset="0"/>
              </a:rPr>
              <a:t>&gt;</a:t>
            </a:r>
            <a:r>
              <a:rPr lang="en-US" altLang="zh-CN" sz="2000" dirty="0">
                <a:solidFill>
                  <a:srgbClr val="1A09FF"/>
                </a:solidFill>
                <a:latin typeface="Times New Roman" charset="0"/>
              </a:rPr>
              <a:t>=</a:t>
            </a:r>
            <a:r>
              <a:rPr lang="zh-CN" altLang="en-US" sz="2000" dirty="0">
                <a:solidFill>
                  <a:srgbClr val="1A09FF"/>
                </a:solidFill>
                <a:latin typeface="Times New Roman" charset="0"/>
              </a:rPr>
              <a:t> </a:t>
            </a:r>
            <a:r>
              <a:rPr lang="mr-IN" altLang="zh-CN" sz="2000" dirty="0">
                <a:solidFill>
                  <a:srgbClr val="1A09FF"/>
                </a:solidFill>
                <a:latin typeface="Times New Roman" charset="0"/>
              </a:rPr>
              <a:t>0</a:t>
            </a:r>
            <a:r>
              <a:rPr lang="mr-IN" altLang="zh-CN" sz="2000" dirty="0">
                <a:solidFill>
                  <a:srgbClr val="FF0000"/>
                </a:solidFill>
                <a:latin typeface="Times New Roman" charset="0"/>
              </a:rPr>
              <a:t> </a:t>
            </a:r>
            <a:endParaRPr lang="mr-IN" altLang="zh-CN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37614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0633" rIns="0" bIns="0" rtlCol="0">
            <a:spAutoFit/>
          </a:bodyPr>
          <a:lstStyle/>
          <a:p>
            <a:pPr marL="34925">
              <a:lnSpc>
                <a:spcPct val="100000"/>
              </a:lnSpc>
            </a:pPr>
            <a:r>
              <a:rPr spc="-20" dirty="0"/>
              <a:t>核函</a:t>
            </a:r>
            <a:r>
              <a:rPr spc="-30" dirty="0"/>
              <a:t>数</a:t>
            </a:r>
            <a:r>
              <a:rPr spc="-430" dirty="0"/>
              <a:t> </a:t>
            </a:r>
            <a:r>
              <a:rPr sz="2000" spc="-5" dirty="0">
                <a:latin typeface="Verdana"/>
                <a:cs typeface="Verdana"/>
              </a:rPr>
              <a:t>(</a:t>
            </a:r>
            <a:r>
              <a:rPr sz="2000" spc="-20" dirty="0">
                <a:latin typeface="Verdana"/>
                <a:cs typeface="Verdana"/>
              </a:rPr>
              <a:t>k</a:t>
            </a:r>
            <a:r>
              <a:rPr sz="2000" dirty="0">
                <a:latin typeface="Verdana"/>
                <a:cs typeface="Verdana"/>
              </a:rPr>
              <a:t>e</a:t>
            </a:r>
            <a:r>
              <a:rPr sz="2000" spc="-10" dirty="0">
                <a:latin typeface="Verdana"/>
                <a:cs typeface="Verdana"/>
              </a:rPr>
              <a:t>r</a:t>
            </a:r>
            <a:r>
              <a:rPr sz="2000" dirty="0">
                <a:latin typeface="Verdana"/>
                <a:cs typeface="Verdana"/>
              </a:rPr>
              <a:t>nel</a:t>
            </a:r>
            <a:r>
              <a:rPr sz="2000" spc="-5" dirty="0">
                <a:latin typeface="Verdana"/>
                <a:cs typeface="Verdana"/>
              </a:rPr>
              <a:t> </a:t>
            </a:r>
            <a:r>
              <a:rPr sz="2000" dirty="0">
                <a:latin typeface="Verdana"/>
                <a:cs typeface="Verdana"/>
              </a:rPr>
              <a:t>f</a:t>
            </a:r>
            <a:r>
              <a:rPr sz="2000" spc="5" dirty="0">
                <a:latin typeface="Verdana"/>
                <a:cs typeface="Verdana"/>
              </a:rPr>
              <a:t>u</a:t>
            </a:r>
            <a:r>
              <a:rPr sz="2000" dirty="0">
                <a:latin typeface="Verdana"/>
                <a:cs typeface="Verdana"/>
              </a:rPr>
              <a:t>n</a:t>
            </a:r>
            <a:r>
              <a:rPr sz="2000" spc="5" dirty="0">
                <a:latin typeface="Verdana"/>
                <a:cs typeface="Verdana"/>
              </a:rPr>
              <a:t>c</a:t>
            </a:r>
            <a:r>
              <a:rPr sz="2000" dirty="0">
                <a:latin typeface="Verdana"/>
                <a:cs typeface="Verdana"/>
              </a:rPr>
              <a:t>tion)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83286" y="1085637"/>
            <a:ext cx="8777427" cy="4801314"/>
          </a:xfrm>
        </p:spPr>
        <p:txBody>
          <a:bodyPr/>
          <a:lstStyle/>
          <a:p>
            <a:r>
              <a:rPr lang="zh-CN" altLang="en-US" sz="2400" b="1" dirty="0">
                <a:latin typeface="Times New Roman" charset="0"/>
                <a:ea typeface="Times New Roman" charset="0"/>
                <a:cs typeface="Times New Roman" charset="0"/>
              </a:rPr>
              <a:t>例如</a:t>
            </a:r>
            <a:r>
              <a:rPr lang="en-US" altLang="zh-CN" sz="2400" b="1" dirty="0">
                <a:latin typeface="Times New Roman" charset="0"/>
                <a:ea typeface="Times New Roman" charset="0"/>
                <a:cs typeface="Times New Roman" charset="0"/>
              </a:rPr>
              <a:t>,</a:t>
            </a:r>
            <a:r>
              <a:rPr lang="zh-CN" altLang="en-US" sz="2400" b="1" dirty="0">
                <a:latin typeface="Times New Roman" charset="0"/>
                <a:ea typeface="Times New Roman" charset="0"/>
                <a:cs typeface="Times New Roman" charset="0"/>
              </a:rPr>
              <a:t> 假设有映射</a:t>
            </a:r>
            <a:r>
              <a:rPr lang="en-US" altLang="zh-CN" sz="2400" b="1" dirty="0">
                <a:latin typeface="Times New Roman" charset="0"/>
                <a:ea typeface="Times New Roman" charset="0"/>
                <a:cs typeface="Times New Roman" charset="0"/>
              </a:rPr>
              <a:t>:</a:t>
            </a:r>
          </a:p>
          <a:p>
            <a:endParaRPr lang="en-US" altLang="zh-CN" sz="2400" b="1" dirty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lang="zh-CN" altLang="en-US" sz="2400" b="1" dirty="0">
                <a:latin typeface="Times New Roman" charset="0"/>
                <a:ea typeface="Times New Roman" charset="0"/>
                <a:cs typeface="Times New Roman" charset="0"/>
              </a:rPr>
              <a:t>向量 </a:t>
            </a:r>
            <a:r>
              <a:rPr lang="en-US" altLang="zh-CN" sz="2400" b="1" i="1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u</a:t>
            </a:r>
            <a:r>
              <a:rPr lang="zh-CN" altLang="en-US" sz="2400" b="1" dirty="0">
                <a:latin typeface="Times New Roman" charset="0"/>
                <a:ea typeface="Times New Roman" charset="0"/>
                <a:cs typeface="Times New Roman" charset="0"/>
              </a:rPr>
              <a:t> 和 </a:t>
            </a:r>
            <a:r>
              <a:rPr lang="en-US" altLang="zh-CN" sz="2400" b="1" i="1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v</a:t>
            </a:r>
            <a:r>
              <a:rPr lang="zh-CN" altLang="en-US" sz="2400" b="1" dirty="0">
                <a:latin typeface="Times New Roman" charset="0"/>
                <a:ea typeface="Times New Roman" charset="0"/>
                <a:cs typeface="Times New Roman" charset="0"/>
              </a:rPr>
              <a:t> 在映射后的空间中</a:t>
            </a:r>
            <a:r>
              <a:rPr lang="zh-CN" altLang="en-US" sz="2400" b="1" dirty="0">
                <a:solidFill>
                  <a:srgbClr val="1023F4"/>
                </a:solidFill>
                <a:latin typeface="Times New Roman" charset="0"/>
                <a:ea typeface="Times New Roman" charset="0"/>
                <a:cs typeface="Times New Roman" charset="0"/>
              </a:rPr>
              <a:t>点积</a:t>
            </a:r>
            <a:r>
              <a:rPr lang="zh-CN" altLang="en-US" sz="2400" b="1" dirty="0">
                <a:latin typeface="Times New Roman" charset="0"/>
                <a:ea typeface="Times New Roman" charset="0"/>
                <a:cs typeface="Times New Roman" charset="0"/>
              </a:rPr>
              <a:t>为</a:t>
            </a:r>
            <a:r>
              <a:rPr lang="en-US" altLang="zh-CN" sz="2400" b="1" dirty="0">
                <a:latin typeface="Times New Roman" charset="0"/>
                <a:ea typeface="Times New Roman" charset="0"/>
                <a:cs typeface="Times New Roman" charset="0"/>
              </a:rPr>
              <a:t>:</a:t>
            </a:r>
            <a:r>
              <a:rPr lang="zh-CN" altLang="en-US" sz="2400" b="1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endParaRPr lang="en-US" altLang="zh-CN" sz="2400" b="1" dirty="0">
              <a:latin typeface="Times New Roman" charset="0"/>
              <a:ea typeface="Times New Roman" charset="0"/>
              <a:cs typeface="Times New Roman" charset="0"/>
            </a:endParaRPr>
          </a:p>
          <a:p>
            <a:endParaRPr lang="en-US" altLang="zh-CN" sz="2400" b="1" dirty="0">
              <a:solidFill>
                <a:srgbClr val="C00000"/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endParaRPr lang="en-US" altLang="zh-CN" sz="2400" b="1" dirty="0">
              <a:solidFill>
                <a:srgbClr val="C00000"/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endParaRPr lang="en-US" altLang="zh-CN" sz="2400" b="1" dirty="0">
              <a:solidFill>
                <a:srgbClr val="C00000"/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endParaRPr lang="en-US" altLang="zh-CN" sz="2400" b="1" dirty="0">
              <a:solidFill>
                <a:srgbClr val="C00000"/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endParaRPr lang="en-US" altLang="zh-CN" sz="2400" b="1" dirty="0">
              <a:solidFill>
                <a:srgbClr val="C00000"/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lang="en-US" altLang="zh-CN" sz="2400" b="1" dirty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The</a:t>
            </a:r>
            <a:r>
              <a:rPr lang="zh-CN" altLang="en-US" sz="2400" b="1" dirty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b="1" dirty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dot</a:t>
            </a:r>
            <a:r>
              <a:rPr lang="zh-CN" altLang="en-US" sz="2400" b="1" dirty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b="1" dirty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product</a:t>
            </a:r>
            <a:r>
              <a:rPr lang="zh-CN" altLang="en-US" sz="2400" b="1" dirty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b="1" dirty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in</a:t>
            </a:r>
            <a:r>
              <a:rPr lang="zh-CN" altLang="en-US" sz="2400" b="1" dirty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b="1" dirty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the</a:t>
            </a:r>
            <a:r>
              <a:rPr lang="zh-CN" altLang="en-US" sz="2400" b="1" dirty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b="1" dirty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transformed</a:t>
            </a:r>
            <a:r>
              <a:rPr lang="zh-CN" altLang="en-US" sz="2400" b="1" dirty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b="1" dirty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space</a:t>
            </a:r>
            <a:r>
              <a:rPr lang="zh-CN" altLang="en-US" sz="2400" b="1" dirty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b="1" dirty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can</a:t>
            </a:r>
            <a:r>
              <a:rPr lang="zh-CN" altLang="en-US" sz="2400" b="1" dirty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b="1" dirty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be</a:t>
            </a:r>
            <a:r>
              <a:rPr lang="zh-CN" altLang="en-US" sz="2400" b="1" dirty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b="1" dirty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expressed</a:t>
            </a:r>
            <a:r>
              <a:rPr lang="zh-CN" altLang="en-US" sz="2400" b="1" dirty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b="1" dirty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in</a:t>
            </a:r>
            <a:r>
              <a:rPr lang="zh-CN" altLang="en-US" sz="2400" b="1" dirty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b="1" dirty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terms</a:t>
            </a:r>
            <a:r>
              <a:rPr lang="zh-CN" altLang="en-US" sz="2400" b="1" dirty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b="1" dirty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of</a:t>
            </a:r>
            <a:r>
              <a:rPr lang="zh-CN" altLang="en-US" sz="2400" b="1" dirty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b="1" dirty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a</a:t>
            </a:r>
            <a:r>
              <a:rPr lang="zh-CN" altLang="en-US" sz="2400" b="1" dirty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b="1" dirty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function</a:t>
            </a:r>
            <a:r>
              <a:rPr lang="zh-CN" altLang="en-US" sz="2400" b="1" dirty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b="1" dirty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in</a:t>
            </a:r>
            <a:r>
              <a:rPr lang="zh-CN" altLang="en-US" sz="2400" b="1" dirty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b="1" dirty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the</a:t>
            </a:r>
            <a:r>
              <a:rPr lang="zh-CN" altLang="en-US" sz="2400" b="1" dirty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b="1" dirty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original</a:t>
            </a:r>
            <a:r>
              <a:rPr lang="zh-CN" altLang="en-US" sz="2400" b="1" dirty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b="1" dirty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space:</a:t>
            </a:r>
          </a:p>
          <a:p>
            <a:r>
              <a:rPr lang="zh-CN" altLang="en-US" sz="2400" b="1" dirty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endParaRPr lang="en-US" altLang="zh-CN" sz="2400" b="1" dirty="0">
              <a:solidFill>
                <a:srgbClr val="C00000"/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endParaRPr lang="en-US" altLang="zh-CN" sz="2400" b="1" dirty="0">
              <a:solidFill>
                <a:srgbClr val="C00000"/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lang="en-US" altLang="zh-CN" sz="2400" b="1" i="1" dirty="0">
                <a:solidFill>
                  <a:srgbClr val="C00000"/>
                </a:solidFill>
                <a:latin typeface="Symbol Tiger Expert" charset="2"/>
                <a:ea typeface="Symbol Tiger Expert" charset="2"/>
                <a:cs typeface="Symbol Tiger Expert" charset="2"/>
              </a:rPr>
              <a:t>k</a:t>
            </a:r>
            <a:r>
              <a:rPr lang="zh-CN" altLang="en-US" sz="2400" b="1" i="1" dirty="0">
                <a:solidFill>
                  <a:srgbClr val="C00000"/>
                </a:solidFill>
                <a:latin typeface="Symbol Tiger Expert" charset="2"/>
                <a:ea typeface="Symbol Tiger Expert" charset="2"/>
                <a:cs typeface="Symbol Tiger Expert" charset="2"/>
              </a:rPr>
              <a:t> </a:t>
            </a:r>
            <a:r>
              <a:rPr lang="en-US" altLang="zh-CN" sz="2400" b="1" dirty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(.)</a:t>
            </a:r>
            <a:r>
              <a:rPr lang="zh-CN" altLang="en-US" sz="2400" b="1" dirty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b="1" dirty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is</a:t>
            </a:r>
            <a:r>
              <a:rPr lang="zh-CN" altLang="en-US" sz="2400" b="1" dirty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b="1" dirty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the</a:t>
            </a:r>
            <a:r>
              <a:rPr lang="zh-CN" altLang="en-US" sz="2400" b="1" dirty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b="1" dirty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kernel</a:t>
            </a:r>
            <a:r>
              <a:rPr lang="zh-CN" altLang="en-US" sz="2400" b="1" dirty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b="1" dirty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!!!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6646" y="998687"/>
            <a:ext cx="4064000" cy="503936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2286000"/>
            <a:ext cx="5992178" cy="1568684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4876800"/>
            <a:ext cx="4359968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6216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05841" y="308915"/>
            <a:ext cx="10922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25" dirty="0">
                <a:latin typeface="FangSong"/>
                <a:cs typeface="FangSong"/>
              </a:rPr>
              <a:t>核</a:t>
            </a:r>
            <a:r>
              <a:rPr sz="2800" spc="-30" dirty="0">
                <a:latin typeface="FangSong"/>
                <a:cs typeface="FangSong"/>
              </a:rPr>
              <a:t>函数</a:t>
            </a:r>
            <a:endParaRPr sz="2800">
              <a:latin typeface="FangSong"/>
              <a:cs typeface="FangSong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57911" y="1039125"/>
            <a:ext cx="1296670" cy="280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dirty="0">
                <a:latin typeface="FangSong"/>
                <a:cs typeface="FangSong"/>
              </a:rPr>
              <a:t>常用核</a:t>
            </a:r>
            <a:r>
              <a:rPr sz="2000" spc="-15" dirty="0">
                <a:latin typeface="FangSong"/>
                <a:cs typeface="FangSong"/>
              </a:rPr>
              <a:t>函</a:t>
            </a:r>
            <a:r>
              <a:rPr sz="2000" dirty="0">
                <a:latin typeface="FangSong"/>
                <a:cs typeface="FangSong"/>
              </a:rPr>
              <a:t>数</a:t>
            </a:r>
            <a:endParaRPr sz="2000">
              <a:latin typeface="FangSong"/>
              <a:cs typeface="FangSong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264919" y="4447032"/>
            <a:ext cx="414528" cy="3962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31063" y="4049025"/>
            <a:ext cx="2567940" cy="280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dirty="0">
                <a:latin typeface="FangSong"/>
                <a:cs typeface="FangSong"/>
              </a:rPr>
              <a:t>可通过</a:t>
            </a:r>
            <a:r>
              <a:rPr sz="2000" spc="-15" dirty="0">
                <a:latin typeface="FangSong"/>
                <a:cs typeface="FangSong"/>
              </a:rPr>
              <a:t>函</a:t>
            </a:r>
            <a:r>
              <a:rPr sz="2000" dirty="0">
                <a:latin typeface="FangSong"/>
                <a:cs typeface="FangSong"/>
              </a:rPr>
              <a:t>数</a:t>
            </a:r>
            <a:r>
              <a:rPr sz="2000" spc="-15" dirty="0">
                <a:latin typeface="FangSong"/>
                <a:cs typeface="FangSong"/>
              </a:rPr>
              <a:t>组</a:t>
            </a:r>
            <a:r>
              <a:rPr sz="2000" dirty="0">
                <a:latin typeface="FangSong"/>
                <a:cs typeface="FangSong"/>
              </a:rPr>
              <a:t>合得到：</a:t>
            </a:r>
            <a:endParaRPr sz="2000">
              <a:latin typeface="FangSong"/>
              <a:cs typeface="FangSong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88263" y="4506225"/>
            <a:ext cx="4132579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623570" algn="l"/>
                <a:tab pos="1320165" algn="l"/>
              </a:tabLst>
            </a:pPr>
            <a:r>
              <a:rPr sz="2000" dirty="0">
                <a:latin typeface="FangSong"/>
                <a:cs typeface="FangSong"/>
              </a:rPr>
              <a:t>若	和	</a:t>
            </a:r>
            <a:r>
              <a:rPr sz="2000" spc="10" dirty="0">
                <a:latin typeface="FangSong"/>
                <a:cs typeface="FangSong"/>
              </a:rPr>
              <a:t>是</a:t>
            </a:r>
            <a:r>
              <a:rPr sz="2000" spc="10" dirty="0">
                <a:solidFill>
                  <a:srgbClr val="1023F4"/>
                </a:solidFill>
                <a:latin typeface="FangSong"/>
                <a:cs typeface="FangSong"/>
              </a:rPr>
              <a:t>核</a:t>
            </a:r>
            <a:r>
              <a:rPr sz="2000" dirty="0">
                <a:solidFill>
                  <a:srgbClr val="1023F4"/>
                </a:solidFill>
                <a:latin typeface="FangSong"/>
                <a:cs typeface="FangSong"/>
              </a:rPr>
              <a:t>函数</a:t>
            </a:r>
            <a:r>
              <a:rPr sz="2000" dirty="0">
                <a:latin typeface="FangSong"/>
                <a:cs typeface="FangSong"/>
              </a:rPr>
              <a:t>，</a:t>
            </a:r>
            <a:r>
              <a:rPr sz="2000" spc="-15" dirty="0">
                <a:latin typeface="FangSong"/>
                <a:cs typeface="FangSong"/>
              </a:rPr>
              <a:t>则</a:t>
            </a:r>
            <a:r>
              <a:rPr sz="2000" dirty="0">
                <a:latin typeface="FangSong"/>
                <a:cs typeface="FangSong"/>
              </a:rPr>
              <a:t>对</a:t>
            </a:r>
            <a:r>
              <a:rPr sz="2000" dirty="0">
                <a:solidFill>
                  <a:srgbClr val="FF0000"/>
                </a:solidFill>
                <a:latin typeface="FangSong"/>
                <a:cs typeface="FangSong"/>
              </a:rPr>
              <a:t>任</a:t>
            </a:r>
            <a:r>
              <a:rPr sz="2000" spc="-15" dirty="0">
                <a:solidFill>
                  <a:srgbClr val="FF0000"/>
                </a:solidFill>
                <a:latin typeface="FangSong"/>
                <a:cs typeface="FangSong"/>
              </a:rPr>
              <a:t>意</a:t>
            </a:r>
            <a:r>
              <a:rPr sz="2000" dirty="0">
                <a:solidFill>
                  <a:srgbClr val="FF0000"/>
                </a:solidFill>
                <a:latin typeface="FangSong"/>
                <a:cs typeface="FangSong"/>
              </a:rPr>
              <a:t>正数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068695" y="4504462"/>
            <a:ext cx="2011045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1905635" algn="l"/>
              </a:tabLst>
            </a:pPr>
            <a:r>
              <a:rPr sz="2000" spc="10" dirty="0">
                <a:latin typeface="FangSong"/>
                <a:cs typeface="FangSong"/>
              </a:rPr>
              <a:t>和</a:t>
            </a:r>
            <a:r>
              <a:rPr sz="2000" spc="10" dirty="0">
                <a:solidFill>
                  <a:srgbClr val="FF0000"/>
                </a:solidFill>
                <a:latin typeface="FangSong"/>
                <a:cs typeface="FangSong"/>
              </a:rPr>
              <a:t>任</a:t>
            </a:r>
            <a:r>
              <a:rPr sz="2000" dirty="0">
                <a:solidFill>
                  <a:srgbClr val="FF0000"/>
                </a:solidFill>
                <a:latin typeface="FangSong"/>
                <a:cs typeface="FangSong"/>
              </a:rPr>
              <a:t>意函数</a:t>
            </a:r>
            <a:r>
              <a:rPr sz="2000" dirty="0">
                <a:latin typeface="FangSong"/>
                <a:cs typeface="FangSong"/>
              </a:rPr>
              <a:t>	</a:t>
            </a:r>
            <a:r>
              <a:rPr sz="2000" dirty="0">
                <a:latin typeface="Verdana"/>
                <a:cs typeface="Verdana"/>
              </a:rPr>
              <a:t>,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869948" y="4457700"/>
            <a:ext cx="422148" cy="39623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116067" y="4459223"/>
            <a:ext cx="883919" cy="37947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376362" y="4465321"/>
            <a:ext cx="568451" cy="44653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596640" y="4911852"/>
            <a:ext cx="1559052" cy="46024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550920" y="5321808"/>
            <a:ext cx="4290060" cy="54864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585971" y="5779008"/>
            <a:ext cx="3621024" cy="60502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763014" y="5494050"/>
            <a:ext cx="116840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FangSong"/>
                <a:cs typeface="FangSong"/>
              </a:rPr>
              <a:t>均为核函数</a:t>
            </a:r>
            <a:endParaRPr sz="1800">
              <a:latin typeface="FangSong"/>
              <a:cs typeface="FangSong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3324350" y="5096274"/>
            <a:ext cx="226695" cy="1015365"/>
          </a:xfrm>
          <a:custGeom>
            <a:avLst/>
            <a:gdLst/>
            <a:ahLst/>
            <a:cxnLst/>
            <a:rect l="l" t="t" r="r" b="b"/>
            <a:pathLst>
              <a:path w="226695" h="1015364">
                <a:moveTo>
                  <a:pt x="226569" y="1014965"/>
                </a:moveTo>
                <a:lnTo>
                  <a:pt x="187144" y="1013818"/>
                </a:lnTo>
                <a:lnTo>
                  <a:pt x="139689" y="1008428"/>
                </a:lnTo>
                <a:lnTo>
                  <a:pt x="110745" y="526777"/>
                </a:lnTo>
                <a:lnTo>
                  <a:pt x="108977" y="523396"/>
                </a:lnTo>
                <a:lnTo>
                  <a:pt x="71551" y="512297"/>
                </a:lnTo>
                <a:lnTo>
                  <a:pt x="20034" y="507928"/>
                </a:lnTo>
                <a:lnTo>
                  <a:pt x="0" y="507491"/>
                </a:lnTo>
                <a:lnTo>
                  <a:pt x="19635" y="507164"/>
                </a:lnTo>
                <a:lnTo>
                  <a:pt x="71405" y="502791"/>
                </a:lnTo>
                <a:lnTo>
                  <a:pt x="109345" y="491184"/>
                </a:lnTo>
                <a:lnTo>
                  <a:pt x="110745" y="19285"/>
                </a:lnTo>
                <a:lnTo>
                  <a:pt x="112513" y="15904"/>
                </a:lnTo>
                <a:lnTo>
                  <a:pt x="149939" y="4805"/>
                </a:lnTo>
                <a:lnTo>
                  <a:pt x="201456" y="436"/>
                </a:lnTo>
                <a:lnTo>
                  <a:pt x="221491" y="0"/>
                </a:lnTo>
              </a:path>
            </a:pathLst>
          </a:custGeom>
          <a:ln w="60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4321302" y="3729033"/>
            <a:ext cx="3925570" cy="5289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5" dirty="0">
                <a:solidFill>
                  <a:srgbClr val="FF0000"/>
                </a:solidFill>
                <a:latin typeface="FangSong"/>
                <a:cs typeface="FangSong"/>
              </a:rPr>
              <a:t>基本经验：文本数据常用线性</a:t>
            </a:r>
            <a:r>
              <a:rPr sz="1800" dirty="0">
                <a:solidFill>
                  <a:srgbClr val="FF0000"/>
                </a:solidFill>
                <a:latin typeface="FangSong"/>
                <a:cs typeface="FangSong"/>
              </a:rPr>
              <a:t>核，</a:t>
            </a:r>
            <a:endParaRPr sz="1800">
              <a:latin typeface="FangSong"/>
              <a:cs typeface="FangSong"/>
            </a:endParaRPr>
          </a:p>
          <a:p>
            <a:pPr marL="1169670">
              <a:lnSpc>
                <a:spcPct val="100000"/>
              </a:lnSpc>
            </a:pPr>
            <a:r>
              <a:rPr sz="1800" dirty="0">
                <a:solidFill>
                  <a:srgbClr val="FF0000"/>
                </a:solidFill>
                <a:latin typeface="FangSong"/>
                <a:cs typeface="FangSong"/>
              </a:rPr>
              <a:t>情况不明时可先尝试高斯核</a:t>
            </a:r>
            <a:endParaRPr sz="1800">
              <a:latin typeface="FangSong"/>
              <a:cs typeface="FangSong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452627" y="1426463"/>
            <a:ext cx="8058911" cy="228295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60FBA217-B9FF-6142-A57B-6FE9615ABFF0}"/>
              </a:ext>
            </a:extLst>
          </p:cNvPr>
          <p:cNvSpPr/>
          <p:nvPr/>
        </p:nvSpPr>
        <p:spPr>
          <a:xfrm>
            <a:off x="5710628" y="4996840"/>
            <a:ext cx="11469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1023F4"/>
                </a:solidFill>
              </a:rPr>
              <a:t>线性组合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52A3B223-6C69-7D42-8547-C1E065BA7CDE}"/>
              </a:ext>
            </a:extLst>
          </p:cNvPr>
          <p:cNvSpPr/>
          <p:nvPr/>
        </p:nvSpPr>
        <p:spPr>
          <a:xfrm>
            <a:off x="7840980" y="5434694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1023F4"/>
                </a:solidFill>
              </a:rPr>
              <a:t>直积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0633" rIns="0" bIns="0" rtlCol="0">
            <a:spAutoFit/>
          </a:bodyPr>
          <a:lstStyle/>
          <a:p>
            <a:pPr marL="34925">
              <a:lnSpc>
                <a:spcPct val="100000"/>
              </a:lnSpc>
            </a:pPr>
            <a:r>
              <a:rPr sz="2400" spc="-20" dirty="0">
                <a:latin typeface="Verdana"/>
                <a:cs typeface="Verdana"/>
              </a:rPr>
              <a:t>SVM</a:t>
            </a:r>
            <a:r>
              <a:rPr sz="2400" spc="130" dirty="0">
                <a:latin typeface="Verdana"/>
                <a:cs typeface="Verdana"/>
              </a:rPr>
              <a:t> </a:t>
            </a:r>
            <a:r>
              <a:rPr spc="-25" dirty="0"/>
              <a:t>与统计学习</a:t>
            </a:r>
            <a:r>
              <a:rPr spc="-30" dirty="0"/>
              <a:t>简史</a:t>
            </a:r>
            <a:endParaRPr sz="240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9963" y="2068815"/>
            <a:ext cx="5552440" cy="4375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50100"/>
              </a:lnSpc>
            </a:pPr>
            <a:r>
              <a:rPr sz="2200" spc="-20" dirty="0">
                <a:latin typeface="Verdana"/>
                <a:cs typeface="Verdana"/>
              </a:rPr>
              <a:t>196</a:t>
            </a:r>
            <a:r>
              <a:rPr sz="2200" spc="-25" dirty="0">
                <a:latin typeface="Verdana"/>
                <a:cs typeface="Verdana"/>
              </a:rPr>
              <a:t>3</a:t>
            </a:r>
            <a:r>
              <a:rPr sz="2200" spc="-15" dirty="0">
                <a:latin typeface="FangSong"/>
                <a:cs typeface="FangSong"/>
              </a:rPr>
              <a:t>：</a:t>
            </a:r>
            <a:r>
              <a:rPr sz="2000" spc="-100" dirty="0">
                <a:latin typeface="Verdana"/>
                <a:cs typeface="Verdana"/>
              </a:rPr>
              <a:t>V</a:t>
            </a:r>
            <a:r>
              <a:rPr sz="2000" dirty="0">
                <a:latin typeface="Verdana"/>
                <a:cs typeface="Verdana"/>
              </a:rPr>
              <a:t>apn</a:t>
            </a:r>
            <a:r>
              <a:rPr sz="2000" spc="-15" dirty="0">
                <a:latin typeface="Verdana"/>
                <a:cs typeface="Verdana"/>
              </a:rPr>
              <a:t>i</a:t>
            </a:r>
            <a:r>
              <a:rPr sz="2000" dirty="0">
                <a:latin typeface="Verdana"/>
                <a:cs typeface="Verdana"/>
              </a:rPr>
              <a:t>k</a:t>
            </a:r>
            <a:r>
              <a:rPr sz="2000" spc="90" dirty="0">
                <a:latin typeface="Verdana"/>
                <a:cs typeface="Verdana"/>
              </a:rPr>
              <a:t> </a:t>
            </a:r>
            <a:r>
              <a:rPr sz="2200" spc="-20" dirty="0">
                <a:latin typeface="FangSong"/>
                <a:cs typeface="FangSong"/>
              </a:rPr>
              <a:t>提出支持向</a:t>
            </a:r>
            <a:r>
              <a:rPr sz="2200" spc="-25" dirty="0">
                <a:latin typeface="FangSong"/>
                <a:cs typeface="FangSong"/>
              </a:rPr>
              <a:t>量</a:t>
            </a:r>
            <a:r>
              <a:rPr sz="2200" spc="-20" dirty="0">
                <a:latin typeface="FangSong"/>
                <a:cs typeface="FangSong"/>
              </a:rPr>
              <a:t>的</a:t>
            </a:r>
            <a:r>
              <a:rPr sz="2200" spc="-25" dirty="0">
                <a:latin typeface="FangSong"/>
                <a:cs typeface="FangSong"/>
              </a:rPr>
              <a:t>概念</a:t>
            </a:r>
            <a:r>
              <a:rPr sz="2200" spc="-15" dirty="0">
                <a:latin typeface="FangSong"/>
                <a:cs typeface="FangSong"/>
              </a:rPr>
              <a:t> </a:t>
            </a:r>
            <a:r>
              <a:rPr sz="2200" spc="-20" dirty="0">
                <a:latin typeface="Verdana"/>
                <a:cs typeface="Verdana"/>
              </a:rPr>
              <a:t>196</a:t>
            </a:r>
            <a:r>
              <a:rPr sz="2200" spc="-25" dirty="0">
                <a:latin typeface="Verdana"/>
                <a:cs typeface="Verdana"/>
              </a:rPr>
              <a:t>8</a:t>
            </a:r>
            <a:r>
              <a:rPr sz="2200" spc="-15" dirty="0">
                <a:latin typeface="FangSong"/>
                <a:cs typeface="FangSong"/>
              </a:rPr>
              <a:t>：</a:t>
            </a:r>
            <a:endParaRPr sz="2200" dirty="0">
              <a:latin typeface="FangSong"/>
              <a:cs typeface="FangSong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09727" y="2677843"/>
            <a:ext cx="581025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i="1" spc="-20" dirty="0">
                <a:latin typeface="Verdana"/>
                <a:cs typeface="Verdana"/>
              </a:rPr>
              <a:t>…</a:t>
            </a:r>
            <a:r>
              <a:rPr sz="2200" i="1" spc="5" dirty="0">
                <a:latin typeface="Verdana"/>
                <a:cs typeface="Verdana"/>
              </a:rPr>
              <a:t> </a:t>
            </a:r>
            <a:r>
              <a:rPr sz="2200" i="1" spc="-20" dirty="0">
                <a:latin typeface="Verdana"/>
                <a:cs typeface="Verdana"/>
              </a:rPr>
              <a:t>…</a:t>
            </a:r>
            <a:endParaRPr sz="2200">
              <a:latin typeface="Verdana"/>
              <a:cs typeface="Verdan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20" dirty="0"/>
              <a:t>199</a:t>
            </a:r>
            <a:r>
              <a:rPr sz="2200" spc="-25" dirty="0"/>
              <a:t>5</a:t>
            </a:r>
            <a:r>
              <a:rPr sz="2200" spc="-15" dirty="0">
                <a:latin typeface="FangSong"/>
                <a:cs typeface="FangSong"/>
              </a:rPr>
              <a:t>：</a:t>
            </a:r>
            <a:r>
              <a:rPr dirty="0"/>
              <a:t>Suppo</a:t>
            </a:r>
            <a:r>
              <a:rPr spc="-15" dirty="0"/>
              <a:t>r</a:t>
            </a:r>
            <a:r>
              <a:rPr dirty="0"/>
              <a:t>t </a:t>
            </a:r>
            <a:r>
              <a:rPr spc="-95" dirty="0"/>
              <a:t>V</a:t>
            </a:r>
            <a:r>
              <a:rPr spc="-10" dirty="0"/>
              <a:t>e</a:t>
            </a:r>
            <a:r>
              <a:rPr dirty="0"/>
              <a:t>ctor</a:t>
            </a:r>
            <a:r>
              <a:rPr spc="-30" dirty="0"/>
              <a:t> </a:t>
            </a:r>
            <a:r>
              <a:rPr dirty="0"/>
              <a:t>Netwo</a:t>
            </a:r>
            <a:r>
              <a:rPr spc="-10" dirty="0"/>
              <a:t>r</a:t>
            </a:r>
            <a:r>
              <a:rPr dirty="0"/>
              <a:t>k</a:t>
            </a:r>
            <a:r>
              <a:rPr spc="-15" dirty="0"/>
              <a:t> </a:t>
            </a:r>
            <a:r>
              <a:rPr sz="2200" spc="-15" dirty="0">
                <a:latin typeface="FangSong"/>
                <a:cs typeface="FangSong"/>
              </a:rPr>
              <a:t>文章发表</a:t>
            </a:r>
            <a:endParaRPr sz="2200">
              <a:latin typeface="FangSong"/>
              <a:cs typeface="FangSong"/>
            </a:endParaRPr>
          </a:p>
          <a:p>
            <a:pPr marL="12700">
              <a:lnSpc>
                <a:spcPct val="100000"/>
              </a:lnSpc>
              <a:spcBef>
                <a:spcPts val="1320"/>
              </a:spcBef>
            </a:pPr>
            <a:r>
              <a:rPr sz="2200" spc="-15" dirty="0"/>
              <a:t>19</a:t>
            </a:r>
            <a:r>
              <a:rPr sz="2200" spc="-25" dirty="0"/>
              <a:t>9</a:t>
            </a:r>
            <a:r>
              <a:rPr sz="2200" spc="-15" dirty="0"/>
              <a:t>5:</a:t>
            </a:r>
            <a:r>
              <a:rPr sz="2200" spc="30" dirty="0"/>
              <a:t> </a:t>
            </a:r>
            <a:r>
              <a:rPr sz="2200" spc="-15" dirty="0">
                <a:latin typeface="FangSong"/>
                <a:cs typeface="FangSong"/>
              </a:rPr>
              <a:t>《</a:t>
            </a:r>
            <a:r>
              <a:rPr spc="-5" dirty="0"/>
              <a:t>Th</a:t>
            </a:r>
            <a:r>
              <a:rPr dirty="0"/>
              <a:t>e</a:t>
            </a:r>
            <a:r>
              <a:rPr spc="-20" dirty="0"/>
              <a:t> </a:t>
            </a:r>
            <a:r>
              <a:rPr dirty="0"/>
              <a:t>Nature</a:t>
            </a:r>
            <a:r>
              <a:rPr spc="-30" dirty="0"/>
              <a:t> </a:t>
            </a:r>
            <a:r>
              <a:rPr dirty="0"/>
              <a:t>of</a:t>
            </a:r>
            <a:r>
              <a:rPr spc="-25" dirty="0"/>
              <a:t> </a:t>
            </a:r>
            <a:r>
              <a:rPr dirty="0"/>
              <a:t>Stat</a:t>
            </a:r>
            <a:r>
              <a:rPr spc="-15" dirty="0"/>
              <a:t>i</a:t>
            </a:r>
            <a:r>
              <a:rPr dirty="0"/>
              <a:t>stic</a:t>
            </a:r>
            <a:r>
              <a:rPr spc="-15" dirty="0"/>
              <a:t>a</a:t>
            </a:r>
            <a:r>
              <a:rPr dirty="0"/>
              <a:t>l</a:t>
            </a:r>
            <a:r>
              <a:rPr spc="-20" dirty="0"/>
              <a:t> </a:t>
            </a:r>
            <a:r>
              <a:rPr dirty="0"/>
              <a:t>L</a:t>
            </a:r>
            <a:r>
              <a:rPr spc="-10" dirty="0"/>
              <a:t>e</a:t>
            </a:r>
            <a:r>
              <a:rPr dirty="0"/>
              <a:t>a</a:t>
            </a:r>
            <a:r>
              <a:rPr spc="-10" dirty="0"/>
              <a:t>r</a:t>
            </a:r>
            <a:r>
              <a:rPr dirty="0"/>
              <a:t>ning</a:t>
            </a:r>
            <a:r>
              <a:rPr spc="15" dirty="0">
                <a:latin typeface="FangSong"/>
                <a:cs typeface="FangSong"/>
              </a:rPr>
              <a:t>》</a:t>
            </a:r>
            <a:r>
              <a:rPr dirty="0">
                <a:latin typeface="FangSong"/>
                <a:cs typeface="FangSong"/>
              </a:rPr>
              <a:t>出版</a:t>
            </a:r>
            <a:endParaRPr sz="2200">
              <a:latin typeface="FangSong"/>
              <a:cs typeface="FangSong"/>
            </a:endParaRPr>
          </a:p>
          <a:p>
            <a:pPr marL="12700">
              <a:lnSpc>
                <a:spcPct val="100000"/>
              </a:lnSpc>
              <a:spcBef>
                <a:spcPts val="1320"/>
              </a:spcBef>
            </a:pPr>
            <a:r>
              <a:rPr sz="2200" spc="-15" dirty="0"/>
              <a:t>19</a:t>
            </a:r>
            <a:r>
              <a:rPr sz="2200" spc="-25" dirty="0"/>
              <a:t>9</a:t>
            </a:r>
            <a:r>
              <a:rPr sz="2200" spc="-15" dirty="0"/>
              <a:t>8:</a:t>
            </a:r>
            <a:r>
              <a:rPr sz="2200" spc="30" dirty="0"/>
              <a:t> </a:t>
            </a:r>
            <a:r>
              <a:rPr dirty="0"/>
              <a:t>SVM</a:t>
            </a:r>
            <a:r>
              <a:rPr spc="-25" dirty="0"/>
              <a:t> </a:t>
            </a:r>
            <a:r>
              <a:rPr sz="2200" spc="-15" dirty="0">
                <a:latin typeface="FangSong"/>
                <a:cs typeface="FangSong"/>
              </a:rPr>
              <a:t>在</a:t>
            </a:r>
            <a:r>
              <a:rPr sz="2200" spc="-20" dirty="0">
                <a:latin typeface="FangSong"/>
                <a:cs typeface="FangSong"/>
              </a:rPr>
              <a:t>文本分</a:t>
            </a:r>
            <a:r>
              <a:rPr sz="2200" spc="-25" dirty="0">
                <a:latin typeface="FangSong"/>
                <a:cs typeface="FangSong"/>
              </a:rPr>
              <a:t>类</a:t>
            </a:r>
            <a:r>
              <a:rPr sz="2200" spc="-20" dirty="0">
                <a:latin typeface="FangSong"/>
                <a:cs typeface="FangSong"/>
              </a:rPr>
              <a:t>上</a:t>
            </a:r>
            <a:r>
              <a:rPr sz="2200" spc="-25" dirty="0">
                <a:latin typeface="FangSong"/>
                <a:cs typeface="FangSong"/>
              </a:rPr>
              <a:t>取得</a:t>
            </a:r>
            <a:r>
              <a:rPr sz="2200" spc="-20" dirty="0">
                <a:latin typeface="FangSong"/>
                <a:cs typeface="FangSong"/>
              </a:rPr>
              <a:t>巨</a:t>
            </a:r>
            <a:r>
              <a:rPr sz="2200" spc="-25" dirty="0">
                <a:latin typeface="FangSong"/>
                <a:cs typeface="FangSong"/>
              </a:rPr>
              <a:t>大成功</a:t>
            </a:r>
            <a:endParaRPr sz="2200">
              <a:latin typeface="FangSong"/>
              <a:cs typeface="FangSong"/>
            </a:endParaRPr>
          </a:p>
          <a:p>
            <a:pPr marL="12700">
              <a:lnSpc>
                <a:spcPct val="100000"/>
              </a:lnSpc>
              <a:spcBef>
                <a:spcPts val="1320"/>
              </a:spcBef>
            </a:pPr>
            <a:r>
              <a:rPr sz="2200" spc="-15" dirty="0"/>
              <a:t>19</a:t>
            </a:r>
            <a:r>
              <a:rPr sz="2200" spc="-25" dirty="0"/>
              <a:t>9</a:t>
            </a:r>
            <a:r>
              <a:rPr sz="2200" spc="-15" dirty="0"/>
              <a:t>8:</a:t>
            </a:r>
            <a:r>
              <a:rPr sz="2200" spc="30" dirty="0"/>
              <a:t> </a:t>
            </a:r>
            <a:r>
              <a:rPr sz="2200" spc="-15" dirty="0">
                <a:latin typeface="FangSong"/>
                <a:cs typeface="FangSong"/>
              </a:rPr>
              <a:t>《</a:t>
            </a:r>
            <a:r>
              <a:rPr sz="2200" spc="-10" dirty="0"/>
              <a:t>Statistical</a:t>
            </a:r>
            <a:r>
              <a:rPr sz="2200" spc="-15" dirty="0"/>
              <a:t> Learn</a:t>
            </a:r>
            <a:r>
              <a:rPr sz="2200" spc="-5" dirty="0"/>
              <a:t>i</a:t>
            </a:r>
            <a:r>
              <a:rPr sz="2200" spc="-15" dirty="0"/>
              <a:t>ng</a:t>
            </a:r>
            <a:r>
              <a:rPr sz="2200" spc="-5" dirty="0"/>
              <a:t> </a:t>
            </a:r>
            <a:r>
              <a:rPr sz="2200" spc="-20" dirty="0"/>
              <a:t>Theor</a:t>
            </a:r>
            <a:r>
              <a:rPr sz="2200" spc="-5" dirty="0"/>
              <a:t>y</a:t>
            </a:r>
            <a:r>
              <a:rPr sz="2200" spc="-15" dirty="0">
                <a:latin typeface="FangSong"/>
                <a:cs typeface="FangSong"/>
              </a:rPr>
              <a:t>》出版</a:t>
            </a:r>
            <a:endParaRPr sz="2200">
              <a:latin typeface="FangSong"/>
              <a:cs typeface="FangSong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12191" y="5192951"/>
            <a:ext cx="58039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i="1" spc="-20" dirty="0">
                <a:latin typeface="Verdana"/>
                <a:cs typeface="Verdana"/>
              </a:rPr>
              <a:t>…</a:t>
            </a:r>
            <a:r>
              <a:rPr sz="2200" i="1" spc="-5" dirty="0">
                <a:latin typeface="Verdana"/>
                <a:cs typeface="Verdana"/>
              </a:rPr>
              <a:t> </a:t>
            </a:r>
            <a:r>
              <a:rPr sz="2200" i="1" spc="-20" dirty="0">
                <a:latin typeface="Verdana"/>
                <a:cs typeface="Verdana"/>
              </a:rPr>
              <a:t>…</a:t>
            </a:r>
            <a:endParaRPr sz="2200">
              <a:latin typeface="Verdana"/>
              <a:cs typeface="Verdan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165847" y="89915"/>
            <a:ext cx="1776983" cy="23301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461642" y="2691178"/>
            <a:ext cx="5220335" cy="3067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15" dirty="0">
                <a:solidFill>
                  <a:srgbClr val="0000FF"/>
                </a:solidFill>
                <a:latin typeface="FangSong"/>
                <a:cs typeface="FangSong"/>
              </a:rPr>
              <a:t>苏联解体前</a:t>
            </a:r>
            <a:r>
              <a:rPr sz="2200" spc="-25" dirty="0">
                <a:solidFill>
                  <a:srgbClr val="0000FF"/>
                </a:solidFill>
                <a:latin typeface="FangSong"/>
                <a:cs typeface="FangSong"/>
              </a:rPr>
              <a:t>一</a:t>
            </a:r>
            <a:r>
              <a:rPr sz="2200" spc="-30" dirty="0">
                <a:solidFill>
                  <a:srgbClr val="0000FF"/>
                </a:solidFill>
                <a:latin typeface="FangSong"/>
                <a:cs typeface="FangSong"/>
              </a:rPr>
              <a:t>年</a:t>
            </a:r>
            <a:r>
              <a:rPr sz="2200" spc="-20" dirty="0">
                <a:solidFill>
                  <a:srgbClr val="0000FF"/>
                </a:solidFill>
                <a:latin typeface="Verdana"/>
                <a:cs typeface="Verdana"/>
              </a:rPr>
              <a:t>(1990)</a:t>
            </a:r>
            <a:r>
              <a:rPr sz="2200" spc="-10" dirty="0">
                <a:solidFill>
                  <a:srgbClr val="0000FF"/>
                </a:solidFill>
                <a:latin typeface="Verdana"/>
                <a:cs typeface="Verdana"/>
              </a:rPr>
              <a:t>,</a:t>
            </a:r>
            <a:r>
              <a:rPr sz="2200" dirty="0">
                <a:solidFill>
                  <a:srgbClr val="0000FF"/>
                </a:solidFill>
                <a:latin typeface="Verdana"/>
                <a:cs typeface="Verdana"/>
              </a:rPr>
              <a:t> </a:t>
            </a:r>
            <a:r>
              <a:rPr sz="2000" spc="-100" dirty="0">
                <a:solidFill>
                  <a:srgbClr val="0000FF"/>
                </a:solidFill>
                <a:latin typeface="Verdana"/>
                <a:cs typeface="Verdana"/>
              </a:rPr>
              <a:t>V</a:t>
            </a:r>
            <a:r>
              <a:rPr sz="2000" dirty="0">
                <a:solidFill>
                  <a:srgbClr val="0000FF"/>
                </a:solidFill>
                <a:latin typeface="Verdana"/>
                <a:cs typeface="Verdana"/>
              </a:rPr>
              <a:t>apn</a:t>
            </a:r>
            <a:r>
              <a:rPr sz="2000" spc="-15" dirty="0">
                <a:solidFill>
                  <a:srgbClr val="0000FF"/>
                </a:solidFill>
                <a:latin typeface="Verdana"/>
                <a:cs typeface="Verdana"/>
              </a:rPr>
              <a:t>i</a:t>
            </a:r>
            <a:r>
              <a:rPr sz="2000" dirty="0">
                <a:solidFill>
                  <a:srgbClr val="0000FF"/>
                </a:solidFill>
                <a:latin typeface="Verdana"/>
                <a:cs typeface="Verdana"/>
              </a:rPr>
              <a:t>k</a:t>
            </a:r>
            <a:r>
              <a:rPr sz="2000" spc="65" dirty="0">
                <a:solidFill>
                  <a:srgbClr val="0000FF"/>
                </a:solidFill>
                <a:latin typeface="Verdana"/>
                <a:cs typeface="Verdana"/>
              </a:rPr>
              <a:t> </a:t>
            </a:r>
            <a:r>
              <a:rPr sz="2200" spc="-15" dirty="0">
                <a:solidFill>
                  <a:srgbClr val="0000FF"/>
                </a:solidFill>
                <a:latin typeface="FangSong"/>
                <a:cs typeface="FangSong"/>
              </a:rPr>
              <a:t>来到美国</a:t>
            </a:r>
            <a:endParaRPr sz="2200" dirty="0">
              <a:latin typeface="FangSong"/>
              <a:cs typeface="FangSong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293875" y="5358384"/>
            <a:ext cx="7649209" cy="893444"/>
          </a:xfrm>
          <a:prstGeom prst="rect">
            <a:avLst/>
          </a:prstGeom>
          <a:solidFill>
            <a:srgbClr val="FFFF99"/>
          </a:solidFill>
        </p:spPr>
        <p:txBody>
          <a:bodyPr vert="horz" wrap="square" lIns="0" tIns="0" rIns="0" bIns="0" rtlCol="0">
            <a:spAutoFit/>
          </a:bodyPr>
          <a:lstStyle/>
          <a:p>
            <a:pPr marL="91440">
              <a:lnSpc>
                <a:spcPct val="100000"/>
              </a:lnSpc>
            </a:pPr>
            <a:r>
              <a:rPr sz="2800" spc="-10" dirty="0">
                <a:latin typeface="Palatino Linotype"/>
                <a:cs typeface="Palatino Linotype"/>
              </a:rPr>
              <a:t>“</a:t>
            </a:r>
            <a:r>
              <a:rPr sz="2800" b="1" i="1" spc="-20" dirty="0">
                <a:solidFill>
                  <a:srgbClr val="FF0000"/>
                </a:solidFill>
                <a:latin typeface="Palatino Linotype"/>
                <a:cs typeface="Palatino Linotype"/>
              </a:rPr>
              <a:t>Not</a:t>
            </a:r>
            <a:r>
              <a:rPr sz="2800" b="1" i="1" spc="-15" dirty="0">
                <a:solidFill>
                  <a:srgbClr val="FF0000"/>
                </a:solidFill>
                <a:latin typeface="Palatino Linotype"/>
                <a:cs typeface="Palatino Linotype"/>
              </a:rPr>
              <a:t>h</a:t>
            </a:r>
            <a:r>
              <a:rPr sz="2800" b="1" i="1" spc="-10" dirty="0">
                <a:solidFill>
                  <a:srgbClr val="FF0000"/>
                </a:solidFill>
                <a:latin typeface="Palatino Linotype"/>
                <a:cs typeface="Palatino Linotype"/>
              </a:rPr>
              <a:t>i</a:t>
            </a:r>
            <a:r>
              <a:rPr sz="2800" b="1" i="1" spc="-15" dirty="0">
                <a:solidFill>
                  <a:srgbClr val="FF0000"/>
                </a:solidFill>
                <a:latin typeface="Palatino Linotype"/>
                <a:cs typeface="Palatino Linotype"/>
              </a:rPr>
              <a:t>ng</a:t>
            </a:r>
            <a:r>
              <a:rPr sz="2800" b="1" i="1" spc="-5" dirty="0">
                <a:solidFill>
                  <a:srgbClr val="FF0000"/>
                </a:solidFill>
                <a:latin typeface="Palatino Linotype"/>
                <a:cs typeface="Palatino Linotype"/>
              </a:rPr>
              <a:t> </a:t>
            </a:r>
            <a:r>
              <a:rPr sz="2800" b="1" i="1" spc="-15" dirty="0">
                <a:solidFill>
                  <a:srgbClr val="FF0000"/>
                </a:solidFill>
                <a:latin typeface="Palatino Linotype"/>
                <a:cs typeface="Palatino Linotype"/>
              </a:rPr>
              <a:t>is</a:t>
            </a:r>
            <a:r>
              <a:rPr sz="2800" b="1" i="1" spc="5" dirty="0">
                <a:solidFill>
                  <a:srgbClr val="FF0000"/>
                </a:solidFill>
                <a:latin typeface="Palatino Linotype"/>
                <a:cs typeface="Palatino Linotype"/>
              </a:rPr>
              <a:t> </a:t>
            </a:r>
            <a:r>
              <a:rPr sz="2800" b="1" i="1" spc="-20" dirty="0">
                <a:solidFill>
                  <a:srgbClr val="FF0000"/>
                </a:solidFill>
                <a:latin typeface="Palatino Linotype"/>
                <a:cs typeface="Palatino Linotype"/>
              </a:rPr>
              <a:t>more</a:t>
            </a:r>
            <a:r>
              <a:rPr sz="2800" b="1" i="1" spc="-10" dirty="0">
                <a:solidFill>
                  <a:srgbClr val="FF0000"/>
                </a:solidFill>
                <a:latin typeface="Palatino Linotype"/>
                <a:cs typeface="Palatino Linotype"/>
              </a:rPr>
              <a:t> p</a:t>
            </a:r>
            <a:r>
              <a:rPr sz="2800" b="1" i="1" spc="-20" dirty="0">
                <a:solidFill>
                  <a:srgbClr val="FF0000"/>
                </a:solidFill>
                <a:latin typeface="Palatino Linotype"/>
                <a:cs typeface="Palatino Linotype"/>
              </a:rPr>
              <a:t>r</a:t>
            </a:r>
            <a:r>
              <a:rPr sz="2800" b="1" i="1" spc="-15" dirty="0">
                <a:solidFill>
                  <a:srgbClr val="FF0000"/>
                </a:solidFill>
                <a:latin typeface="Palatino Linotype"/>
                <a:cs typeface="Palatino Linotype"/>
              </a:rPr>
              <a:t>actical</a:t>
            </a:r>
            <a:r>
              <a:rPr sz="2800" b="1" i="1" dirty="0">
                <a:solidFill>
                  <a:srgbClr val="FF0000"/>
                </a:solidFill>
                <a:latin typeface="Palatino Linotype"/>
                <a:cs typeface="Palatino Linotype"/>
              </a:rPr>
              <a:t> </a:t>
            </a:r>
            <a:r>
              <a:rPr sz="2800" b="1" i="1" spc="-20" dirty="0">
                <a:solidFill>
                  <a:srgbClr val="FF0000"/>
                </a:solidFill>
                <a:latin typeface="Palatino Linotype"/>
                <a:cs typeface="Palatino Linotype"/>
              </a:rPr>
              <a:t>th</a:t>
            </a:r>
            <a:r>
              <a:rPr sz="2800" b="1" i="1" spc="-15" dirty="0">
                <a:solidFill>
                  <a:srgbClr val="FF0000"/>
                </a:solidFill>
                <a:latin typeface="Palatino Linotype"/>
                <a:cs typeface="Palatino Linotype"/>
              </a:rPr>
              <a:t>a</a:t>
            </a:r>
            <a:r>
              <a:rPr sz="2800" b="1" i="1" spc="-20" dirty="0">
                <a:solidFill>
                  <a:srgbClr val="FF0000"/>
                </a:solidFill>
                <a:latin typeface="Palatino Linotype"/>
                <a:cs typeface="Palatino Linotype"/>
              </a:rPr>
              <a:t>n</a:t>
            </a:r>
            <a:r>
              <a:rPr sz="2800" b="1" i="1" spc="-5" dirty="0">
                <a:solidFill>
                  <a:srgbClr val="FF0000"/>
                </a:solidFill>
                <a:latin typeface="Palatino Linotype"/>
                <a:cs typeface="Palatino Linotype"/>
              </a:rPr>
              <a:t> </a:t>
            </a:r>
            <a:r>
              <a:rPr sz="2800" b="1" i="1" spc="-20" dirty="0">
                <a:solidFill>
                  <a:srgbClr val="FF0000"/>
                </a:solidFill>
                <a:latin typeface="Palatino Linotype"/>
                <a:cs typeface="Palatino Linotype"/>
              </a:rPr>
              <a:t>a</a:t>
            </a:r>
            <a:r>
              <a:rPr sz="2800" b="1" i="1" spc="-5" dirty="0">
                <a:solidFill>
                  <a:srgbClr val="FF0000"/>
                </a:solidFill>
                <a:latin typeface="Palatino Linotype"/>
                <a:cs typeface="Palatino Linotype"/>
              </a:rPr>
              <a:t> </a:t>
            </a:r>
            <a:r>
              <a:rPr sz="2800" b="1" i="1" spc="-10" dirty="0">
                <a:solidFill>
                  <a:srgbClr val="FF0000"/>
                </a:solidFill>
                <a:latin typeface="Palatino Linotype"/>
                <a:cs typeface="Palatino Linotype"/>
              </a:rPr>
              <a:t>goo</a:t>
            </a:r>
            <a:r>
              <a:rPr sz="2800" b="1" i="1" spc="-20" dirty="0">
                <a:solidFill>
                  <a:srgbClr val="FF0000"/>
                </a:solidFill>
                <a:latin typeface="Palatino Linotype"/>
                <a:cs typeface="Palatino Linotype"/>
              </a:rPr>
              <a:t>d</a:t>
            </a:r>
            <a:r>
              <a:rPr sz="2800" b="1" i="1" spc="-5" dirty="0">
                <a:solidFill>
                  <a:srgbClr val="FF0000"/>
                </a:solidFill>
                <a:latin typeface="Palatino Linotype"/>
                <a:cs typeface="Palatino Linotype"/>
              </a:rPr>
              <a:t> </a:t>
            </a:r>
            <a:r>
              <a:rPr sz="2800" b="1" i="1" spc="-20" dirty="0">
                <a:solidFill>
                  <a:srgbClr val="FF0000"/>
                </a:solidFill>
                <a:latin typeface="Palatino Linotype"/>
                <a:cs typeface="Palatino Linotype"/>
              </a:rPr>
              <a:t>t</a:t>
            </a:r>
            <a:r>
              <a:rPr sz="2800" b="1" i="1" spc="-15" dirty="0">
                <a:solidFill>
                  <a:srgbClr val="FF0000"/>
                </a:solidFill>
                <a:latin typeface="Palatino Linotype"/>
                <a:cs typeface="Palatino Linotype"/>
              </a:rPr>
              <a:t>heor</a:t>
            </a:r>
            <a:r>
              <a:rPr sz="2800" b="1" i="1" spc="35" dirty="0">
                <a:solidFill>
                  <a:srgbClr val="FF0000"/>
                </a:solidFill>
                <a:latin typeface="Palatino Linotype"/>
                <a:cs typeface="Palatino Linotype"/>
              </a:rPr>
              <a:t>y</a:t>
            </a:r>
            <a:r>
              <a:rPr sz="2800" spc="-15" dirty="0">
                <a:latin typeface="Palatino Linotype"/>
                <a:cs typeface="Palatino Linotype"/>
              </a:rPr>
              <a:t>”</a:t>
            </a:r>
            <a:endParaRPr sz="2800">
              <a:latin typeface="Palatino Linotype"/>
              <a:cs typeface="Palatino Linotype"/>
            </a:endParaRPr>
          </a:p>
          <a:p>
            <a:pPr marR="482600" algn="r">
              <a:lnSpc>
                <a:spcPct val="100000"/>
              </a:lnSpc>
              <a:spcBef>
                <a:spcPts val="25"/>
              </a:spcBef>
            </a:pPr>
            <a:r>
              <a:rPr sz="2400" dirty="0">
                <a:latin typeface="Palatino Linotype"/>
                <a:cs typeface="Palatino Linotype"/>
              </a:rPr>
              <a:t>--</a:t>
            </a:r>
            <a:r>
              <a:rPr sz="2400" spc="-10" dirty="0">
                <a:latin typeface="Palatino Linotype"/>
                <a:cs typeface="Palatino Linotype"/>
              </a:rPr>
              <a:t> </a:t>
            </a:r>
            <a:r>
              <a:rPr sz="2400" spc="-320" dirty="0">
                <a:latin typeface="Palatino Linotype"/>
                <a:cs typeface="Palatino Linotype"/>
              </a:rPr>
              <a:t>V</a:t>
            </a:r>
            <a:r>
              <a:rPr sz="2400" dirty="0">
                <a:latin typeface="Palatino Linotype"/>
                <a:cs typeface="Palatino Linotype"/>
              </a:rPr>
              <a:t>.</a:t>
            </a:r>
            <a:r>
              <a:rPr sz="2400" spc="20" dirty="0">
                <a:latin typeface="Palatino Linotype"/>
                <a:cs typeface="Palatino Linotype"/>
              </a:rPr>
              <a:t> </a:t>
            </a:r>
            <a:r>
              <a:rPr sz="2400" spc="-200" dirty="0">
                <a:latin typeface="Palatino Linotype"/>
                <a:cs typeface="Palatino Linotype"/>
              </a:rPr>
              <a:t>V</a:t>
            </a:r>
            <a:r>
              <a:rPr sz="2400" dirty="0">
                <a:latin typeface="Palatino Linotype"/>
                <a:cs typeface="Palatino Linotype"/>
              </a:rPr>
              <a:t>ap</a:t>
            </a:r>
            <a:r>
              <a:rPr sz="2400" spc="-15" dirty="0">
                <a:latin typeface="Palatino Linotype"/>
                <a:cs typeface="Palatino Linotype"/>
              </a:rPr>
              <a:t>n</a:t>
            </a:r>
            <a:r>
              <a:rPr sz="2400" dirty="0">
                <a:latin typeface="Palatino Linotype"/>
                <a:cs typeface="Palatino Linotype"/>
              </a:rPr>
              <a:t>ik</a:t>
            </a:r>
            <a:endParaRPr sz="2400">
              <a:latin typeface="Palatino Linotype"/>
              <a:cs typeface="Palatino Linotype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05841" y="308915"/>
            <a:ext cx="8439150" cy="17081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25" dirty="0">
                <a:latin typeface="FangSong"/>
                <a:cs typeface="FangSong"/>
              </a:rPr>
              <a:t>软</a:t>
            </a:r>
            <a:r>
              <a:rPr sz="2800" spc="-30" dirty="0">
                <a:latin typeface="FangSong"/>
                <a:cs typeface="FangSong"/>
              </a:rPr>
              <a:t>间隔</a:t>
            </a:r>
            <a:endParaRPr sz="2800">
              <a:latin typeface="FangSong"/>
              <a:cs typeface="FangSong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3700">
              <a:latin typeface="Times New Roman"/>
              <a:cs typeface="Times New Roman"/>
            </a:endParaRPr>
          </a:p>
          <a:p>
            <a:pPr marL="320040">
              <a:lnSpc>
                <a:spcPct val="100000"/>
              </a:lnSpc>
            </a:pPr>
            <a:r>
              <a:rPr lang="en-US" altLang="zh-CN" sz="2400" dirty="0"/>
              <a:t>-Q:</a:t>
            </a:r>
            <a:r>
              <a:rPr sz="2200" spc="-20" dirty="0">
                <a:latin typeface="FangSong"/>
                <a:cs typeface="FangSong"/>
              </a:rPr>
              <a:t>现</a:t>
            </a:r>
            <a:r>
              <a:rPr sz="2200" spc="-25" dirty="0">
                <a:latin typeface="FangSong"/>
                <a:cs typeface="FangSong"/>
              </a:rPr>
              <a:t>实中</a:t>
            </a:r>
            <a:r>
              <a:rPr sz="2200" spc="-20" dirty="0">
                <a:latin typeface="FangSong"/>
                <a:cs typeface="FangSong"/>
              </a:rPr>
              <a:t>很难确</a:t>
            </a:r>
            <a:r>
              <a:rPr sz="2200" spc="-25" dirty="0">
                <a:latin typeface="FangSong"/>
                <a:cs typeface="FangSong"/>
              </a:rPr>
              <a:t>定合</a:t>
            </a:r>
            <a:r>
              <a:rPr sz="2200" spc="-20" dirty="0">
                <a:latin typeface="FangSong"/>
                <a:cs typeface="FangSong"/>
              </a:rPr>
              <a:t>适的核</a:t>
            </a:r>
            <a:r>
              <a:rPr sz="2200" spc="-25" dirty="0">
                <a:latin typeface="FangSong"/>
                <a:cs typeface="FangSong"/>
              </a:rPr>
              <a:t>函数</a:t>
            </a:r>
            <a:r>
              <a:rPr sz="2200" spc="-20" dirty="0">
                <a:latin typeface="FangSong"/>
                <a:cs typeface="FangSong"/>
              </a:rPr>
              <a:t>，</a:t>
            </a:r>
            <a:r>
              <a:rPr sz="2200" spc="-25" dirty="0">
                <a:latin typeface="FangSong"/>
                <a:cs typeface="FangSong"/>
              </a:rPr>
              <a:t>使</a:t>
            </a:r>
            <a:r>
              <a:rPr sz="2200" spc="-20" dirty="0">
                <a:latin typeface="FangSong"/>
                <a:cs typeface="FangSong"/>
              </a:rPr>
              <a:t>训</a:t>
            </a:r>
            <a:r>
              <a:rPr sz="2200" spc="-25" dirty="0">
                <a:latin typeface="FangSong"/>
                <a:cs typeface="FangSong"/>
              </a:rPr>
              <a:t>练样</a:t>
            </a:r>
            <a:r>
              <a:rPr sz="2200" spc="-5" dirty="0">
                <a:latin typeface="FangSong"/>
                <a:cs typeface="FangSong"/>
              </a:rPr>
              <a:t>本</a:t>
            </a:r>
            <a:r>
              <a:rPr sz="2200" spc="-25" dirty="0">
                <a:latin typeface="FangSong"/>
                <a:cs typeface="FangSong"/>
              </a:rPr>
              <a:t>在</a:t>
            </a:r>
            <a:r>
              <a:rPr sz="2200" spc="-20" dirty="0">
                <a:latin typeface="FangSong"/>
                <a:cs typeface="FangSong"/>
              </a:rPr>
              <a:t>特</a:t>
            </a:r>
            <a:r>
              <a:rPr sz="2200" spc="-25" dirty="0">
                <a:latin typeface="FangSong"/>
                <a:cs typeface="FangSong"/>
              </a:rPr>
              <a:t>征空</a:t>
            </a:r>
            <a:r>
              <a:rPr sz="2200" spc="-20" dirty="0">
                <a:latin typeface="FangSong"/>
                <a:cs typeface="FangSong"/>
              </a:rPr>
              <a:t>间</a:t>
            </a:r>
            <a:r>
              <a:rPr sz="2200" spc="-25" dirty="0">
                <a:latin typeface="FangSong"/>
                <a:cs typeface="FangSong"/>
              </a:rPr>
              <a:t>中</a:t>
            </a:r>
            <a:r>
              <a:rPr sz="2200" spc="-20" dirty="0">
                <a:latin typeface="FangSong"/>
                <a:cs typeface="FangSong"/>
              </a:rPr>
              <a:t>线</a:t>
            </a:r>
            <a:r>
              <a:rPr sz="2200" spc="-25" dirty="0">
                <a:latin typeface="FangSong"/>
                <a:cs typeface="FangSong"/>
              </a:rPr>
              <a:t>性</a:t>
            </a:r>
            <a:r>
              <a:rPr sz="2200" spc="-15" dirty="0">
                <a:latin typeface="FangSong"/>
                <a:cs typeface="FangSong"/>
              </a:rPr>
              <a:t>可</a:t>
            </a:r>
            <a:r>
              <a:rPr sz="2200" spc="-25" dirty="0">
                <a:latin typeface="FangSong"/>
                <a:cs typeface="FangSong"/>
              </a:rPr>
              <a:t>分</a:t>
            </a:r>
            <a:r>
              <a:rPr lang="en-US" altLang="zh-CN" sz="2200">
                <a:latin typeface="FangSong"/>
                <a:cs typeface="FangSong"/>
              </a:rPr>
              <a:t>.</a:t>
            </a:r>
            <a:r>
              <a:rPr sz="2000" dirty="0">
                <a:latin typeface="FangSong"/>
                <a:cs typeface="FangSong"/>
              </a:rPr>
              <a:t>即便貌</a:t>
            </a:r>
            <a:r>
              <a:rPr sz="2000" spc="-15" dirty="0">
                <a:latin typeface="FangSong"/>
                <a:cs typeface="FangSong"/>
              </a:rPr>
              <a:t>似</a:t>
            </a:r>
            <a:r>
              <a:rPr sz="2000" dirty="0">
                <a:latin typeface="FangSong"/>
                <a:cs typeface="FangSong"/>
              </a:rPr>
              <a:t>线</a:t>
            </a:r>
            <a:r>
              <a:rPr sz="2000" spc="-15" dirty="0">
                <a:latin typeface="FangSong"/>
                <a:cs typeface="FangSong"/>
              </a:rPr>
              <a:t>性</a:t>
            </a:r>
            <a:r>
              <a:rPr sz="2000" dirty="0">
                <a:latin typeface="FangSong"/>
                <a:cs typeface="FangSong"/>
              </a:rPr>
              <a:t>可分，</a:t>
            </a:r>
            <a:r>
              <a:rPr sz="2000" spc="-15" dirty="0">
                <a:latin typeface="FangSong"/>
                <a:cs typeface="FangSong"/>
              </a:rPr>
              <a:t>也</a:t>
            </a:r>
            <a:r>
              <a:rPr sz="2000" dirty="0">
                <a:latin typeface="FangSong"/>
                <a:cs typeface="FangSong"/>
              </a:rPr>
              <a:t>很</a:t>
            </a:r>
            <a:r>
              <a:rPr sz="2000" spc="-15" dirty="0">
                <a:latin typeface="FangSong"/>
                <a:cs typeface="FangSong"/>
              </a:rPr>
              <a:t>难</a:t>
            </a:r>
            <a:r>
              <a:rPr sz="2000" dirty="0">
                <a:latin typeface="FangSong"/>
                <a:cs typeface="FangSong"/>
              </a:rPr>
              <a:t>断定是</a:t>
            </a:r>
            <a:r>
              <a:rPr sz="2000" spc="-10" dirty="0">
                <a:latin typeface="FangSong"/>
                <a:cs typeface="FangSong"/>
              </a:rPr>
              <a:t>否</a:t>
            </a:r>
            <a:r>
              <a:rPr sz="2000" dirty="0">
                <a:latin typeface="FangSong"/>
                <a:cs typeface="FangSong"/>
              </a:rPr>
              <a:t>是</a:t>
            </a:r>
            <a:r>
              <a:rPr sz="2000" spc="-15" dirty="0">
                <a:latin typeface="FangSong"/>
                <a:cs typeface="FangSong"/>
              </a:rPr>
              <a:t>因</a:t>
            </a:r>
            <a:r>
              <a:rPr sz="2000" dirty="0">
                <a:latin typeface="FangSong"/>
                <a:cs typeface="FangSong"/>
              </a:rPr>
              <a:t>过拟合</a:t>
            </a:r>
            <a:r>
              <a:rPr sz="2000" spc="-15" dirty="0">
                <a:latin typeface="FangSong"/>
                <a:cs typeface="FangSong"/>
              </a:rPr>
              <a:t>造</a:t>
            </a:r>
            <a:r>
              <a:rPr sz="2000" dirty="0">
                <a:latin typeface="FangSong"/>
                <a:cs typeface="FangSong"/>
              </a:rPr>
              <a:t>成的</a:t>
            </a:r>
            <a:r>
              <a:rPr lang="zh-CN" altLang="en-US" sz="2000" dirty="0">
                <a:latin typeface="FangSong"/>
                <a:cs typeface="FangSong"/>
              </a:rPr>
              <a:t>。</a:t>
            </a:r>
            <a:endParaRPr sz="2000">
              <a:latin typeface="FangSong"/>
              <a:cs typeface="FangSong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84326" y="2728579"/>
            <a:ext cx="7282180" cy="369332"/>
          </a:xfrm>
          <a:prstGeom prst="rect">
            <a:avLst/>
          </a:prstGeom>
          <a:solidFill>
            <a:srgbClr val="FFFF99"/>
          </a:solidFill>
        </p:spPr>
        <p:txBody>
          <a:bodyPr vert="horz" wrap="square" lIns="0" tIns="0" rIns="0" bIns="0" rtlCol="0">
            <a:spAutoFit/>
          </a:bodyPr>
          <a:lstStyle/>
          <a:p>
            <a:pPr marL="92075">
              <a:lnSpc>
                <a:spcPct val="100000"/>
              </a:lnSpc>
            </a:pPr>
            <a:r>
              <a:rPr lang="en-US" altLang="zh-CN" sz="2400" dirty="0"/>
              <a:t>-A:</a:t>
            </a:r>
            <a:r>
              <a:rPr lang="zh-CN" altLang="en-US" sz="2400" dirty="0"/>
              <a:t> </a:t>
            </a:r>
            <a:r>
              <a:rPr sz="2200" spc="-15" dirty="0">
                <a:latin typeface="FangSong"/>
                <a:cs typeface="FangSong"/>
              </a:rPr>
              <a:t>引入</a:t>
            </a:r>
            <a:r>
              <a:rPr sz="2200" spc="-15" dirty="0">
                <a:solidFill>
                  <a:srgbClr val="FF0000"/>
                </a:solidFill>
                <a:latin typeface="FangSong"/>
                <a:cs typeface="FangSong"/>
              </a:rPr>
              <a:t>软间</a:t>
            </a:r>
            <a:r>
              <a:rPr sz="2200" spc="-25" dirty="0">
                <a:solidFill>
                  <a:srgbClr val="FF0000"/>
                </a:solidFill>
                <a:latin typeface="FangSong"/>
                <a:cs typeface="FangSong"/>
              </a:rPr>
              <a:t>隔</a:t>
            </a:r>
            <a:r>
              <a:rPr sz="2200" spc="-360" dirty="0">
                <a:solidFill>
                  <a:srgbClr val="FF0000"/>
                </a:solidFill>
                <a:latin typeface="FangSong"/>
                <a:cs typeface="FangSong"/>
              </a:rPr>
              <a:t> </a:t>
            </a:r>
            <a:r>
              <a:rPr sz="1800" spc="-15" dirty="0">
                <a:latin typeface="Verdana"/>
                <a:cs typeface="Verdana"/>
              </a:rPr>
              <a:t>(sof</a:t>
            </a:r>
            <a:r>
              <a:rPr sz="1800" spc="-10" dirty="0">
                <a:latin typeface="Verdana"/>
                <a:cs typeface="Verdana"/>
              </a:rPr>
              <a:t>t</a:t>
            </a:r>
            <a:r>
              <a:rPr sz="1800" dirty="0">
                <a:latin typeface="Verdana"/>
                <a:cs typeface="Verdana"/>
              </a:rPr>
              <a:t> </a:t>
            </a:r>
            <a:r>
              <a:rPr sz="1800" spc="-15" dirty="0">
                <a:latin typeface="Verdana"/>
                <a:cs typeface="Verdana"/>
              </a:rPr>
              <a:t>mar</a:t>
            </a:r>
            <a:r>
              <a:rPr sz="1800" spc="-25" dirty="0">
                <a:latin typeface="Verdana"/>
                <a:cs typeface="Verdana"/>
              </a:rPr>
              <a:t>g</a:t>
            </a:r>
            <a:r>
              <a:rPr sz="1800" spc="5" dirty="0">
                <a:latin typeface="Verdana"/>
                <a:cs typeface="Verdana"/>
              </a:rPr>
              <a:t>i</a:t>
            </a:r>
            <a:r>
              <a:rPr sz="1800" spc="-10" dirty="0">
                <a:latin typeface="Verdana"/>
                <a:cs typeface="Verdana"/>
              </a:rPr>
              <a:t>n),</a:t>
            </a:r>
            <a:r>
              <a:rPr sz="1800" spc="-5" dirty="0">
                <a:latin typeface="Verdana"/>
                <a:cs typeface="Verdana"/>
              </a:rPr>
              <a:t> </a:t>
            </a:r>
            <a:r>
              <a:rPr sz="2200" spc="-15" dirty="0">
                <a:latin typeface="FangSong"/>
                <a:cs typeface="FangSong"/>
              </a:rPr>
              <a:t>允许在</a:t>
            </a:r>
            <a:r>
              <a:rPr sz="2200" spc="-20" dirty="0">
                <a:latin typeface="FangSong"/>
                <a:cs typeface="FangSong"/>
              </a:rPr>
              <a:t>一</a:t>
            </a:r>
            <a:r>
              <a:rPr sz="2200" spc="-25" dirty="0">
                <a:latin typeface="FangSong"/>
                <a:cs typeface="FangSong"/>
              </a:rPr>
              <a:t>些</a:t>
            </a:r>
            <a:r>
              <a:rPr sz="2200" spc="-20" dirty="0">
                <a:latin typeface="FangSong"/>
                <a:cs typeface="FangSong"/>
              </a:rPr>
              <a:t>样</a:t>
            </a:r>
            <a:r>
              <a:rPr sz="2200" spc="-25" dirty="0">
                <a:latin typeface="FangSong"/>
                <a:cs typeface="FangSong"/>
              </a:rPr>
              <a:t>本上</a:t>
            </a:r>
            <a:r>
              <a:rPr sz="2200" spc="-20" dirty="0">
                <a:latin typeface="FangSong"/>
                <a:cs typeface="FangSong"/>
              </a:rPr>
              <a:t>不</a:t>
            </a:r>
            <a:r>
              <a:rPr sz="2200" spc="-25" dirty="0">
                <a:latin typeface="FangSong"/>
                <a:cs typeface="FangSong"/>
              </a:rPr>
              <a:t>满</a:t>
            </a:r>
            <a:r>
              <a:rPr sz="2200" spc="-15" dirty="0">
                <a:latin typeface="FangSong"/>
                <a:cs typeface="FangSong"/>
              </a:rPr>
              <a:t>足约束</a:t>
            </a:r>
            <a:endParaRPr sz="2200">
              <a:latin typeface="FangSong"/>
              <a:cs typeface="FangSong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883152" y="3749040"/>
            <a:ext cx="1955164" cy="1915795"/>
          </a:xfrm>
          <a:custGeom>
            <a:avLst/>
            <a:gdLst/>
            <a:ahLst/>
            <a:cxnLst/>
            <a:rect l="l" t="t" r="r" b="b"/>
            <a:pathLst>
              <a:path w="1955164" h="1915795">
                <a:moveTo>
                  <a:pt x="0" y="1915693"/>
                </a:moveTo>
                <a:lnTo>
                  <a:pt x="1954783" y="0"/>
                </a:lnTo>
              </a:path>
            </a:pathLst>
          </a:custGeom>
          <a:ln w="9144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496055" y="3383279"/>
            <a:ext cx="1955164" cy="1915795"/>
          </a:xfrm>
          <a:custGeom>
            <a:avLst/>
            <a:gdLst/>
            <a:ahLst/>
            <a:cxnLst/>
            <a:rect l="l" t="t" r="r" b="b"/>
            <a:pathLst>
              <a:path w="1955164" h="1915795">
                <a:moveTo>
                  <a:pt x="0" y="1915668"/>
                </a:moveTo>
                <a:lnTo>
                  <a:pt x="1954783" y="0"/>
                </a:lnTo>
              </a:path>
            </a:pathLst>
          </a:custGeom>
          <a:ln w="9143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648352" y="4593114"/>
            <a:ext cx="147955" cy="87630"/>
          </a:xfrm>
          <a:custGeom>
            <a:avLst/>
            <a:gdLst/>
            <a:ahLst/>
            <a:cxnLst/>
            <a:rect l="l" t="t" r="r" b="b"/>
            <a:pathLst>
              <a:path w="147954" h="87629">
                <a:moveTo>
                  <a:pt x="48152" y="6453"/>
                </a:moveTo>
                <a:lnTo>
                  <a:pt x="32103" y="6453"/>
                </a:lnTo>
                <a:lnTo>
                  <a:pt x="32103" y="19356"/>
                </a:lnTo>
                <a:lnTo>
                  <a:pt x="30497" y="19356"/>
                </a:lnTo>
                <a:lnTo>
                  <a:pt x="30497" y="24196"/>
                </a:lnTo>
                <a:lnTo>
                  <a:pt x="28893" y="24196"/>
                </a:lnTo>
                <a:lnTo>
                  <a:pt x="28893" y="29036"/>
                </a:lnTo>
                <a:lnTo>
                  <a:pt x="27286" y="29036"/>
                </a:lnTo>
                <a:lnTo>
                  <a:pt x="27286" y="32263"/>
                </a:lnTo>
                <a:lnTo>
                  <a:pt x="25682" y="32263"/>
                </a:lnTo>
                <a:lnTo>
                  <a:pt x="25682" y="37102"/>
                </a:lnTo>
                <a:lnTo>
                  <a:pt x="24075" y="37102"/>
                </a:lnTo>
                <a:lnTo>
                  <a:pt x="24075" y="41939"/>
                </a:lnTo>
                <a:lnTo>
                  <a:pt x="22471" y="41939"/>
                </a:lnTo>
                <a:lnTo>
                  <a:pt x="22471" y="46779"/>
                </a:lnTo>
                <a:lnTo>
                  <a:pt x="20867" y="46779"/>
                </a:lnTo>
                <a:lnTo>
                  <a:pt x="20867" y="51619"/>
                </a:lnTo>
                <a:lnTo>
                  <a:pt x="19261" y="51619"/>
                </a:lnTo>
                <a:lnTo>
                  <a:pt x="19261" y="61299"/>
                </a:lnTo>
                <a:lnTo>
                  <a:pt x="17657" y="62909"/>
                </a:lnTo>
                <a:lnTo>
                  <a:pt x="19261" y="70976"/>
                </a:lnTo>
                <a:lnTo>
                  <a:pt x="20867" y="74203"/>
                </a:lnTo>
                <a:lnTo>
                  <a:pt x="30497" y="83882"/>
                </a:lnTo>
                <a:lnTo>
                  <a:pt x="40129" y="87106"/>
                </a:lnTo>
                <a:lnTo>
                  <a:pt x="62600" y="87106"/>
                </a:lnTo>
                <a:lnTo>
                  <a:pt x="69019" y="83882"/>
                </a:lnTo>
                <a:lnTo>
                  <a:pt x="72230" y="80656"/>
                </a:lnTo>
                <a:lnTo>
                  <a:pt x="48154" y="80656"/>
                </a:lnTo>
                <a:lnTo>
                  <a:pt x="44943" y="79042"/>
                </a:lnTo>
                <a:lnTo>
                  <a:pt x="41732" y="75816"/>
                </a:lnTo>
                <a:lnTo>
                  <a:pt x="40129" y="72589"/>
                </a:lnTo>
                <a:lnTo>
                  <a:pt x="38522" y="66136"/>
                </a:lnTo>
                <a:lnTo>
                  <a:pt x="40129" y="64523"/>
                </a:lnTo>
                <a:lnTo>
                  <a:pt x="40129" y="54846"/>
                </a:lnTo>
                <a:lnTo>
                  <a:pt x="41732" y="54846"/>
                </a:lnTo>
                <a:lnTo>
                  <a:pt x="41732" y="48393"/>
                </a:lnTo>
                <a:lnTo>
                  <a:pt x="43339" y="48393"/>
                </a:lnTo>
                <a:lnTo>
                  <a:pt x="43339" y="43553"/>
                </a:lnTo>
                <a:lnTo>
                  <a:pt x="44943" y="43553"/>
                </a:lnTo>
                <a:lnTo>
                  <a:pt x="44943" y="38716"/>
                </a:lnTo>
                <a:lnTo>
                  <a:pt x="46547" y="38716"/>
                </a:lnTo>
                <a:lnTo>
                  <a:pt x="46547" y="33876"/>
                </a:lnTo>
                <a:lnTo>
                  <a:pt x="48154" y="33876"/>
                </a:lnTo>
                <a:lnTo>
                  <a:pt x="48154" y="27423"/>
                </a:lnTo>
                <a:lnTo>
                  <a:pt x="49758" y="27423"/>
                </a:lnTo>
                <a:lnTo>
                  <a:pt x="51364" y="25809"/>
                </a:lnTo>
                <a:lnTo>
                  <a:pt x="51364" y="22583"/>
                </a:lnTo>
                <a:lnTo>
                  <a:pt x="52968" y="22583"/>
                </a:lnTo>
                <a:lnTo>
                  <a:pt x="51364" y="11293"/>
                </a:lnTo>
                <a:lnTo>
                  <a:pt x="49758" y="8066"/>
                </a:lnTo>
                <a:lnTo>
                  <a:pt x="48152" y="6453"/>
                </a:lnTo>
                <a:close/>
              </a:path>
              <a:path w="147954" h="87629">
                <a:moveTo>
                  <a:pt x="94702" y="77429"/>
                </a:moveTo>
                <a:lnTo>
                  <a:pt x="73836" y="77429"/>
                </a:lnTo>
                <a:lnTo>
                  <a:pt x="77047" y="79042"/>
                </a:lnTo>
                <a:lnTo>
                  <a:pt x="78651" y="80656"/>
                </a:lnTo>
                <a:lnTo>
                  <a:pt x="81861" y="82269"/>
                </a:lnTo>
                <a:lnTo>
                  <a:pt x="83465" y="83882"/>
                </a:lnTo>
                <a:lnTo>
                  <a:pt x="86676" y="85496"/>
                </a:lnTo>
                <a:lnTo>
                  <a:pt x="91491" y="87106"/>
                </a:lnTo>
                <a:lnTo>
                  <a:pt x="113962" y="87106"/>
                </a:lnTo>
                <a:lnTo>
                  <a:pt x="120384" y="83882"/>
                </a:lnTo>
                <a:lnTo>
                  <a:pt x="123594" y="80656"/>
                </a:lnTo>
                <a:lnTo>
                  <a:pt x="97912" y="80656"/>
                </a:lnTo>
                <a:lnTo>
                  <a:pt x="94702" y="77429"/>
                </a:lnTo>
                <a:close/>
              </a:path>
              <a:path w="147954" h="87629">
                <a:moveTo>
                  <a:pt x="96308" y="37102"/>
                </a:moveTo>
                <a:lnTo>
                  <a:pt x="75440" y="37102"/>
                </a:lnTo>
                <a:lnTo>
                  <a:pt x="75440" y="43553"/>
                </a:lnTo>
                <a:lnTo>
                  <a:pt x="73836" y="43553"/>
                </a:lnTo>
                <a:lnTo>
                  <a:pt x="73836" y="50006"/>
                </a:lnTo>
                <a:lnTo>
                  <a:pt x="72230" y="50006"/>
                </a:lnTo>
                <a:lnTo>
                  <a:pt x="72230" y="61299"/>
                </a:lnTo>
                <a:lnTo>
                  <a:pt x="70626" y="61299"/>
                </a:lnTo>
                <a:lnTo>
                  <a:pt x="70626" y="70976"/>
                </a:lnTo>
                <a:lnTo>
                  <a:pt x="69019" y="70976"/>
                </a:lnTo>
                <a:lnTo>
                  <a:pt x="69019" y="74203"/>
                </a:lnTo>
                <a:lnTo>
                  <a:pt x="64204" y="79042"/>
                </a:lnTo>
                <a:lnTo>
                  <a:pt x="60994" y="80656"/>
                </a:lnTo>
                <a:lnTo>
                  <a:pt x="72230" y="80656"/>
                </a:lnTo>
                <a:lnTo>
                  <a:pt x="73836" y="79042"/>
                </a:lnTo>
                <a:lnTo>
                  <a:pt x="73836" y="77429"/>
                </a:lnTo>
                <a:lnTo>
                  <a:pt x="94702" y="77429"/>
                </a:lnTo>
                <a:lnTo>
                  <a:pt x="93097" y="75816"/>
                </a:lnTo>
                <a:lnTo>
                  <a:pt x="91491" y="72589"/>
                </a:lnTo>
                <a:lnTo>
                  <a:pt x="89887" y="66136"/>
                </a:lnTo>
                <a:lnTo>
                  <a:pt x="91491" y="64523"/>
                </a:lnTo>
                <a:lnTo>
                  <a:pt x="91491" y="54846"/>
                </a:lnTo>
                <a:lnTo>
                  <a:pt x="93097" y="54846"/>
                </a:lnTo>
                <a:lnTo>
                  <a:pt x="93097" y="46779"/>
                </a:lnTo>
                <a:lnTo>
                  <a:pt x="94701" y="46779"/>
                </a:lnTo>
                <a:lnTo>
                  <a:pt x="94701" y="41939"/>
                </a:lnTo>
                <a:lnTo>
                  <a:pt x="96308" y="41939"/>
                </a:lnTo>
                <a:lnTo>
                  <a:pt x="96308" y="37102"/>
                </a:lnTo>
                <a:close/>
              </a:path>
              <a:path w="147954" h="87629">
                <a:moveTo>
                  <a:pt x="141252" y="0"/>
                </a:moveTo>
                <a:lnTo>
                  <a:pt x="130016" y="1613"/>
                </a:lnTo>
                <a:lnTo>
                  <a:pt x="126805" y="3226"/>
                </a:lnTo>
                <a:lnTo>
                  <a:pt x="125198" y="4839"/>
                </a:lnTo>
                <a:lnTo>
                  <a:pt x="123594" y="4839"/>
                </a:lnTo>
                <a:lnTo>
                  <a:pt x="123594" y="8066"/>
                </a:lnTo>
                <a:lnTo>
                  <a:pt x="121991" y="8066"/>
                </a:lnTo>
                <a:lnTo>
                  <a:pt x="121991" y="12906"/>
                </a:lnTo>
                <a:lnTo>
                  <a:pt x="120384" y="14519"/>
                </a:lnTo>
                <a:lnTo>
                  <a:pt x="121991" y="19356"/>
                </a:lnTo>
                <a:lnTo>
                  <a:pt x="125198" y="22583"/>
                </a:lnTo>
                <a:lnTo>
                  <a:pt x="128409" y="24196"/>
                </a:lnTo>
                <a:lnTo>
                  <a:pt x="133226" y="29036"/>
                </a:lnTo>
                <a:lnTo>
                  <a:pt x="134830" y="41939"/>
                </a:lnTo>
                <a:lnTo>
                  <a:pt x="133226" y="41939"/>
                </a:lnTo>
                <a:lnTo>
                  <a:pt x="133226" y="48393"/>
                </a:lnTo>
                <a:lnTo>
                  <a:pt x="131620" y="48393"/>
                </a:lnTo>
                <a:lnTo>
                  <a:pt x="131620" y="51619"/>
                </a:lnTo>
                <a:lnTo>
                  <a:pt x="130016" y="51619"/>
                </a:lnTo>
                <a:lnTo>
                  <a:pt x="130016" y="56459"/>
                </a:lnTo>
                <a:lnTo>
                  <a:pt x="128409" y="56459"/>
                </a:lnTo>
                <a:lnTo>
                  <a:pt x="128409" y="59686"/>
                </a:lnTo>
                <a:lnTo>
                  <a:pt x="126805" y="59686"/>
                </a:lnTo>
                <a:lnTo>
                  <a:pt x="126805" y="62909"/>
                </a:lnTo>
                <a:lnTo>
                  <a:pt x="125198" y="62909"/>
                </a:lnTo>
                <a:lnTo>
                  <a:pt x="125198" y="66136"/>
                </a:lnTo>
                <a:lnTo>
                  <a:pt x="123594" y="66136"/>
                </a:lnTo>
                <a:lnTo>
                  <a:pt x="123594" y="69363"/>
                </a:lnTo>
                <a:lnTo>
                  <a:pt x="121991" y="69363"/>
                </a:lnTo>
                <a:lnTo>
                  <a:pt x="121991" y="72589"/>
                </a:lnTo>
                <a:lnTo>
                  <a:pt x="115569" y="79042"/>
                </a:lnTo>
                <a:lnTo>
                  <a:pt x="112359" y="80656"/>
                </a:lnTo>
                <a:lnTo>
                  <a:pt x="123594" y="80656"/>
                </a:lnTo>
                <a:lnTo>
                  <a:pt x="130016" y="74203"/>
                </a:lnTo>
                <a:lnTo>
                  <a:pt x="130016" y="70976"/>
                </a:lnTo>
                <a:lnTo>
                  <a:pt x="131620" y="70976"/>
                </a:lnTo>
                <a:lnTo>
                  <a:pt x="131620" y="67749"/>
                </a:lnTo>
                <a:lnTo>
                  <a:pt x="133226" y="67749"/>
                </a:lnTo>
                <a:lnTo>
                  <a:pt x="133226" y="64523"/>
                </a:lnTo>
                <a:lnTo>
                  <a:pt x="134830" y="64523"/>
                </a:lnTo>
                <a:lnTo>
                  <a:pt x="134830" y="61299"/>
                </a:lnTo>
                <a:lnTo>
                  <a:pt x="136434" y="61299"/>
                </a:lnTo>
                <a:lnTo>
                  <a:pt x="136434" y="58072"/>
                </a:lnTo>
                <a:lnTo>
                  <a:pt x="138041" y="58072"/>
                </a:lnTo>
                <a:lnTo>
                  <a:pt x="138041" y="54846"/>
                </a:lnTo>
                <a:lnTo>
                  <a:pt x="139645" y="54846"/>
                </a:lnTo>
                <a:lnTo>
                  <a:pt x="139645" y="50006"/>
                </a:lnTo>
                <a:lnTo>
                  <a:pt x="141252" y="50006"/>
                </a:lnTo>
                <a:lnTo>
                  <a:pt x="141252" y="45166"/>
                </a:lnTo>
                <a:lnTo>
                  <a:pt x="142856" y="45166"/>
                </a:lnTo>
                <a:lnTo>
                  <a:pt x="142856" y="40326"/>
                </a:lnTo>
                <a:lnTo>
                  <a:pt x="144462" y="40326"/>
                </a:lnTo>
                <a:lnTo>
                  <a:pt x="144462" y="35489"/>
                </a:lnTo>
                <a:lnTo>
                  <a:pt x="146066" y="35489"/>
                </a:lnTo>
                <a:lnTo>
                  <a:pt x="146066" y="29036"/>
                </a:lnTo>
                <a:lnTo>
                  <a:pt x="147670" y="29036"/>
                </a:lnTo>
                <a:lnTo>
                  <a:pt x="146066" y="8066"/>
                </a:lnTo>
                <a:lnTo>
                  <a:pt x="144462" y="4839"/>
                </a:lnTo>
                <a:lnTo>
                  <a:pt x="141252" y="1613"/>
                </a:lnTo>
                <a:lnTo>
                  <a:pt x="141252" y="0"/>
                </a:lnTo>
                <a:close/>
              </a:path>
              <a:path w="147954" h="87629">
                <a:moveTo>
                  <a:pt x="101123" y="17743"/>
                </a:moveTo>
                <a:lnTo>
                  <a:pt x="80255" y="17743"/>
                </a:lnTo>
                <a:lnTo>
                  <a:pt x="80255" y="24196"/>
                </a:lnTo>
                <a:lnTo>
                  <a:pt x="78651" y="24196"/>
                </a:lnTo>
                <a:lnTo>
                  <a:pt x="78651" y="30649"/>
                </a:lnTo>
                <a:lnTo>
                  <a:pt x="77047" y="30649"/>
                </a:lnTo>
                <a:lnTo>
                  <a:pt x="77047" y="37102"/>
                </a:lnTo>
                <a:lnTo>
                  <a:pt x="97912" y="37102"/>
                </a:lnTo>
                <a:lnTo>
                  <a:pt x="97912" y="27423"/>
                </a:lnTo>
                <a:lnTo>
                  <a:pt x="99519" y="27423"/>
                </a:lnTo>
                <a:lnTo>
                  <a:pt x="99519" y="22583"/>
                </a:lnTo>
                <a:lnTo>
                  <a:pt x="101123" y="22583"/>
                </a:lnTo>
                <a:lnTo>
                  <a:pt x="101123" y="17743"/>
                </a:lnTo>
                <a:close/>
              </a:path>
              <a:path w="147954" h="87629">
                <a:moveTo>
                  <a:pt x="12839" y="20969"/>
                </a:moveTo>
                <a:lnTo>
                  <a:pt x="3210" y="20969"/>
                </a:lnTo>
                <a:lnTo>
                  <a:pt x="3210" y="24196"/>
                </a:lnTo>
                <a:lnTo>
                  <a:pt x="1603" y="24196"/>
                </a:lnTo>
                <a:lnTo>
                  <a:pt x="1603" y="29036"/>
                </a:lnTo>
                <a:lnTo>
                  <a:pt x="0" y="30649"/>
                </a:lnTo>
                <a:lnTo>
                  <a:pt x="9631" y="30649"/>
                </a:lnTo>
                <a:lnTo>
                  <a:pt x="11235" y="29036"/>
                </a:lnTo>
                <a:lnTo>
                  <a:pt x="11235" y="25809"/>
                </a:lnTo>
                <a:lnTo>
                  <a:pt x="12839" y="25809"/>
                </a:lnTo>
                <a:lnTo>
                  <a:pt x="12839" y="20969"/>
                </a:lnTo>
                <a:close/>
              </a:path>
              <a:path w="147954" h="87629">
                <a:moveTo>
                  <a:pt x="14446" y="17743"/>
                </a:moveTo>
                <a:lnTo>
                  <a:pt x="4814" y="17743"/>
                </a:lnTo>
                <a:lnTo>
                  <a:pt x="4814" y="20969"/>
                </a:lnTo>
                <a:lnTo>
                  <a:pt x="14446" y="20969"/>
                </a:lnTo>
                <a:lnTo>
                  <a:pt x="14446" y="17743"/>
                </a:lnTo>
                <a:close/>
              </a:path>
              <a:path w="147954" h="87629">
                <a:moveTo>
                  <a:pt x="40129" y="0"/>
                </a:moveTo>
                <a:lnTo>
                  <a:pt x="22471" y="1613"/>
                </a:lnTo>
                <a:lnTo>
                  <a:pt x="19261" y="3226"/>
                </a:lnTo>
                <a:lnTo>
                  <a:pt x="8025" y="14519"/>
                </a:lnTo>
                <a:lnTo>
                  <a:pt x="6421" y="14519"/>
                </a:lnTo>
                <a:lnTo>
                  <a:pt x="6421" y="17743"/>
                </a:lnTo>
                <a:lnTo>
                  <a:pt x="16050" y="17743"/>
                </a:lnTo>
                <a:lnTo>
                  <a:pt x="17657" y="16132"/>
                </a:lnTo>
                <a:lnTo>
                  <a:pt x="17657" y="12906"/>
                </a:lnTo>
                <a:lnTo>
                  <a:pt x="19261" y="12906"/>
                </a:lnTo>
                <a:lnTo>
                  <a:pt x="22471" y="9679"/>
                </a:lnTo>
                <a:lnTo>
                  <a:pt x="25682" y="8066"/>
                </a:lnTo>
                <a:lnTo>
                  <a:pt x="32103" y="6453"/>
                </a:lnTo>
                <a:lnTo>
                  <a:pt x="48152" y="6453"/>
                </a:lnTo>
                <a:lnTo>
                  <a:pt x="46547" y="4839"/>
                </a:lnTo>
                <a:lnTo>
                  <a:pt x="40129" y="1613"/>
                </a:lnTo>
                <a:lnTo>
                  <a:pt x="40129" y="0"/>
                </a:lnTo>
                <a:close/>
              </a:path>
              <a:path w="147954" h="87629">
                <a:moveTo>
                  <a:pt x="99519" y="1613"/>
                </a:moveTo>
                <a:lnTo>
                  <a:pt x="88283" y="3226"/>
                </a:lnTo>
                <a:lnTo>
                  <a:pt x="85072" y="6453"/>
                </a:lnTo>
                <a:lnTo>
                  <a:pt x="83465" y="6453"/>
                </a:lnTo>
                <a:lnTo>
                  <a:pt x="83465" y="9679"/>
                </a:lnTo>
                <a:lnTo>
                  <a:pt x="81861" y="9679"/>
                </a:lnTo>
                <a:lnTo>
                  <a:pt x="81861" y="17743"/>
                </a:lnTo>
                <a:lnTo>
                  <a:pt x="102727" y="17743"/>
                </a:lnTo>
                <a:lnTo>
                  <a:pt x="101123" y="4839"/>
                </a:lnTo>
                <a:lnTo>
                  <a:pt x="99519" y="3226"/>
                </a:lnTo>
                <a:lnTo>
                  <a:pt x="99519" y="161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815286" y="4510848"/>
            <a:ext cx="90170" cy="88900"/>
          </a:xfrm>
          <a:custGeom>
            <a:avLst/>
            <a:gdLst/>
            <a:ahLst/>
            <a:cxnLst/>
            <a:rect l="l" t="t" r="r" b="b"/>
            <a:pathLst>
              <a:path w="90170" h="88900">
                <a:moveTo>
                  <a:pt x="48151" y="6453"/>
                </a:moveTo>
                <a:lnTo>
                  <a:pt x="41732" y="6453"/>
                </a:lnTo>
                <a:lnTo>
                  <a:pt x="41732" y="85493"/>
                </a:lnTo>
                <a:lnTo>
                  <a:pt x="43336" y="88719"/>
                </a:lnTo>
                <a:lnTo>
                  <a:pt x="48151" y="88719"/>
                </a:lnTo>
                <a:lnTo>
                  <a:pt x="48151" y="6453"/>
                </a:lnTo>
                <a:close/>
              </a:path>
              <a:path w="90170" h="88900">
                <a:moveTo>
                  <a:pt x="89887" y="0"/>
                </a:moveTo>
                <a:lnTo>
                  <a:pt x="1603" y="1613"/>
                </a:lnTo>
                <a:lnTo>
                  <a:pt x="0" y="3226"/>
                </a:lnTo>
                <a:lnTo>
                  <a:pt x="1603" y="4839"/>
                </a:lnTo>
                <a:lnTo>
                  <a:pt x="4814" y="6453"/>
                </a:lnTo>
                <a:lnTo>
                  <a:pt x="85069" y="6453"/>
                </a:lnTo>
                <a:lnTo>
                  <a:pt x="89887" y="4839"/>
                </a:lnTo>
                <a:lnTo>
                  <a:pt x="8988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929255" y="4593114"/>
            <a:ext cx="107950" cy="87630"/>
          </a:xfrm>
          <a:custGeom>
            <a:avLst/>
            <a:gdLst/>
            <a:ahLst/>
            <a:cxnLst/>
            <a:rect l="l" t="t" r="r" b="b"/>
            <a:pathLst>
              <a:path w="107950" h="87629">
                <a:moveTo>
                  <a:pt x="19269" y="56459"/>
                </a:moveTo>
                <a:lnTo>
                  <a:pt x="8033" y="58072"/>
                </a:lnTo>
                <a:lnTo>
                  <a:pt x="4803" y="61299"/>
                </a:lnTo>
                <a:lnTo>
                  <a:pt x="3202" y="61299"/>
                </a:lnTo>
                <a:lnTo>
                  <a:pt x="3202" y="64523"/>
                </a:lnTo>
                <a:lnTo>
                  <a:pt x="1601" y="64523"/>
                </a:lnTo>
                <a:lnTo>
                  <a:pt x="1601" y="69363"/>
                </a:lnTo>
                <a:lnTo>
                  <a:pt x="0" y="70976"/>
                </a:lnTo>
                <a:lnTo>
                  <a:pt x="1601" y="77429"/>
                </a:lnTo>
                <a:lnTo>
                  <a:pt x="3202" y="79042"/>
                </a:lnTo>
                <a:lnTo>
                  <a:pt x="4803" y="82269"/>
                </a:lnTo>
                <a:lnTo>
                  <a:pt x="6404" y="83882"/>
                </a:lnTo>
                <a:lnTo>
                  <a:pt x="12837" y="87106"/>
                </a:lnTo>
                <a:lnTo>
                  <a:pt x="30505" y="87106"/>
                </a:lnTo>
                <a:lnTo>
                  <a:pt x="36909" y="83882"/>
                </a:lnTo>
                <a:lnTo>
                  <a:pt x="40130" y="80656"/>
                </a:lnTo>
                <a:lnTo>
                  <a:pt x="16039" y="80656"/>
                </a:lnTo>
                <a:lnTo>
                  <a:pt x="12837" y="79042"/>
                </a:lnTo>
                <a:lnTo>
                  <a:pt x="17640" y="77429"/>
                </a:lnTo>
                <a:lnTo>
                  <a:pt x="20870" y="74203"/>
                </a:lnTo>
                <a:lnTo>
                  <a:pt x="20870" y="70976"/>
                </a:lnTo>
                <a:lnTo>
                  <a:pt x="22471" y="70976"/>
                </a:lnTo>
                <a:lnTo>
                  <a:pt x="20870" y="61299"/>
                </a:lnTo>
                <a:lnTo>
                  <a:pt x="19269" y="58072"/>
                </a:lnTo>
                <a:lnTo>
                  <a:pt x="19269" y="56459"/>
                </a:lnTo>
                <a:close/>
              </a:path>
              <a:path w="107950" h="87629">
                <a:moveTo>
                  <a:pt x="59381" y="77429"/>
                </a:moveTo>
                <a:lnTo>
                  <a:pt x="41741" y="77429"/>
                </a:lnTo>
                <a:lnTo>
                  <a:pt x="46544" y="82269"/>
                </a:lnTo>
                <a:lnTo>
                  <a:pt x="52977" y="85496"/>
                </a:lnTo>
                <a:lnTo>
                  <a:pt x="59381" y="87106"/>
                </a:lnTo>
                <a:lnTo>
                  <a:pt x="80252" y="87106"/>
                </a:lnTo>
                <a:lnTo>
                  <a:pt x="86684" y="83882"/>
                </a:lnTo>
                <a:lnTo>
                  <a:pt x="88286" y="82269"/>
                </a:lnTo>
                <a:lnTo>
                  <a:pt x="91488" y="80656"/>
                </a:lnTo>
                <a:lnTo>
                  <a:pt x="64213" y="80656"/>
                </a:lnTo>
                <a:lnTo>
                  <a:pt x="60982" y="79042"/>
                </a:lnTo>
                <a:lnTo>
                  <a:pt x="59381" y="77429"/>
                </a:lnTo>
                <a:close/>
              </a:path>
              <a:path w="107950" h="87629">
                <a:moveTo>
                  <a:pt x="59381" y="62909"/>
                </a:moveTo>
                <a:lnTo>
                  <a:pt x="38511" y="62909"/>
                </a:lnTo>
                <a:lnTo>
                  <a:pt x="38511" y="67749"/>
                </a:lnTo>
                <a:lnTo>
                  <a:pt x="36909" y="67749"/>
                </a:lnTo>
                <a:lnTo>
                  <a:pt x="36909" y="70976"/>
                </a:lnTo>
                <a:lnTo>
                  <a:pt x="35308" y="70976"/>
                </a:lnTo>
                <a:lnTo>
                  <a:pt x="35308" y="74203"/>
                </a:lnTo>
                <a:lnTo>
                  <a:pt x="28876" y="80656"/>
                </a:lnTo>
                <a:lnTo>
                  <a:pt x="40130" y="80656"/>
                </a:lnTo>
                <a:lnTo>
                  <a:pt x="41741" y="79042"/>
                </a:lnTo>
                <a:lnTo>
                  <a:pt x="41741" y="77429"/>
                </a:lnTo>
                <a:lnTo>
                  <a:pt x="59381" y="77429"/>
                </a:lnTo>
                <a:lnTo>
                  <a:pt x="57780" y="72589"/>
                </a:lnTo>
                <a:lnTo>
                  <a:pt x="59381" y="70976"/>
                </a:lnTo>
                <a:lnTo>
                  <a:pt x="59381" y="62909"/>
                </a:lnTo>
                <a:close/>
              </a:path>
              <a:path w="107950" h="87629">
                <a:moveTo>
                  <a:pt x="105926" y="56459"/>
                </a:moveTo>
                <a:lnTo>
                  <a:pt x="96291" y="56459"/>
                </a:lnTo>
                <a:lnTo>
                  <a:pt x="96291" y="61299"/>
                </a:lnTo>
                <a:lnTo>
                  <a:pt x="94690" y="61299"/>
                </a:lnTo>
                <a:lnTo>
                  <a:pt x="94690" y="64523"/>
                </a:lnTo>
                <a:lnTo>
                  <a:pt x="93089" y="64523"/>
                </a:lnTo>
                <a:lnTo>
                  <a:pt x="93089" y="67749"/>
                </a:lnTo>
                <a:lnTo>
                  <a:pt x="83454" y="77429"/>
                </a:lnTo>
                <a:lnTo>
                  <a:pt x="77050" y="80656"/>
                </a:lnTo>
                <a:lnTo>
                  <a:pt x="91488" y="80656"/>
                </a:lnTo>
                <a:lnTo>
                  <a:pt x="94690" y="77429"/>
                </a:lnTo>
                <a:lnTo>
                  <a:pt x="97920" y="75816"/>
                </a:lnTo>
                <a:lnTo>
                  <a:pt x="97920" y="72589"/>
                </a:lnTo>
                <a:lnTo>
                  <a:pt x="99522" y="72589"/>
                </a:lnTo>
                <a:lnTo>
                  <a:pt x="101123" y="70976"/>
                </a:lnTo>
                <a:lnTo>
                  <a:pt x="101123" y="67749"/>
                </a:lnTo>
                <a:lnTo>
                  <a:pt x="102724" y="67749"/>
                </a:lnTo>
                <a:lnTo>
                  <a:pt x="104325" y="66136"/>
                </a:lnTo>
                <a:lnTo>
                  <a:pt x="104325" y="62909"/>
                </a:lnTo>
                <a:lnTo>
                  <a:pt x="105926" y="62909"/>
                </a:lnTo>
                <a:lnTo>
                  <a:pt x="105926" y="56459"/>
                </a:lnTo>
                <a:close/>
              </a:path>
              <a:path w="107950" h="87629">
                <a:moveTo>
                  <a:pt x="60982" y="56459"/>
                </a:moveTo>
                <a:lnTo>
                  <a:pt x="40112" y="56459"/>
                </a:lnTo>
                <a:lnTo>
                  <a:pt x="40112" y="62909"/>
                </a:lnTo>
                <a:lnTo>
                  <a:pt x="60982" y="62909"/>
                </a:lnTo>
                <a:lnTo>
                  <a:pt x="60982" y="56459"/>
                </a:lnTo>
                <a:close/>
              </a:path>
              <a:path w="107950" h="87629">
                <a:moveTo>
                  <a:pt x="64213" y="43553"/>
                </a:moveTo>
                <a:lnTo>
                  <a:pt x="43342" y="43553"/>
                </a:lnTo>
                <a:lnTo>
                  <a:pt x="43342" y="50006"/>
                </a:lnTo>
                <a:lnTo>
                  <a:pt x="41741" y="50006"/>
                </a:lnTo>
                <a:lnTo>
                  <a:pt x="41741" y="56459"/>
                </a:lnTo>
                <a:lnTo>
                  <a:pt x="62583" y="56459"/>
                </a:lnTo>
                <a:lnTo>
                  <a:pt x="62583" y="48393"/>
                </a:lnTo>
                <a:lnTo>
                  <a:pt x="64213" y="48393"/>
                </a:lnTo>
                <a:lnTo>
                  <a:pt x="64213" y="43553"/>
                </a:lnTo>
                <a:close/>
              </a:path>
              <a:path w="107950" h="87629">
                <a:moveTo>
                  <a:pt x="62583" y="6453"/>
                </a:moveTo>
                <a:lnTo>
                  <a:pt x="32106" y="6453"/>
                </a:lnTo>
                <a:lnTo>
                  <a:pt x="44943" y="8066"/>
                </a:lnTo>
                <a:lnTo>
                  <a:pt x="48145" y="9679"/>
                </a:lnTo>
                <a:lnTo>
                  <a:pt x="49746" y="24196"/>
                </a:lnTo>
                <a:lnTo>
                  <a:pt x="48145" y="24196"/>
                </a:lnTo>
                <a:lnTo>
                  <a:pt x="48145" y="30649"/>
                </a:lnTo>
                <a:lnTo>
                  <a:pt x="46544" y="30649"/>
                </a:lnTo>
                <a:lnTo>
                  <a:pt x="46544" y="35489"/>
                </a:lnTo>
                <a:lnTo>
                  <a:pt x="44943" y="35489"/>
                </a:lnTo>
                <a:lnTo>
                  <a:pt x="44943" y="43553"/>
                </a:lnTo>
                <a:lnTo>
                  <a:pt x="65814" y="43553"/>
                </a:lnTo>
                <a:lnTo>
                  <a:pt x="65814" y="38716"/>
                </a:lnTo>
                <a:lnTo>
                  <a:pt x="67415" y="38716"/>
                </a:lnTo>
                <a:lnTo>
                  <a:pt x="67415" y="32263"/>
                </a:lnTo>
                <a:lnTo>
                  <a:pt x="69016" y="32263"/>
                </a:lnTo>
                <a:lnTo>
                  <a:pt x="69016" y="22583"/>
                </a:lnTo>
                <a:lnTo>
                  <a:pt x="70617" y="22583"/>
                </a:lnTo>
                <a:lnTo>
                  <a:pt x="70617" y="19356"/>
                </a:lnTo>
                <a:lnTo>
                  <a:pt x="72218" y="19356"/>
                </a:lnTo>
                <a:lnTo>
                  <a:pt x="72218" y="16132"/>
                </a:lnTo>
                <a:lnTo>
                  <a:pt x="73819" y="16132"/>
                </a:lnTo>
                <a:lnTo>
                  <a:pt x="73819" y="12906"/>
                </a:lnTo>
                <a:lnTo>
                  <a:pt x="75449" y="12906"/>
                </a:lnTo>
                <a:lnTo>
                  <a:pt x="78651" y="9679"/>
                </a:lnTo>
                <a:lnTo>
                  <a:pt x="65814" y="9679"/>
                </a:lnTo>
                <a:lnTo>
                  <a:pt x="62583" y="6453"/>
                </a:lnTo>
                <a:close/>
              </a:path>
              <a:path w="107950" h="87629">
                <a:moveTo>
                  <a:pt x="49746" y="0"/>
                </a:moveTo>
                <a:lnTo>
                  <a:pt x="28876" y="1613"/>
                </a:lnTo>
                <a:lnTo>
                  <a:pt x="19269" y="6453"/>
                </a:lnTo>
                <a:lnTo>
                  <a:pt x="14438" y="11293"/>
                </a:lnTo>
                <a:lnTo>
                  <a:pt x="11235" y="11293"/>
                </a:lnTo>
                <a:lnTo>
                  <a:pt x="11235" y="14519"/>
                </a:lnTo>
                <a:lnTo>
                  <a:pt x="9634" y="16132"/>
                </a:lnTo>
                <a:lnTo>
                  <a:pt x="8033" y="16132"/>
                </a:lnTo>
                <a:lnTo>
                  <a:pt x="8033" y="19356"/>
                </a:lnTo>
                <a:lnTo>
                  <a:pt x="6404" y="20969"/>
                </a:lnTo>
                <a:lnTo>
                  <a:pt x="4803" y="20969"/>
                </a:lnTo>
                <a:lnTo>
                  <a:pt x="4803" y="24196"/>
                </a:lnTo>
                <a:lnTo>
                  <a:pt x="3202" y="24196"/>
                </a:lnTo>
                <a:lnTo>
                  <a:pt x="3202" y="29036"/>
                </a:lnTo>
                <a:lnTo>
                  <a:pt x="1601" y="30649"/>
                </a:lnTo>
                <a:lnTo>
                  <a:pt x="11235" y="30649"/>
                </a:lnTo>
                <a:lnTo>
                  <a:pt x="12837" y="29036"/>
                </a:lnTo>
                <a:lnTo>
                  <a:pt x="12837" y="25809"/>
                </a:lnTo>
                <a:lnTo>
                  <a:pt x="14438" y="25809"/>
                </a:lnTo>
                <a:lnTo>
                  <a:pt x="14438" y="22583"/>
                </a:lnTo>
                <a:lnTo>
                  <a:pt x="16039" y="22583"/>
                </a:lnTo>
                <a:lnTo>
                  <a:pt x="16039" y="19356"/>
                </a:lnTo>
                <a:lnTo>
                  <a:pt x="17640" y="19356"/>
                </a:lnTo>
                <a:lnTo>
                  <a:pt x="25674" y="11293"/>
                </a:lnTo>
                <a:lnTo>
                  <a:pt x="32106" y="8066"/>
                </a:lnTo>
                <a:lnTo>
                  <a:pt x="32106" y="6453"/>
                </a:lnTo>
                <a:lnTo>
                  <a:pt x="62583" y="6453"/>
                </a:lnTo>
                <a:lnTo>
                  <a:pt x="56179" y="3226"/>
                </a:lnTo>
                <a:lnTo>
                  <a:pt x="49746" y="1613"/>
                </a:lnTo>
                <a:lnTo>
                  <a:pt x="49746" y="0"/>
                </a:lnTo>
                <a:close/>
              </a:path>
              <a:path w="107950" h="87629">
                <a:moveTo>
                  <a:pt x="103524" y="6453"/>
                </a:moveTo>
                <a:lnTo>
                  <a:pt x="80252" y="6453"/>
                </a:lnTo>
                <a:lnTo>
                  <a:pt x="93089" y="8066"/>
                </a:lnTo>
                <a:lnTo>
                  <a:pt x="94690" y="9679"/>
                </a:lnTo>
                <a:lnTo>
                  <a:pt x="91488" y="11293"/>
                </a:lnTo>
                <a:lnTo>
                  <a:pt x="89887" y="12906"/>
                </a:lnTo>
                <a:lnTo>
                  <a:pt x="88286" y="12906"/>
                </a:lnTo>
                <a:lnTo>
                  <a:pt x="88286" y="16132"/>
                </a:lnTo>
                <a:lnTo>
                  <a:pt x="86684" y="16132"/>
                </a:lnTo>
                <a:lnTo>
                  <a:pt x="86684" y="20969"/>
                </a:lnTo>
                <a:lnTo>
                  <a:pt x="85055" y="22583"/>
                </a:lnTo>
                <a:lnTo>
                  <a:pt x="88286" y="29036"/>
                </a:lnTo>
                <a:lnTo>
                  <a:pt x="89887" y="30649"/>
                </a:lnTo>
                <a:lnTo>
                  <a:pt x="101123" y="30649"/>
                </a:lnTo>
                <a:lnTo>
                  <a:pt x="105926" y="25809"/>
                </a:lnTo>
                <a:lnTo>
                  <a:pt x="105926" y="22583"/>
                </a:lnTo>
                <a:lnTo>
                  <a:pt x="107527" y="22583"/>
                </a:lnTo>
                <a:lnTo>
                  <a:pt x="105926" y="9679"/>
                </a:lnTo>
                <a:lnTo>
                  <a:pt x="104325" y="8066"/>
                </a:lnTo>
                <a:lnTo>
                  <a:pt x="103524" y="6453"/>
                </a:lnTo>
                <a:close/>
              </a:path>
              <a:path w="107950" h="87629">
                <a:moveTo>
                  <a:pt x="96291" y="0"/>
                </a:moveTo>
                <a:lnTo>
                  <a:pt x="78651" y="1613"/>
                </a:lnTo>
                <a:lnTo>
                  <a:pt x="72218" y="4839"/>
                </a:lnTo>
                <a:lnTo>
                  <a:pt x="67415" y="9679"/>
                </a:lnTo>
                <a:lnTo>
                  <a:pt x="78651" y="9679"/>
                </a:lnTo>
                <a:lnTo>
                  <a:pt x="80252" y="8066"/>
                </a:lnTo>
                <a:lnTo>
                  <a:pt x="80252" y="6453"/>
                </a:lnTo>
                <a:lnTo>
                  <a:pt x="103524" y="6453"/>
                </a:lnTo>
                <a:lnTo>
                  <a:pt x="102724" y="4839"/>
                </a:lnTo>
                <a:lnTo>
                  <a:pt x="96291" y="1613"/>
                </a:lnTo>
                <a:lnTo>
                  <a:pt x="9629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100996" y="4568918"/>
            <a:ext cx="125730" cy="124460"/>
          </a:xfrm>
          <a:custGeom>
            <a:avLst/>
            <a:gdLst/>
            <a:ahLst/>
            <a:cxnLst/>
            <a:rect l="l" t="t" r="r" b="b"/>
            <a:pathLst>
              <a:path w="125729" h="124460">
                <a:moveTo>
                  <a:pt x="65814" y="66136"/>
                </a:moveTo>
                <a:lnTo>
                  <a:pt x="59381" y="66136"/>
                </a:lnTo>
                <a:lnTo>
                  <a:pt x="59381" y="119369"/>
                </a:lnTo>
                <a:lnTo>
                  <a:pt x="61010" y="124209"/>
                </a:lnTo>
                <a:lnTo>
                  <a:pt x="65814" y="124209"/>
                </a:lnTo>
                <a:lnTo>
                  <a:pt x="65814" y="66136"/>
                </a:lnTo>
                <a:close/>
              </a:path>
              <a:path w="125729" h="124460">
                <a:moveTo>
                  <a:pt x="65814" y="0"/>
                </a:moveTo>
                <a:lnTo>
                  <a:pt x="61010" y="0"/>
                </a:lnTo>
                <a:lnTo>
                  <a:pt x="61010" y="4839"/>
                </a:lnTo>
                <a:lnTo>
                  <a:pt x="59381" y="4839"/>
                </a:lnTo>
                <a:lnTo>
                  <a:pt x="59381" y="59686"/>
                </a:lnTo>
                <a:lnTo>
                  <a:pt x="1601" y="61299"/>
                </a:lnTo>
                <a:lnTo>
                  <a:pt x="0" y="62912"/>
                </a:lnTo>
                <a:lnTo>
                  <a:pt x="1601" y="64523"/>
                </a:lnTo>
                <a:lnTo>
                  <a:pt x="6432" y="66136"/>
                </a:lnTo>
                <a:lnTo>
                  <a:pt x="118791" y="66136"/>
                </a:lnTo>
                <a:lnTo>
                  <a:pt x="125196" y="64523"/>
                </a:lnTo>
                <a:lnTo>
                  <a:pt x="125196" y="59686"/>
                </a:lnTo>
                <a:lnTo>
                  <a:pt x="65814" y="59686"/>
                </a:lnTo>
                <a:lnTo>
                  <a:pt x="6581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287203" y="4546335"/>
            <a:ext cx="69215" cy="133985"/>
          </a:xfrm>
          <a:custGeom>
            <a:avLst/>
            <a:gdLst/>
            <a:ahLst/>
            <a:cxnLst/>
            <a:rect l="l" t="t" r="r" b="b"/>
            <a:pathLst>
              <a:path w="69214" h="133985">
                <a:moveTo>
                  <a:pt x="14438" y="93559"/>
                </a:moveTo>
                <a:lnTo>
                  <a:pt x="1601" y="93559"/>
                </a:lnTo>
                <a:lnTo>
                  <a:pt x="1601" y="104852"/>
                </a:lnTo>
                <a:lnTo>
                  <a:pt x="0" y="106466"/>
                </a:lnTo>
                <a:lnTo>
                  <a:pt x="1601" y="116143"/>
                </a:lnTo>
                <a:lnTo>
                  <a:pt x="3202" y="120982"/>
                </a:lnTo>
                <a:lnTo>
                  <a:pt x="4803" y="122596"/>
                </a:lnTo>
                <a:lnTo>
                  <a:pt x="6404" y="125822"/>
                </a:lnTo>
                <a:lnTo>
                  <a:pt x="11235" y="130662"/>
                </a:lnTo>
                <a:lnTo>
                  <a:pt x="14438" y="132275"/>
                </a:lnTo>
                <a:lnTo>
                  <a:pt x="16039" y="133886"/>
                </a:lnTo>
                <a:lnTo>
                  <a:pt x="33707" y="133886"/>
                </a:lnTo>
                <a:lnTo>
                  <a:pt x="36909" y="132275"/>
                </a:lnTo>
                <a:lnTo>
                  <a:pt x="41713" y="130662"/>
                </a:lnTo>
                <a:lnTo>
                  <a:pt x="19241" y="130662"/>
                </a:lnTo>
                <a:lnTo>
                  <a:pt x="14438" y="125822"/>
                </a:lnTo>
                <a:lnTo>
                  <a:pt x="12837" y="122596"/>
                </a:lnTo>
                <a:lnTo>
                  <a:pt x="11235" y="112916"/>
                </a:lnTo>
                <a:lnTo>
                  <a:pt x="12837" y="111303"/>
                </a:lnTo>
                <a:lnTo>
                  <a:pt x="12837" y="100012"/>
                </a:lnTo>
                <a:lnTo>
                  <a:pt x="14438" y="100012"/>
                </a:lnTo>
                <a:lnTo>
                  <a:pt x="14438" y="93559"/>
                </a:lnTo>
                <a:close/>
              </a:path>
              <a:path w="69214" h="133985">
                <a:moveTo>
                  <a:pt x="56179" y="114529"/>
                </a:moveTo>
                <a:lnTo>
                  <a:pt x="44943" y="114529"/>
                </a:lnTo>
                <a:lnTo>
                  <a:pt x="44943" y="117756"/>
                </a:lnTo>
                <a:lnTo>
                  <a:pt x="43342" y="119369"/>
                </a:lnTo>
                <a:lnTo>
                  <a:pt x="41713" y="119369"/>
                </a:lnTo>
                <a:lnTo>
                  <a:pt x="41713" y="122596"/>
                </a:lnTo>
                <a:lnTo>
                  <a:pt x="36909" y="127436"/>
                </a:lnTo>
                <a:lnTo>
                  <a:pt x="33707" y="129049"/>
                </a:lnTo>
                <a:lnTo>
                  <a:pt x="32106" y="130662"/>
                </a:lnTo>
                <a:lnTo>
                  <a:pt x="41713" y="130662"/>
                </a:lnTo>
                <a:lnTo>
                  <a:pt x="44943" y="127436"/>
                </a:lnTo>
                <a:lnTo>
                  <a:pt x="48145" y="125822"/>
                </a:lnTo>
                <a:lnTo>
                  <a:pt x="56179" y="117756"/>
                </a:lnTo>
                <a:lnTo>
                  <a:pt x="56179" y="114529"/>
                </a:lnTo>
                <a:close/>
              </a:path>
              <a:path w="69214" h="133985">
                <a:moveTo>
                  <a:pt x="57780" y="111303"/>
                </a:moveTo>
                <a:lnTo>
                  <a:pt x="46544" y="111303"/>
                </a:lnTo>
                <a:lnTo>
                  <a:pt x="46544" y="114529"/>
                </a:lnTo>
                <a:lnTo>
                  <a:pt x="57780" y="114529"/>
                </a:lnTo>
                <a:lnTo>
                  <a:pt x="57780" y="111303"/>
                </a:lnTo>
                <a:close/>
              </a:path>
              <a:path w="69214" h="133985">
                <a:moveTo>
                  <a:pt x="62583" y="103239"/>
                </a:moveTo>
                <a:lnTo>
                  <a:pt x="49746" y="103239"/>
                </a:lnTo>
                <a:lnTo>
                  <a:pt x="49746" y="108079"/>
                </a:lnTo>
                <a:lnTo>
                  <a:pt x="48145" y="108079"/>
                </a:lnTo>
                <a:lnTo>
                  <a:pt x="48145" y="111303"/>
                </a:lnTo>
                <a:lnTo>
                  <a:pt x="59381" y="111303"/>
                </a:lnTo>
                <a:lnTo>
                  <a:pt x="60982" y="109689"/>
                </a:lnTo>
                <a:lnTo>
                  <a:pt x="60982" y="106466"/>
                </a:lnTo>
                <a:lnTo>
                  <a:pt x="62583" y="106466"/>
                </a:lnTo>
                <a:lnTo>
                  <a:pt x="62583" y="103239"/>
                </a:lnTo>
                <a:close/>
              </a:path>
              <a:path w="69214" h="133985">
                <a:moveTo>
                  <a:pt x="59381" y="53233"/>
                </a:moveTo>
                <a:lnTo>
                  <a:pt x="51348" y="53233"/>
                </a:lnTo>
                <a:lnTo>
                  <a:pt x="51348" y="54846"/>
                </a:lnTo>
                <a:lnTo>
                  <a:pt x="54578" y="58072"/>
                </a:lnTo>
                <a:lnTo>
                  <a:pt x="56179" y="61299"/>
                </a:lnTo>
                <a:lnTo>
                  <a:pt x="57780" y="80656"/>
                </a:lnTo>
                <a:lnTo>
                  <a:pt x="56179" y="80656"/>
                </a:lnTo>
                <a:lnTo>
                  <a:pt x="56179" y="88719"/>
                </a:lnTo>
                <a:lnTo>
                  <a:pt x="54578" y="88719"/>
                </a:lnTo>
                <a:lnTo>
                  <a:pt x="54578" y="93559"/>
                </a:lnTo>
                <a:lnTo>
                  <a:pt x="52949" y="93559"/>
                </a:lnTo>
                <a:lnTo>
                  <a:pt x="52949" y="98399"/>
                </a:lnTo>
                <a:lnTo>
                  <a:pt x="51348" y="98399"/>
                </a:lnTo>
                <a:lnTo>
                  <a:pt x="51348" y="103239"/>
                </a:lnTo>
                <a:lnTo>
                  <a:pt x="64185" y="103239"/>
                </a:lnTo>
                <a:lnTo>
                  <a:pt x="64185" y="100012"/>
                </a:lnTo>
                <a:lnTo>
                  <a:pt x="65814" y="100012"/>
                </a:lnTo>
                <a:lnTo>
                  <a:pt x="65814" y="96786"/>
                </a:lnTo>
                <a:lnTo>
                  <a:pt x="67415" y="96786"/>
                </a:lnTo>
                <a:lnTo>
                  <a:pt x="67415" y="90333"/>
                </a:lnTo>
                <a:lnTo>
                  <a:pt x="69016" y="90333"/>
                </a:lnTo>
                <a:lnTo>
                  <a:pt x="67415" y="66136"/>
                </a:lnTo>
                <a:lnTo>
                  <a:pt x="62583" y="56459"/>
                </a:lnTo>
                <a:lnTo>
                  <a:pt x="59381" y="53233"/>
                </a:lnTo>
                <a:close/>
              </a:path>
              <a:path w="69214" h="133985">
                <a:moveTo>
                  <a:pt x="19241" y="69363"/>
                </a:moveTo>
                <a:lnTo>
                  <a:pt x="8005" y="69363"/>
                </a:lnTo>
                <a:lnTo>
                  <a:pt x="8005" y="75816"/>
                </a:lnTo>
                <a:lnTo>
                  <a:pt x="6404" y="75816"/>
                </a:lnTo>
                <a:lnTo>
                  <a:pt x="6404" y="82269"/>
                </a:lnTo>
                <a:lnTo>
                  <a:pt x="4803" y="82269"/>
                </a:lnTo>
                <a:lnTo>
                  <a:pt x="4803" y="88719"/>
                </a:lnTo>
                <a:lnTo>
                  <a:pt x="3202" y="88719"/>
                </a:lnTo>
                <a:lnTo>
                  <a:pt x="3202" y="93559"/>
                </a:lnTo>
                <a:lnTo>
                  <a:pt x="16039" y="93559"/>
                </a:lnTo>
                <a:lnTo>
                  <a:pt x="16039" y="87106"/>
                </a:lnTo>
                <a:lnTo>
                  <a:pt x="17640" y="87106"/>
                </a:lnTo>
                <a:lnTo>
                  <a:pt x="17640" y="79042"/>
                </a:lnTo>
                <a:lnTo>
                  <a:pt x="19241" y="79042"/>
                </a:lnTo>
                <a:lnTo>
                  <a:pt x="19241" y="69363"/>
                </a:lnTo>
                <a:close/>
              </a:path>
              <a:path w="69214" h="133985">
                <a:moveTo>
                  <a:pt x="33707" y="16132"/>
                </a:moveTo>
                <a:lnTo>
                  <a:pt x="20870" y="16132"/>
                </a:lnTo>
                <a:lnTo>
                  <a:pt x="20870" y="20969"/>
                </a:lnTo>
                <a:lnTo>
                  <a:pt x="19241" y="20969"/>
                </a:lnTo>
                <a:lnTo>
                  <a:pt x="19241" y="30649"/>
                </a:lnTo>
                <a:lnTo>
                  <a:pt x="17640" y="30649"/>
                </a:lnTo>
                <a:lnTo>
                  <a:pt x="17640" y="38716"/>
                </a:lnTo>
                <a:lnTo>
                  <a:pt x="16039" y="38716"/>
                </a:lnTo>
                <a:lnTo>
                  <a:pt x="16039" y="45166"/>
                </a:lnTo>
                <a:lnTo>
                  <a:pt x="14438" y="45166"/>
                </a:lnTo>
                <a:lnTo>
                  <a:pt x="14438" y="50006"/>
                </a:lnTo>
                <a:lnTo>
                  <a:pt x="12837" y="50006"/>
                </a:lnTo>
                <a:lnTo>
                  <a:pt x="12837" y="56459"/>
                </a:lnTo>
                <a:lnTo>
                  <a:pt x="11235" y="56459"/>
                </a:lnTo>
                <a:lnTo>
                  <a:pt x="11235" y="62912"/>
                </a:lnTo>
                <a:lnTo>
                  <a:pt x="9634" y="62912"/>
                </a:lnTo>
                <a:lnTo>
                  <a:pt x="9634" y="69363"/>
                </a:lnTo>
                <a:lnTo>
                  <a:pt x="20870" y="69363"/>
                </a:lnTo>
                <a:lnTo>
                  <a:pt x="30477" y="59686"/>
                </a:lnTo>
                <a:lnTo>
                  <a:pt x="33707" y="58072"/>
                </a:lnTo>
                <a:lnTo>
                  <a:pt x="24072" y="58072"/>
                </a:lnTo>
                <a:lnTo>
                  <a:pt x="24072" y="54846"/>
                </a:lnTo>
                <a:lnTo>
                  <a:pt x="25674" y="54846"/>
                </a:lnTo>
                <a:lnTo>
                  <a:pt x="25674" y="48393"/>
                </a:lnTo>
                <a:lnTo>
                  <a:pt x="27275" y="48393"/>
                </a:lnTo>
                <a:lnTo>
                  <a:pt x="27275" y="41939"/>
                </a:lnTo>
                <a:lnTo>
                  <a:pt x="28876" y="41939"/>
                </a:lnTo>
                <a:lnTo>
                  <a:pt x="28876" y="35489"/>
                </a:lnTo>
                <a:lnTo>
                  <a:pt x="30477" y="35489"/>
                </a:lnTo>
                <a:lnTo>
                  <a:pt x="30477" y="29036"/>
                </a:lnTo>
                <a:lnTo>
                  <a:pt x="32106" y="29036"/>
                </a:lnTo>
                <a:lnTo>
                  <a:pt x="32106" y="22583"/>
                </a:lnTo>
                <a:lnTo>
                  <a:pt x="33707" y="22583"/>
                </a:lnTo>
                <a:lnTo>
                  <a:pt x="33707" y="16132"/>
                </a:lnTo>
                <a:close/>
              </a:path>
              <a:path w="69214" h="133985">
                <a:moveTo>
                  <a:pt x="52949" y="48393"/>
                </a:moveTo>
                <a:lnTo>
                  <a:pt x="38511" y="50006"/>
                </a:lnTo>
                <a:lnTo>
                  <a:pt x="32106" y="53233"/>
                </a:lnTo>
                <a:lnTo>
                  <a:pt x="30477" y="54846"/>
                </a:lnTo>
                <a:lnTo>
                  <a:pt x="27275" y="56459"/>
                </a:lnTo>
                <a:lnTo>
                  <a:pt x="25674" y="58072"/>
                </a:lnTo>
                <a:lnTo>
                  <a:pt x="33707" y="58072"/>
                </a:lnTo>
                <a:lnTo>
                  <a:pt x="35308" y="56459"/>
                </a:lnTo>
                <a:lnTo>
                  <a:pt x="40112" y="54846"/>
                </a:lnTo>
                <a:lnTo>
                  <a:pt x="51348" y="53233"/>
                </a:lnTo>
                <a:lnTo>
                  <a:pt x="59381" y="53233"/>
                </a:lnTo>
                <a:lnTo>
                  <a:pt x="52949" y="50006"/>
                </a:lnTo>
                <a:lnTo>
                  <a:pt x="52949" y="48393"/>
                </a:lnTo>
                <a:close/>
              </a:path>
              <a:path w="69214" h="133985">
                <a:moveTo>
                  <a:pt x="36909" y="0"/>
                </a:moveTo>
                <a:lnTo>
                  <a:pt x="24072" y="1613"/>
                </a:lnTo>
                <a:lnTo>
                  <a:pt x="9634" y="1613"/>
                </a:lnTo>
                <a:lnTo>
                  <a:pt x="9634" y="4839"/>
                </a:lnTo>
                <a:lnTo>
                  <a:pt x="8005" y="6453"/>
                </a:lnTo>
                <a:lnTo>
                  <a:pt x="12837" y="8066"/>
                </a:lnTo>
                <a:lnTo>
                  <a:pt x="22471" y="8066"/>
                </a:lnTo>
                <a:lnTo>
                  <a:pt x="22471" y="16132"/>
                </a:lnTo>
                <a:lnTo>
                  <a:pt x="35308" y="16132"/>
                </a:lnTo>
                <a:lnTo>
                  <a:pt x="35308" y="9679"/>
                </a:lnTo>
                <a:lnTo>
                  <a:pt x="36909" y="9679"/>
                </a:lnTo>
                <a:lnTo>
                  <a:pt x="3690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423635" y="4610858"/>
            <a:ext cx="125730" cy="43815"/>
          </a:xfrm>
          <a:custGeom>
            <a:avLst/>
            <a:gdLst/>
            <a:ahLst/>
            <a:cxnLst/>
            <a:rect l="l" t="t" r="r" b="b"/>
            <a:pathLst>
              <a:path w="125729" h="43814">
                <a:moveTo>
                  <a:pt x="125196" y="35489"/>
                </a:moveTo>
                <a:lnTo>
                  <a:pt x="1601" y="37102"/>
                </a:lnTo>
                <a:lnTo>
                  <a:pt x="0" y="38716"/>
                </a:lnTo>
                <a:lnTo>
                  <a:pt x="1601" y="41942"/>
                </a:lnTo>
                <a:lnTo>
                  <a:pt x="4803" y="43556"/>
                </a:lnTo>
                <a:lnTo>
                  <a:pt x="118763" y="43556"/>
                </a:lnTo>
                <a:lnTo>
                  <a:pt x="125196" y="41942"/>
                </a:lnTo>
                <a:lnTo>
                  <a:pt x="125196" y="35489"/>
                </a:lnTo>
                <a:close/>
              </a:path>
              <a:path w="125729" h="43814">
                <a:moveTo>
                  <a:pt x="125196" y="0"/>
                </a:moveTo>
                <a:lnTo>
                  <a:pt x="1601" y="1613"/>
                </a:lnTo>
                <a:lnTo>
                  <a:pt x="0" y="3226"/>
                </a:lnTo>
                <a:lnTo>
                  <a:pt x="1601" y="4839"/>
                </a:lnTo>
                <a:lnTo>
                  <a:pt x="4803" y="6453"/>
                </a:lnTo>
                <a:lnTo>
                  <a:pt x="118763" y="6453"/>
                </a:lnTo>
                <a:lnTo>
                  <a:pt x="125196" y="4839"/>
                </a:lnTo>
                <a:lnTo>
                  <a:pt x="12519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627482" y="4632636"/>
            <a:ext cx="117475" cy="0"/>
          </a:xfrm>
          <a:custGeom>
            <a:avLst/>
            <a:gdLst/>
            <a:ahLst/>
            <a:cxnLst/>
            <a:rect l="l" t="t" r="r" b="b"/>
            <a:pathLst>
              <a:path w="117475">
                <a:moveTo>
                  <a:pt x="0" y="0"/>
                </a:moveTo>
                <a:lnTo>
                  <a:pt x="117162" y="0"/>
                </a:lnTo>
              </a:path>
            </a:pathLst>
          </a:custGeom>
          <a:ln w="933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778352" y="4552788"/>
            <a:ext cx="61594" cy="127635"/>
          </a:xfrm>
          <a:custGeom>
            <a:avLst/>
            <a:gdLst/>
            <a:ahLst/>
            <a:cxnLst/>
            <a:rect l="l" t="t" r="r" b="b"/>
            <a:pathLst>
              <a:path w="61595" h="127635">
                <a:moveTo>
                  <a:pt x="61010" y="122596"/>
                </a:moveTo>
                <a:lnTo>
                  <a:pt x="1629" y="122596"/>
                </a:lnTo>
                <a:lnTo>
                  <a:pt x="1629" y="127433"/>
                </a:lnTo>
                <a:lnTo>
                  <a:pt x="61010" y="127433"/>
                </a:lnTo>
                <a:lnTo>
                  <a:pt x="61010" y="122596"/>
                </a:lnTo>
                <a:close/>
              </a:path>
              <a:path w="61595" h="127635">
                <a:moveTo>
                  <a:pt x="38539" y="12903"/>
                </a:moveTo>
                <a:lnTo>
                  <a:pt x="24101" y="12903"/>
                </a:lnTo>
                <a:lnTo>
                  <a:pt x="24101" y="119369"/>
                </a:lnTo>
                <a:lnTo>
                  <a:pt x="20870" y="120982"/>
                </a:lnTo>
                <a:lnTo>
                  <a:pt x="8033" y="122596"/>
                </a:lnTo>
                <a:lnTo>
                  <a:pt x="56179" y="122596"/>
                </a:lnTo>
                <a:lnTo>
                  <a:pt x="43342" y="120982"/>
                </a:lnTo>
                <a:lnTo>
                  <a:pt x="40140" y="117756"/>
                </a:lnTo>
                <a:lnTo>
                  <a:pt x="38539" y="112916"/>
                </a:lnTo>
                <a:lnTo>
                  <a:pt x="38539" y="12903"/>
                </a:lnTo>
                <a:close/>
              </a:path>
              <a:path w="61595" h="127635">
                <a:moveTo>
                  <a:pt x="38539" y="0"/>
                </a:moveTo>
                <a:lnTo>
                  <a:pt x="32106" y="1613"/>
                </a:lnTo>
                <a:lnTo>
                  <a:pt x="30505" y="3226"/>
                </a:lnTo>
                <a:lnTo>
                  <a:pt x="27303" y="4839"/>
                </a:lnTo>
                <a:lnTo>
                  <a:pt x="25702" y="6453"/>
                </a:lnTo>
                <a:lnTo>
                  <a:pt x="16067" y="9679"/>
                </a:lnTo>
                <a:lnTo>
                  <a:pt x="0" y="9679"/>
                </a:lnTo>
                <a:lnTo>
                  <a:pt x="0" y="16130"/>
                </a:lnTo>
                <a:lnTo>
                  <a:pt x="16067" y="16130"/>
                </a:lnTo>
                <a:lnTo>
                  <a:pt x="20870" y="14516"/>
                </a:lnTo>
                <a:lnTo>
                  <a:pt x="24101" y="12903"/>
                </a:lnTo>
                <a:lnTo>
                  <a:pt x="38539" y="12903"/>
                </a:lnTo>
                <a:lnTo>
                  <a:pt x="3853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163927" y="3220020"/>
            <a:ext cx="897463" cy="5686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143145" y="3260347"/>
            <a:ext cx="60960" cy="129539"/>
          </a:xfrm>
          <a:custGeom>
            <a:avLst/>
            <a:gdLst/>
            <a:ahLst/>
            <a:cxnLst/>
            <a:rect l="l" t="t" r="r" b="b"/>
            <a:pathLst>
              <a:path w="60960" h="129539">
                <a:moveTo>
                  <a:pt x="60888" y="122596"/>
                </a:moveTo>
                <a:lnTo>
                  <a:pt x="0" y="122596"/>
                </a:lnTo>
                <a:lnTo>
                  <a:pt x="0" y="129046"/>
                </a:lnTo>
                <a:lnTo>
                  <a:pt x="60888" y="129046"/>
                </a:lnTo>
                <a:lnTo>
                  <a:pt x="60888" y="122596"/>
                </a:lnTo>
                <a:close/>
              </a:path>
              <a:path w="60960" h="129539">
                <a:moveTo>
                  <a:pt x="36852" y="12906"/>
                </a:moveTo>
                <a:lnTo>
                  <a:pt x="24035" y="12906"/>
                </a:lnTo>
                <a:lnTo>
                  <a:pt x="24035" y="119369"/>
                </a:lnTo>
                <a:lnTo>
                  <a:pt x="22436" y="120982"/>
                </a:lnTo>
                <a:lnTo>
                  <a:pt x="6394" y="122596"/>
                </a:lnTo>
                <a:lnTo>
                  <a:pt x="54493" y="122596"/>
                </a:lnTo>
                <a:lnTo>
                  <a:pt x="40049" y="120982"/>
                </a:lnTo>
                <a:lnTo>
                  <a:pt x="38451" y="119369"/>
                </a:lnTo>
                <a:lnTo>
                  <a:pt x="36852" y="114529"/>
                </a:lnTo>
                <a:lnTo>
                  <a:pt x="36852" y="12906"/>
                </a:lnTo>
                <a:close/>
              </a:path>
              <a:path w="60960" h="129539">
                <a:moveTo>
                  <a:pt x="36852" y="0"/>
                </a:moveTo>
                <a:lnTo>
                  <a:pt x="33655" y="1613"/>
                </a:lnTo>
                <a:lnTo>
                  <a:pt x="30430" y="4839"/>
                </a:lnTo>
                <a:lnTo>
                  <a:pt x="20838" y="9679"/>
                </a:lnTo>
                <a:lnTo>
                  <a:pt x="14415" y="11293"/>
                </a:lnTo>
                <a:lnTo>
                  <a:pt x="0" y="11293"/>
                </a:lnTo>
                <a:lnTo>
                  <a:pt x="0" y="16130"/>
                </a:lnTo>
                <a:lnTo>
                  <a:pt x="14415" y="16130"/>
                </a:lnTo>
                <a:lnTo>
                  <a:pt x="20838" y="14516"/>
                </a:lnTo>
                <a:lnTo>
                  <a:pt x="24035" y="12906"/>
                </a:lnTo>
                <a:lnTo>
                  <a:pt x="36852" y="12906"/>
                </a:lnTo>
                <a:lnTo>
                  <a:pt x="3685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236464" y="4383023"/>
            <a:ext cx="374015" cy="255270"/>
          </a:xfrm>
          <a:custGeom>
            <a:avLst/>
            <a:gdLst/>
            <a:ahLst/>
            <a:cxnLst/>
            <a:rect l="l" t="t" r="r" b="b"/>
            <a:pathLst>
              <a:path w="374014" h="255270">
                <a:moveTo>
                  <a:pt x="55038" y="53053"/>
                </a:moveTo>
                <a:lnTo>
                  <a:pt x="45503" y="61425"/>
                </a:lnTo>
                <a:lnTo>
                  <a:pt x="50165" y="66674"/>
                </a:lnTo>
                <a:lnTo>
                  <a:pt x="77216" y="96773"/>
                </a:lnTo>
                <a:lnTo>
                  <a:pt x="104013" y="125348"/>
                </a:lnTo>
                <a:lnTo>
                  <a:pt x="143256" y="164337"/>
                </a:lnTo>
                <a:lnTo>
                  <a:pt x="181102" y="197230"/>
                </a:lnTo>
                <a:lnTo>
                  <a:pt x="217170" y="222503"/>
                </a:lnTo>
                <a:lnTo>
                  <a:pt x="262382" y="243204"/>
                </a:lnTo>
                <a:lnTo>
                  <a:pt x="314706" y="253745"/>
                </a:lnTo>
                <a:lnTo>
                  <a:pt x="334645" y="254761"/>
                </a:lnTo>
                <a:lnTo>
                  <a:pt x="354203" y="254634"/>
                </a:lnTo>
                <a:lnTo>
                  <a:pt x="373507" y="254126"/>
                </a:lnTo>
                <a:lnTo>
                  <a:pt x="373263" y="242061"/>
                </a:lnTo>
                <a:lnTo>
                  <a:pt x="334772" y="242061"/>
                </a:lnTo>
                <a:lnTo>
                  <a:pt x="335110" y="242059"/>
                </a:lnTo>
                <a:lnTo>
                  <a:pt x="315595" y="241045"/>
                </a:lnTo>
                <a:lnTo>
                  <a:pt x="316103" y="241045"/>
                </a:lnTo>
                <a:lnTo>
                  <a:pt x="296037" y="238632"/>
                </a:lnTo>
                <a:lnTo>
                  <a:pt x="296545" y="238632"/>
                </a:lnTo>
                <a:lnTo>
                  <a:pt x="286900" y="236727"/>
                </a:lnTo>
                <a:lnTo>
                  <a:pt x="286639" y="236727"/>
                </a:lnTo>
                <a:lnTo>
                  <a:pt x="276352" y="234187"/>
                </a:lnTo>
                <a:lnTo>
                  <a:pt x="276606" y="234187"/>
                </a:lnTo>
                <a:lnTo>
                  <a:pt x="266192" y="231139"/>
                </a:lnTo>
                <a:lnTo>
                  <a:pt x="266446" y="231139"/>
                </a:lnTo>
                <a:lnTo>
                  <a:pt x="256489" y="227583"/>
                </a:lnTo>
                <a:lnTo>
                  <a:pt x="256159" y="227583"/>
                </a:lnTo>
                <a:lnTo>
                  <a:pt x="245237" y="222884"/>
                </a:lnTo>
                <a:lnTo>
                  <a:pt x="234569" y="217550"/>
                </a:lnTo>
                <a:lnTo>
                  <a:pt x="223520" y="211454"/>
                </a:lnTo>
                <a:lnTo>
                  <a:pt x="212622" y="204596"/>
                </a:lnTo>
                <a:lnTo>
                  <a:pt x="212471" y="204596"/>
                </a:lnTo>
                <a:lnTo>
                  <a:pt x="200660" y="196214"/>
                </a:lnTo>
                <a:lnTo>
                  <a:pt x="189307" y="187451"/>
                </a:lnTo>
                <a:lnTo>
                  <a:pt x="189103" y="187451"/>
                </a:lnTo>
                <a:lnTo>
                  <a:pt x="176937" y="177418"/>
                </a:lnTo>
                <a:lnTo>
                  <a:pt x="164465" y="166623"/>
                </a:lnTo>
                <a:lnTo>
                  <a:pt x="164592" y="166623"/>
                </a:lnTo>
                <a:lnTo>
                  <a:pt x="152031" y="155193"/>
                </a:lnTo>
                <a:lnTo>
                  <a:pt x="113157" y="116585"/>
                </a:lnTo>
                <a:lnTo>
                  <a:pt x="86499" y="88137"/>
                </a:lnTo>
                <a:lnTo>
                  <a:pt x="59563" y="58292"/>
                </a:lnTo>
                <a:lnTo>
                  <a:pt x="55038" y="53053"/>
                </a:lnTo>
                <a:close/>
              </a:path>
              <a:path w="374014" h="255270">
                <a:moveTo>
                  <a:pt x="335110" y="242059"/>
                </a:moveTo>
                <a:lnTo>
                  <a:pt x="334772" y="242061"/>
                </a:lnTo>
                <a:lnTo>
                  <a:pt x="335153" y="242061"/>
                </a:lnTo>
                <a:close/>
              </a:path>
              <a:path w="374014" h="255270">
                <a:moveTo>
                  <a:pt x="373253" y="241553"/>
                </a:moveTo>
                <a:lnTo>
                  <a:pt x="353949" y="241934"/>
                </a:lnTo>
                <a:lnTo>
                  <a:pt x="335110" y="242059"/>
                </a:lnTo>
                <a:lnTo>
                  <a:pt x="373263" y="242061"/>
                </a:lnTo>
                <a:lnTo>
                  <a:pt x="373253" y="241553"/>
                </a:lnTo>
                <a:close/>
              </a:path>
              <a:path w="374014" h="255270">
                <a:moveTo>
                  <a:pt x="286258" y="236600"/>
                </a:moveTo>
                <a:lnTo>
                  <a:pt x="286639" y="236727"/>
                </a:lnTo>
                <a:lnTo>
                  <a:pt x="286900" y="236727"/>
                </a:lnTo>
                <a:lnTo>
                  <a:pt x="286258" y="236600"/>
                </a:lnTo>
                <a:close/>
              </a:path>
              <a:path w="374014" h="255270">
                <a:moveTo>
                  <a:pt x="255778" y="227329"/>
                </a:moveTo>
                <a:lnTo>
                  <a:pt x="256159" y="227583"/>
                </a:lnTo>
                <a:lnTo>
                  <a:pt x="256489" y="227583"/>
                </a:lnTo>
                <a:lnTo>
                  <a:pt x="255778" y="227329"/>
                </a:lnTo>
                <a:close/>
              </a:path>
              <a:path w="374014" h="255270">
                <a:moveTo>
                  <a:pt x="245361" y="222884"/>
                </a:moveTo>
                <a:lnTo>
                  <a:pt x="245618" y="223011"/>
                </a:lnTo>
                <a:lnTo>
                  <a:pt x="245361" y="222884"/>
                </a:lnTo>
                <a:close/>
              </a:path>
              <a:path w="374014" h="255270">
                <a:moveTo>
                  <a:pt x="234797" y="217663"/>
                </a:moveTo>
                <a:close/>
              </a:path>
              <a:path w="374014" h="255270">
                <a:moveTo>
                  <a:pt x="234592" y="217550"/>
                </a:moveTo>
                <a:lnTo>
                  <a:pt x="234797" y="217663"/>
                </a:lnTo>
                <a:lnTo>
                  <a:pt x="234592" y="217550"/>
                </a:lnTo>
                <a:close/>
              </a:path>
              <a:path w="374014" h="255270">
                <a:moveTo>
                  <a:pt x="223571" y="211454"/>
                </a:moveTo>
                <a:lnTo>
                  <a:pt x="223774" y="211581"/>
                </a:lnTo>
                <a:lnTo>
                  <a:pt x="223571" y="211454"/>
                </a:lnTo>
                <a:close/>
              </a:path>
              <a:path w="374014" h="255270">
                <a:moveTo>
                  <a:pt x="212217" y="204342"/>
                </a:moveTo>
                <a:lnTo>
                  <a:pt x="212471" y="204596"/>
                </a:lnTo>
                <a:lnTo>
                  <a:pt x="212622" y="204596"/>
                </a:lnTo>
                <a:lnTo>
                  <a:pt x="212217" y="204342"/>
                </a:lnTo>
                <a:close/>
              </a:path>
              <a:path w="374014" h="255270">
                <a:moveTo>
                  <a:pt x="200748" y="196214"/>
                </a:moveTo>
                <a:lnTo>
                  <a:pt x="200914" y="196341"/>
                </a:lnTo>
                <a:lnTo>
                  <a:pt x="200748" y="196214"/>
                </a:lnTo>
                <a:close/>
              </a:path>
              <a:path w="374014" h="255270">
                <a:moveTo>
                  <a:pt x="188976" y="187197"/>
                </a:moveTo>
                <a:lnTo>
                  <a:pt x="189103" y="187451"/>
                </a:lnTo>
                <a:lnTo>
                  <a:pt x="189307" y="187451"/>
                </a:lnTo>
                <a:lnTo>
                  <a:pt x="188976" y="187197"/>
                </a:lnTo>
                <a:close/>
              </a:path>
              <a:path w="374014" h="255270">
                <a:moveTo>
                  <a:pt x="176784" y="177291"/>
                </a:moveTo>
                <a:lnTo>
                  <a:pt x="176911" y="177418"/>
                </a:lnTo>
                <a:lnTo>
                  <a:pt x="176784" y="177291"/>
                </a:lnTo>
                <a:close/>
              </a:path>
              <a:path w="374014" h="255270">
                <a:moveTo>
                  <a:pt x="151892" y="155066"/>
                </a:moveTo>
                <a:lnTo>
                  <a:pt x="152019" y="155193"/>
                </a:lnTo>
                <a:lnTo>
                  <a:pt x="151892" y="155066"/>
                </a:lnTo>
                <a:close/>
              </a:path>
              <a:path w="374014" h="255270">
                <a:moveTo>
                  <a:pt x="139192" y="142874"/>
                </a:moveTo>
                <a:lnTo>
                  <a:pt x="139324" y="143001"/>
                </a:lnTo>
                <a:lnTo>
                  <a:pt x="139192" y="142874"/>
                </a:lnTo>
                <a:close/>
              </a:path>
              <a:path w="374014" h="255270">
                <a:moveTo>
                  <a:pt x="86499" y="88137"/>
                </a:moveTo>
                <a:close/>
              </a:path>
              <a:path w="374014" h="255270">
                <a:moveTo>
                  <a:pt x="0" y="0"/>
                </a:moveTo>
                <a:lnTo>
                  <a:pt x="21590" y="82422"/>
                </a:lnTo>
                <a:lnTo>
                  <a:pt x="45503" y="61425"/>
                </a:lnTo>
                <a:lnTo>
                  <a:pt x="37084" y="51942"/>
                </a:lnTo>
                <a:lnTo>
                  <a:pt x="46609" y="43560"/>
                </a:lnTo>
                <a:lnTo>
                  <a:pt x="65849" y="43560"/>
                </a:lnTo>
                <a:lnTo>
                  <a:pt x="78867" y="32130"/>
                </a:lnTo>
                <a:lnTo>
                  <a:pt x="0" y="0"/>
                </a:lnTo>
                <a:close/>
              </a:path>
              <a:path w="374014" h="255270">
                <a:moveTo>
                  <a:pt x="46609" y="43560"/>
                </a:moveTo>
                <a:lnTo>
                  <a:pt x="37084" y="51942"/>
                </a:lnTo>
                <a:lnTo>
                  <a:pt x="45503" y="61425"/>
                </a:lnTo>
                <a:lnTo>
                  <a:pt x="55038" y="53053"/>
                </a:lnTo>
                <a:lnTo>
                  <a:pt x="46609" y="43560"/>
                </a:lnTo>
                <a:close/>
              </a:path>
              <a:path w="374014" h="255270">
                <a:moveTo>
                  <a:pt x="65849" y="43560"/>
                </a:moveTo>
                <a:lnTo>
                  <a:pt x="46609" y="43560"/>
                </a:lnTo>
                <a:lnTo>
                  <a:pt x="55038" y="53053"/>
                </a:lnTo>
                <a:lnTo>
                  <a:pt x="65849" y="4356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655314" y="3597402"/>
            <a:ext cx="1955164" cy="1915795"/>
          </a:xfrm>
          <a:custGeom>
            <a:avLst/>
            <a:gdLst/>
            <a:ahLst/>
            <a:cxnLst/>
            <a:rect l="l" t="t" r="r" b="b"/>
            <a:pathLst>
              <a:path w="1955164" h="1915795">
                <a:moveTo>
                  <a:pt x="0" y="1915668"/>
                </a:moveTo>
                <a:lnTo>
                  <a:pt x="1954783" y="0"/>
                </a:lnTo>
              </a:path>
            </a:pathLst>
          </a:custGeom>
          <a:ln w="2895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767172" y="4035360"/>
            <a:ext cx="706536" cy="1822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539401" y="4135370"/>
            <a:ext cx="125095" cy="42545"/>
          </a:xfrm>
          <a:custGeom>
            <a:avLst/>
            <a:gdLst/>
            <a:ahLst/>
            <a:cxnLst/>
            <a:rect l="l" t="t" r="r" b="b"/>
            <a:pathLst>
              <a:path w="125095" h="42545">
                <a:moveTo>
                  <a:pt x="124964" y="35489"/>
                </a:moveTo>
                <a:lnTo>
                  <a:pt x="1598" y="37102"/>
                </a:lnTo>
                <a:lnTo>
                  <a:pt x="0" y="38716"/>
                </a:lnTo>
                <a:lnTo>
                  <a:pt x="1598" y="40329"/>
                </a:lnTo>
                <a:lnTo>
                  <a:pt x="6420" y="41942"/>
                </a:lnTo>
                <a:lnTo>
                  <a:pt x="118571" y="41942"/>
                </a:lnTo>
                <a:lnTo>
                  <a:pt x="124964" y="40329"/>
                </a:lnTo>
                <a:lnTo>
                  <a:pt x="124964" y="35489"/>
                </a:lnTo>
                <a:close/>
              </a:path>
              <a:path w="125095" h="42545">
                <a:moveTo>
                  <a:pt x="124964" y="0"/>
                </a:moveTo>
                <a:lnTo>
                  <a:pt x="1598" y="1613"/>
                </a:lnTo>
                <a:lnTo>
                  <a:pt x="0" y="3226"/>
                </a:lnTo>
                <a:lnTo>
                  <a:pt x="1598" y="4839"/>
                </a:lnTo>
                <a:lnTo>
                  <a:pt x="6420" y="6453"/>
                </a:lnTo>
                <a:lnTo>
                  <a:pt x="118571" y="6453"/>
                </a:lnTo>
                <a:lnTo>
                  <a:pt x="124964" y="4839"/>
                </a:lnTo>
                <a:lnTo>
                  <a:pt x="124964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736478" y="4075687"/>
            <a:ext cx="77470" cy="130810"/>
          </a:xfrm>
          <a:custGeom>
            <a:avLst/>
            <a:gdLst/>
            <a:ahLst/>
            <a:cxnLst/>
            <a:rect l="l" t="t" r="r" b="b"/>
            <a:pathLst>
              <a:path w="77470" h="130810">
                <a:moveTo>
                  <a:pt x="16009" y="32263"/>
                </a:moveTo>
                <a:lnTo>
                  <a:pt x="3196" y="32263"/>
                </a:lnTo>
                <a:lnTo>
                  <a:pt x="3196" y="40326"/>
                </a:lnTo>
                <a:lnTo>
                  <a:pt x="1598" y="40326"/>
                </a:lnTo>
                <a:lnTo>
                  <a:pt x="1598" y="66136"/>
                </a:lnTo>
                <a:lnTo>
                  <a:pt x="0" y="67749"/>
                </a:lnTo>
                <a:lnTo>
                  <a:pt x="1598" y="91946"/>
                </a:lnTo>
                <a:lnTo>
                  <a:pt x="3196" y="98399"/>
                </a:lnTo>
                <a:lnTo>
                  <a:pt x="8018" y="112916"/>
                </a:lnTo>
                <a:lnTo>
                  <a:pt x="9616" y="114529"/>
                </a:lnTo>
                <a:lnTo>
                  <a:pt x="11215" y="117756"/>
                </a:lnTo>
                <a:lnTo>
                  <a:pt x="12813" y="119369"/>
                </a:lnTo>
                <a:lnTo>
                  <a:pt x="14411" y="122596"/>
                </a:lnTo>
                <a:lnTo>
                  <a:pt x="17607" y="124209"/>
                </a:lnTo>
                <a:lnTo>
                  <a:pt x="20832" y="127436"/>
                </a:lnTo>
                <a:lnTo>
                  <a:pt x="24028" y="129046"/>
                </a:lnTo>
                <a:lnTo>
                  <a:pt x="28822" y="130659"/>
                </a:lnTo>
                <a:lnTo>
                  <a:pt x="49654" y="130659"/>
                </a:lnTo>
                <a:lnTo>
                  <a:pt x="56064" y="127436"/>
                </a:lnTo>
                <a:lnTo>
                  <a:pt x="32047" y="127436"/>
                </a:lnTo>
                <a:lnTo>
                  <a:pt x="25626" y="124209"/>
                </a:lnTo>
                <a:lnTo>
                  <a:pt x="24028" y="120982"/>
                </a:lnTo>
                <a:lnTo>
                  <a:pt x="20832" y="117756"/>
                </a:lnTo>
                <a:lnTo>
                  <a:pt x="17607" y="111303"/>
                </a:lnTo>
                <a:lnTo>
                  <a:pt x="16009" y="104849"/>
                </a:lnTo>
                <a:lnTo>
                  <a:pt x="14411" y="64523"/>
                </a:lnTo>
                <a:lnTo>
                  <a:pt x="16009" y="62909"/>
                </a:lnTo>
                <a:lnTo>
                  <a:pt x="16009" y="32263"/>
                </a:lnTo>
                <a:close/>
              </a:path>
              <a:path w="77470" h="130810">
                <a:moveTo>
                  <a:pt x="67290" y="114529"/>
                </a:moveTo>
                <a:lnTo>
                  <a:pt x="57673" y="114529"/>
                </a:lnTo>
                <a:lnTo>
                  <a:pt x="57673" y="117756"/>
                </a:lnTo>
                <a:lnTo>
                  <a:pt x="54477" y="120982"/>
                </a:lnTo>
                <a:lnTo>
                  <a:pt x="52879" y="120982"/>
                </a:lnTo>
                <a:lnTo>
                  <a:pt x="52879" y="124209"/>
                </a:lnTo>
                <a:lnTo>
                  <a:pt x="46458" y="127436"/>
                </a:lnTo>
                <a:lnTo>
                  <a:pt x="56064" y="127436"/>
                </a:lnTo>
                <a:lnTo>
                  <a:pt x="59271" y="125822"/>
                </a:lnTo>
                <a:lnTo>
                  <a:pt x="67290" y="117756"/>
                </a:lnTo>
                <a:lnTo>
                  <a:pt x="67290" y="114529"/>
                </a:lnTo>
                <a:close/>
              </a:path>
              <a:path w="77470" h="130810">
                <a:moveTo>
                  <a:pt x="56075" y="4839"/>
                </a:moveTo>
                <a:lnTo>
                  <a:pt x="46458" y="4839"/>
                </a:lnTo>
                <a:lnTo>
                  <a:pt x="46458" y="6453"/>
                </a:lnTo>
                <a:lnTo>
                  <a:pt x="48056" y="8066"/>
                </a:lnTo>
                <a:lnTo>
                  <a:pt x="51252" y="9679"/>
                </a:lnTo>
                <a:lnTo>
                  <a:pt x="56075" y="14516"/>
                </a:lnTo>
                <a:lnTo>
                  <a:pt x="59271" y="20969"/>
                </a:lnTo>
                <a:lnTo>
                  <a:pt x="60869" y="25809"/>
                </a:lnTo>
                <a:lnTo>
                  <a:pt x="62468" y="103239"/>
                </a:lnTo>
                <a:lnTo>
                  <a:pt x="60869" y="103239"/>
                </a:lnTo>
                <a:lnTo>
                  <a:pt x="60869" y="111303"/>
                </a:lnTo>
                <a:lnTo>
                  <a:pt x="59271" y="111303"/>
                </a:lnTo>
                <a:lnTo>
                  <a:pt x="59271" y="114529"/>
                </a:lnTo>
                <a:lnTo>
                  <a:pt x="68888" y="114529"/>
                </a:lnTo>
                <a:lnTo>
                  <a:pt x="70486" y="112916"/>
                </a:lnTo>
                <a:lnTo>
                  <a:pt x="70486" y="109689"/>
                </a:lnTo>
                <a:lnTo>
                  <a:pt x="72084" y="109689"/>
                </a:lnTo>
                <a:lnTo>
                  <a:pt x="72084" y="104849"/>
                </a:lnTo>
                <a:lnTo>
                  <a:pt x="73683" y="104849"/>
                </a:lnTo>
                <a:lnTo>
                  <a:pt x="73683" y="100012"/>
                </a:lnTo>
                <a:lnTo>
                  <a:pt x="75309" y="100012"/>
                </a:lnTo>
                <a:lnTo>
                  <a:pt x="75309" y="91946"/>
                </a:lnTo>
                <a:lnTo>
                  <a:pt x="76907" y="91946"/>
                </a:lnTo>
                <a:lnTo>
                  <a:pt x="75309" y="40326"/>
                </a:lnTo>
                <a:lnTo>
                  <a:pt x="64094" y="12906"/>
                </a:lnTo>
                <a:lnTo>
                  <a:pt x="62468" y="9679"/>
                </a:lnTo>
                <a:lnTo>
                  <a:pt x="60869" y="8066"/>
                </a:lnTo>
                <a:lnTo>
                  <a:pt x="57673" y="6453"/>
                </a:lnTo>
                <a:lnTo>
                  <a:pt x="56075" y="4839"/>
                </a:lnTo>
                <a:close/>
              </a:path>
              <a:path w="77470" h="130810">
                <a:moveTo>
                  <a:pt x="17607" y="20969"/>
                </a:moveTo>
                <a:lnTo>
                  <a:pt x="6392" y="20969"/>
                </a:lnTo>
                <a:lnTo>
                  <a:pt x="6392" y="25809"/>
                </a:lnTo>
                <a:lnTo>
                  <a:pt x="4794" y="25809"/>
                </a:lnTo>
                <a:lnTo>
                  <a:pt x="4794" y="32263"/>
                </a:lnTo>
                <a:lnTo>
                  <a:pt x="17607" y="32263"/>
                </a:lnTo>
                <a:lnTo>
                  <a:pt x="17607" y="20969"/>
                </a:lnTo>
                <a:close/>
              </a:path>
              <a:path w="77470" h="130810">
                <a:moveTo>
                  <a:pt x="48056" y="0"/>
                </a:moveTo>
                <a:lnTo>
                  <a:pt x="30448" y="1613"/>
                </a:lnTo>
                <a:lnTo>
                  <a:pt x="25626" y="3226"/>
                </a:lnTo>
                <a:lnTo>
                  <a:pt x="22430" y="4839"/>
                </a:lnTo>
                <a:lnTo>
                  <a:pt x="17607" y="9679"/>
                </a:lnTo>
                <a:lnTo>
                  <a:pt x="14411" y="11293"/>
                </a:lnTo>
                <a:lnTo>
                  <a:pt x="12813" y="11293"/>
                </a:lnTo>
                <a:lnTo>
                  <a:pt x="12813" y="14516"/>
                </a:lnTo>
                <a:lnTo>
                  <a:pt x="11215" y="16130"/>
                </a:lnTo>
                <a:lnTo>
                  <a:pt x="9616" y="16130"/>
                </a:lnTo>
                <a:lnTo>
                  <a:pt x="9616" y="19356"/>
                </a:lnTo>
                <a:lnTo>
                  <a:pt x="8018" y="20969"/>
                </a:lnTo>
                <a:lnTo>
                  <a:pt x="19233" y="20969"/>
                </a:lnTo>
                <a:lnTo>
                  <a:pt x="19233" y="17743"/>
                </a:lnTo>
                <a:lnTo>
                  <a:pt x="20832" y="17743"/>
                </a:lnTo>
                <a:lnTo>
                  <a:pt x="20832" y="14516"/>
                </a:lnTo>
                <a:lnTo>
                  <a:pt x="22430" y="14516"/>
                </a:lnTo>
                <a:lnTo>
                  <a:pt x="24028" y="12906"/>
                </a:lnTo>
                <a:lnTo>
                  <a:pt x="24028" y="9679"/>
                </a:lnTo>
                <a:lnTo>
                  <a:pt x="25626" y="9679"/>
                </a:lnTo>
                <a:lnTo>
                  <a:pt x="32047" y="6453"/>
                </a:lnTo>
                <a:lnTo>
                  <a:pt x="46458" y="4839"/>
                </a:lnTo>
                <a:lnTo>
                  <a:pt x="56075" y="4839"/>
                </a:lnTo>
                <a:lnTo>
                  <a:pt x="52879" y="3226"/>
                </a:lnTo>
                <a:lnTo>
                  <a:pt x="48056" y="1613"/>
                </a:lnTo>
                <a:lnTo>
                  <a:pt x="4805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324855" y="3901440"/>
            <a:ext cx="375285" cy="250190"/>
          </a:xfrm>
          <a:custGeom>
            <a:avLst/>
            <a:gdLst/>
            <a:ahLst/>
            <a:cxnLst/>
            <a:rect l="l" t="t" r="r" b="b"/>
            <a:pathLst>
              <a:path w="375285" h="250189">
                <a:moveTo>
                  <a:pt x="53762" y="54409"/>
                </a:moveTo>
                <a:lnTo>
                  <a:pt x="44011" y="62571"/>
                </a:lnTo>
                <a:lnTo>
                  <a:pt x="48641" y="68071"/>
                </a:lnTo>
                <a:lnTo>
                  <a:pt x="74168" y="97662"/>
                </a:lnTo>
                <a:lnTo>
                  <a:pt x="111252" y="138048"/>
                </a:lnTo>
                <a:lnTo>
                  <a:pt x="147320" y="173227"/>
                </a:lnTo>
                <a:lnTo>
                  <a:pt x="183134" y="202310"/>
                </a:lnTo>
                <a:lnTo>
                  <a:pt x="218694" y="224154"/>
                </a:lnTo>
                <a:lnTo>
                  <a:pt x="264287" y="241553"/>
                </a:lnTo>
                <a:lnTo>
                  <a:pt x="308737" y="248919"/>
                </a:lnTo>
                <a:lnTo>
                  <a:pt x="352806" y="250189"/>
                </a:lnTo>
                <a:lnTo>
                  <a:pt x="375031" y="249681"/>
                </a:lnTo>
                <a:lnTo>
                  <a:pt x="374787" y="237489"/>
                </a:lnTo>
                <a:lnTo>
                  <a:pt x="352552" y="237489"/>
                </a:lnTo>
                <a:lnTo>
                  <a:pt x="331216" y="237362"/>
                </a:lnTo>
                <a:lnTo>
                  <a:pt x="312024" y="236346"/>
                </a:lnTo>
                <a:lnTo>
                  <a:pt x="310007" y="236346"/>
                </a:lnTo>
                <a:lnTo>
                  <a:pt x="289445" y="233806"/>
                </a:lnTo>
                <a:lnTo>
                  <a:pt x="288798" y="233806"/>
                </a:lnTo>
                <a:lnTo>
                  <a:pt x="278677" y="231901"/>
                </a:lnTo>
                <a:lnTo>
                  <a:pt x="278384" y="231901"/>
                </a:lnTo>
                <a:lnTo>
                  <a:pt x="267861" y="229361"/>
                </a:lnTo>
                <a:lnTo>
                  <a:pt x="267716" y="229361"/>
                </a:lnTo>
                <a:lnTo>
                  <a:pt x="257230" y="226313"/>
                </a:lnTo>
                <a:lnTo>
                  <a:pt x="246494" y="222630"/>
                </a:lnTo>
                <a:lnTo>
                  <a:pt x="235637" y="218185"/>
                </a:lnTo>
                <a:lnTo>
                  <a:pt x="224807" y="212978"/>
                </a:lnTo>
                <a:lnTo>
                  <a:pt x="224536" y="212978"/>
                </a:lnTo>
                <a:lnTo>
                  <a:pt x="213106" y="206755"/>
                </a:lnTo>
                <a:lnTo>
                  <a:pt x="213278" y="206755"/>
                </a:lnTo>
                <a:lnTo>
                  <a:pt x="201803" y="199770"/>
                </a:lnTo>
                <a:lnTo>
                  <a:pt x="190373" y="191896"/>
                </a:lnTo>
                <a:lnTo>
                  <a:pt x="179158" y="183514"/>
                </a:lnTo>
                <a:lnTo>
                  <a:pt x="167539" y="173989"/>
                </a:lnTo>
                <a:lnTo>
                  <a:pt x="155847" y="163829"/>
                </a:lnTo>
                <a:lnTo>
                  <a:pt x="144155" y="153034"/>
                </a:lnTo>
                <a:lnTo>
                  <a:pt x="132210" y="141350"/>
                </a:lnTo>
                <a:lnTo>
                  <a:pt x="120519" y="129285"/>
                </a:lnTo>
                <a:lnTo>
                  <a:pt x="108204" y="116458"/>
                </a:lnTo>
                <a:lnTo>
                  <a:pt x="108331" y="116458"/>
                </a:lnTo>
                <a:lnTo>
                  <a:pt x="83709" y="89153"/>
                </a:lnTo>
                <a:lnTo>
                  <a:pt x="58403" y="59943"/>
                </a:lnTo>
                <a:lnTo>
                  <a:pt x="53762" y="54409"/>
                </a:lnTo>
                <a:close/>
              </a:path>
              <a:path w="375285" h="250189">
                <a:moveTo>
                  <a:pt x="352577" y="237489"/>
                </a:moveTo>
                <a:close/>
              </a:path>
              <a:path w="375285" h="250189">
                <a:moveTo>
                  <a:pt x="374777" y="236981"/>
                </a:moveTo>
                <a:lnTo>
                  <a:pt x="352577" y="237489"/>
                </a:lnTo>
                <a:lnTo>
                  <a:pt x="374787" y="237489"/>
                </a:lnTo>
                <a:lnTo>
                  <a:pt x="374777" y="236981"/>
                </a:lnTo>
                <a:close/>
              </a:path>
              <a:path w="375285" h="250189">
                <a:moveTo>
                  <a:pt x="309626" y="236219"/>
                </a:moveTo>
                <a:lnTo>
                  <a:pt x="310007" y="236346"/>
                </a:lnTo>
                <a:lnTo>
                  <a:pt x="312024" y="236346"/>
                </a:lnTo>
                <a:lnTo>
                  <a:pt x="309626" y="236219"/>
                </a:lnTo>
                <a:close/>
              </a:path>
              <a:path w="375285" h="250189">
                <a:moveTo>
                  <a:pt x="288417" y="233679"/>
                </a:moveTo>
                <a:lnTo>
                  <a:pt x="288798" y="233806"/>
                </a:lnTo>
                <a:lnTo>
                  <a:pt x="289445" y="233806"/>
                </a:lnTo>
                <a:lnTo>
                  <a:pt x="288417" y="233679"/>
                </a:lnTo>
                <a:close/>
              </a:path>
              <a:path w="375285" h="250189">
                <a:moveTo>
                  <a:pt x="278003" y="231774"/>
                </a:moveTo>
                <a:lnTo>
                  <a:pt x="278384" y="231901"/>
                </a:lnTo>
                <a:lnTo>
                  <a:pt x="278677" y="231901"/>
                </a:lnTo>
                <a:lnTo>
                  <a:pt x="278003" y="231774"/>
                </a:lnTo>
                <a:close/>
              </a:path>
              <a:path w="375285" h="250189">
                <a:moveTo>
                  <a:pt x="267335" y="229234"/>
                </a:moveTo>
                <a:lnTo>
                  <a:pt x="267716" y="229361"/>
                </a:lnTo>
                <a:lnTo>
                  <a:pt x="267861" y="229361"/>
                </a:lnTo>
                <a:lnTo>
                  <a:pt x="267335" y="229234"/>
                </a:lnTo>
                <a:close/>
              </a:path>
              <a:path w="375285" h="250189">
                <a:moveTo>
                  <a:pt x="256874" y="226210"/>
                </a:moveTo>
                <a:lnTo>
                  <a:pt x="257175" y="226313"/>
                </a:lnTo>
                <a:lnTo>
                  <a:pt x="256874" y="226210"/>
                </a:lnTo>
                <a:close/>
              </a:path>
              <a:path w="375285" h="250189">
                <a:moveTo>
                  <a:pt x="256806" y="226186"/>
                </a:moveTo>
                <a:close/>
              </a:path>
              <a:path w="375285" h="250189">
                <a:moveTo>
                  <a:pt x="246126" y="222503"/>
                </a:moveTo>
                <a:lnTo>
                  <a:pt x="246380" y="222630"/>
                </a:lnTo>
                <a:lnTo>
                  <a:pt x="246126" y="222503"/>
                </a:lnTo>
                <a:close/>
              </a:path>
              <a:path w="375285" h="250189">
                <a:moveTo>
                  <a:pt x="235331" y="218058"/>
                </a:moveTo>
                <a:lnTo>
                  <a:pt x="235585" y="218185"/>
                </a:lnTo>
                <a:lnTo>
                  <a:pt x="235331" y="218058"/>
                </a:lnTo>
                <a:close/>
              </a:path>
              <a:path w="375285" h="250189">
                <a:moveTo>
                  <a:pt x="224282" y="212724"/>
                </a:moveTo>
                <a:lnTo>
                  <a:pt x="224536" y="212978"/>
                </a:lnTo>
                <a:lnTo>
                  <a:pt x="224807" y="212978"/>
                </a:lnTo>
                <a:lnTo>
                  <a:pt x="224282" y="212724"/>
                </a:lnTo>
                <a:close/>
              </a:path>
              <a:path w="375285" h="250189">
                <a:moveTo>
                  <a:pt x="213278" y="206755"/>
                </a:moveTo>
                <a:lnTo>
                  <a:pt x="213106" y="206755"/>
                </a:lnTo>
                <a:lnTo>
                  <a:pt x="213487" y="206882"/>
                </a:lnTo>
                <a:lnTo>
                  <a:pt x="213278" y="206755"/>
                </a:lnTo>
                <a:close/>
              </a:path>
              <a:path w="375285" h="250189">
                <a:moveTo>
                  <a:pt x="201871" y="199770"/>
                </a:moveTo>
                <a:lnTo>
                  <a:pt x="202057" y="199897"/>
                </a:lnTo>
                <a:lnTo>
                  <a:pt x="201871" y="199770"/>
                </a:lnTo>
                <a:close/>
              </a:path>
              <a:path w="375285" h="250189">
                <a:moveTo>
                  <a:pt x="190455" y="191896"/>
                </a:moveTo>
                <a:lnTo>
                  <a:pt x="190627" y="192023"/>
                </a:lnTo>
                <a:lnTo>
                  <a:pt x="190455" y="191896"/>
                </a:lnTo>
                <a:close/>
              </a:path>
              <a:path w="375285" h="250189">
                <a:moveTo>
                  <a:pt x="178816" y="183260"/>
                </a:moveTo>
                <a:lnTo>
                  <a:pt x="179070" y="183514"/>
                </a:lnTo>
                <a:lnTo>
                  <a:pt x="178816" y="183260"/>
                </a:lnTo>
                <a:close/>
              </a:path>
              <a:path w="375285" h="250189">
                <a:moveTo>
                  <a:pt x="167386" y="173862"/>
                </a:moveTo>
                <a:lnTo>
                  <a:pt x="167513" y="173989"/>
                </a:lnTo>
                <a:lnTo>
                  <a:pt x="167386" y="173862"/>
                </a:lnTo>
                <a:close/>
              </a:path>
              <a:path w="375285" h="250189">
                <a:moveTo>
                  <a:pt x="155702" y="163702"/>
                </a:moveTo>
                <a:lnTo>
                  <a:pt x="155847" y="163829"/>
                </a:lnTo>
                <a:lnTo>
                  <a:pt x="155702" y="163702"/>
                </a:lnTo>
                <a:close/>
              </a:path>
              <a:path w="375285" h="250189">
                <a:moveTo>
                  <a:pt x="144018" y="152907"/>
                </a:moveTo>
                <a:lnTo>
                  <a:pt x="144145" y="153034"/>
                </a:lnTo>
                <a:lnTo>
                  <a:pt x="144018" y="152907"/>
                </a:lnTo>
                <a:close/>
              </a:path>
              <a:path w="375285" h="250189">
                <a:moveTo>
                  <a:pt x="132283" y="141425"/>
                </a:moveTo>
                <a:close/>
              </a:path>
              <a:path w="375285" h="250189">
                <a:moveTo>
                  <a:pt x="132210" y="141350"/>
                </a:moveTo>
                <a:close/>
              </a:path>
              <a:path w="375285" h="250189">
                <a:moveTo>
                  <a:pt x="120396" y="129158"/>
                </a:moveTo>
                <a:close/>
              </a:path>
              <a:path w="375285" h="250189">
                <a:moveTo>
                  <a:pt x="83709" y="89153"/>
                </a:moveTo>
                <a:close/>
              </a:path>
              <a:path w="375285" h="250189">
                <a:moveTo>
                  <a:pt x="0" y="0"/>
                </a:moveTo>
                <a:lnTo>
                  <a:pt x="19685" y="82930"/>
                </a:lnTo>
                <a:lnTo>
                  <a:pt x="44011" y="62571"/>
                </a:lnTo>
                <a:lnTo>
                  <a:pt x="35814" y="52831"/>
                </a:lnTo>
                <a:lnTo>
                  <a:pt x="45593" y="44703"/>
                </a:lnTo>
                <a:lnTo>
                  <a:pt x="65358" y="44703"/>
                </a:lnTo>
                <a:lnTo>
                  <a:pt x="78105" y="34035"/>
                </a:lnTo>
                <a:lnTo>
                  <a:pt x="0" y="0"/>
                </a:lnTo>
                <a:close/>
              </a:path>
              <a:path w="375285" h="250189">
                <a:moveTo>
                  <a:pt x="45593" y="44703"/>
                </a:moveTo>
                <a:lnTo>
                  <a:pt x="35814" y="52831"/>
                </a:lnTo>
                <a:lnTo>
                  <a:pt x="44011" y="62571"/>
                </a:lnTo>
                <a:lnTo>
                  <a:pt x="53762" y="54409"/>
                </a:lnTo>
                <a:lnTo>
                  <a:pt x="45593" y="44703"/>
                </a:lnTo>
                <a:close/>
              </a:path>
              <a:path w="375285" h="250189">
                <a:moveTo>
                  <a:pt x="58313" y="59816"/>
                </a:moveTo>
                <a:close/>
              </a:path>
              <a:path w="375285" h="250189">
                <a:moveTo>
                  <a:pt x="65358" y="44703"/>
                </a:moveTo>
                <a:lnTo>
                  <a:pt x="45593" y="44703"/>
                </a:lnTo>
                <a:lnTo>
                  <a:pt x="53762" y="54409"/>
                </a:lnTo>
                <a:lnTo>
                  <a:pt x="65358" y="44703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988310" y="3187445"/>
            <a:ext cx="127000" cy="2520315"/>
          </a:xfrm>
          <a:custGeom>
            <a:avLst/>
            <a:gdLst/>
            <a:ahLst/>
            <a:cxnLst/>
            <a:rect l="l" t="t" r="r" b="b"/>
            <a:pathLst>
              <a:path w="127000" h="2520315">
                <a:moveTo>
                  <a:pt x="73405" y="114299"/>
                </a:moveTo>
                <a:lnTo>
                  <a:pt x="53593" y="114299"/>
                </a:lnTo>
                <a:lnTo>
                  <a:pt x="53593" y="2519997"/>
                </a:lnTo>
                <a:lnTo>
                  <a:pt x="73405" y="2519997"/>
                </a:lnTo>
                <a:lnTo>
                  <a:pt x="73405" y="114299"/>
                </a:lnTo>
                <a:close/>
              </a:path>
              <a:path w="127000" h="2520315">
                <a:moveTo>
                  <a:pt x="63499" y="0"/>
                </a:moveTo>
                <a:lnTo>
                  <a:pt x="0" y="126999"/>
                </a:lnTo>
                <a:lnTo>
                  <a:pt x="53593" y="126999"/>
                </a:lnTo>
                <a:lnTo>
                  <a:pt x="53593" y="114299"/>
                </a:lnTo>
                <a:lnTo>
                  <a:pt x="120650" y="114299"/>
                </a:lnTo>
                <a:lnTo>
                  <a:pt x="63499" y="0"/>
                </a:lnTo>
                <a:close/>
              </a:path>
              <a:path w="127000" h="2520315">
                <a:moveTo>
                  <a:pt x="120650" y="114299"/>
                </a:moveTo>
                <a:lnTo>
                  <a:pt x="73405" y="114299"/>
                </a:lnTo>
                <a:lnTo>
                  <a:pt x="73405" y="126999"/>
                </a:lnTo>
                <a:lnTo>
                  <a:pt x="127000" y="126999"/>
                </a:lnTo>
                <a:lnTo>
                  <a:pt x="120650" y="1142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044189" y="5643117"/>
            <a:ext cx="3024505" cy="127000"/>
          </a:xfrm>
          <a:custGeom>
            <a:avLst/>
            <a:gdLst/>
            <a:ahLst/>
            <a:cxnLst/>
            <a:rect l="l" t="t" r="r" b="b"/>
            <a:pathLst>
              <a:path w="3024504" h="127000">
                <a:moveTo>
                  <a:pt x="2896997" y="0"/>
                </a:moveTo>
                <a:lnTo>
                  <a:pt x="2896997" y="126999"/>
                </a:lnTo>
                <a:lnTo>
                  <a:pt x="3004185" y="73405"/>
                </a:lnTo>
                <a:lnTo>
                  <a:pt x="2909697" y="73405"/>
                </a:lnTo>
                <a:lnTo>
                  <a:pt x="2909697" y="53593"/>
                </a:lnTo>
                <a:lnTo>
                  <a:pt x="3004185" y="53593"/>
                </a:lnTo>
                <a:lnTo>
                  <a:pt x="2896997" y="0"/>
                </a:lnTo>
                <a:close/>
              </a:path>
              <a:path w="3024504" h="127000">
                <a:moveTo>
                  <a:pt x="2896997" y="53593"/>
                </a:moveTo>
                <a:lnTo>
                  <a:pt x="0" y="53593"/>
                </a:lnTo>
                <a:lnTo>
                  <a:pt x="0" y="73405"/>
                </a:lnTo>
                <a:lnTo>
                  <a:pt x="2896997" y="73405"/>
                </a:lnTo>
                <a:lnTo>
                  <a:pt x="2896997" y="53593"/>
                </a:lnTo>
                <a:close/>
              </a:path>
              <a:path w="3024504" h="127000">
                <a:moveTo>
                  <a:pt x="3004185" y="53593"/>
                </a:moveTo>
                <a:lnTo>
                  <a:pt x="2909697" y="53593"/>
                </a:lnTo>
                <a:lnTo>
                  <a:pt x="2909697" y="73405"/>
                </a:lnTo>
                <a:lnTo>
                  <a:pt x="3004185" y="73405"/>
                </a:lnTo>
                <a:lnTo>
                  <a:pt x="3023997" y="63499"/>
                </a:lnTo>
                <a:lnTo>
                  <a:pt x="3004185" y="535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2940557" y="5688969"/>
            <a:ext cx="114935" cy="203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宋体"/>
                <a:cs typeface="宋体"/>
              </a:rPr>
              <a:t>0</a:t>
            </a:r>
            <a:endParaRPr sz="1400">
              <a:latin typeface="宋体"/>
              <a:cs typeface="宋体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4155185" y="383667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208526" y="3781805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028694" y="4485894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082034" y="4432553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3853434" y="4328921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908297" y="4274058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492246" y="4554473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547109" y="4501134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3672078" y="4731258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3725417" y="4677917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49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4021073" y="4725161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4075938" y="4671821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3585209" y="3877817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3640073" y="3824478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5209794" y="4929378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4697729" y="4815078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4574285" y="5369814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4237482" y="5267705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5043678" y="5226558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5089397" y="5095494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4511802" y="5151882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5264658" y="4731258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4752594" y="5095494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4589526" y="3719321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4644390" y="3664458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4363973" y="3932682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4417314" y="3877817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49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3408426" y="4876038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3461765" y="4821173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3871721" y="4062221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3926585" y="4008882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3510534" y="4289297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3565397" y="4234434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4871465" y="535305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4979670" y="4876038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5089397" y="4554473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5447538" y="4325873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5618583" y="5801158"/>
            <a:ext cx="120014" cy="111125"/>
          </a:xfrm>
          <a:custGeom>
            <a:avLst/>
            <a:gdLst/>
            <a:ahLst/>
            <a:cxnLst/>
            <a:rect l="l" t="t" r="r" b="b"/>
            <a:pathLst>
              <a:path w="120014" h="111125">
                <a:moveTo>
                  <a:pt x="18549" y="85535"/>
                </a:moveTo>
                <a:lnTo>
                  <a:pt x="8244" y="87621"/>
                </a:lnTo>
                <a:lnTo>
                  <a:pt x="4122" y="89708"/>
                </a:lnTo>
                <a:lnTo>
                  <a:pt x="2063" y="89708"/>
                </a:lnTo>
                <a:lnTo>
                  <a:pt x="2063" y="95967"/>
                </a:lnTo>
                <a:lnTo>
                  <a:pt x="0" y="98054"/>
                </a:lnTo>
                <a:lnTo>
                  <a:pt x="2063" y="104313"/>
                </a:lnTo>
                <a:lnTo>
                  <a:pt x="6185" y="108486"/>
                </a:lnTo>
                <a:lnTo>
                  <a:pt x="12367" y="110569"/>
                </a:lnTo>
                <a:lnTo>
                  <a:pt x="30916" y="110569"/>
                </a:lnTo>
                <a:lnTo>
                  <a:pt x="35038" y="108486"/>
                </a:lnTo>
                <a:lnTo>
                  <a:pt x="37099" y="106400"/>
                </a:lnTo>
                <a:lnTo>
                  <a:pt x="14426" y="106400"/>
                </a:lnTo>
                <a:lnTo>
                  <a:pt x="8244" y="104313"/>
                </a:lnTo>
                <a:lnTo>
                  <a:pt x="14426" y="102227"/>
                </a:lnTo>
                <a:lnTo>
                  <a:pt x="18549" y="100140"/>
                </a:lnTo>
                <a:lnTo>
                  <a:pt x="18549" y="95967"/>
                </a:lnTo>
                <a:lnTo>
                  <a:pt x="20612" y="95967"/>
                </a:lnTo>
                <a:lnTo>
                  <a:pt x="18549" y="87621"/>
                </a:lnTo>
                <a:lnTo>
                  <a:pt x="18549" y="85535"/>
                </a:lnTo>
                <a:close/>
              </a:path>
              <a:path w="120014" h="111125">
                <a:moveTo>
                  <a:pt x="70074" y="37553"/>
                </a:moveTo>
                <a:lnTo>
                  <a:pt x="55647" y="37553"/>
                </a:lnTo>
                <a:lnTo>
                  <a:pt x="55647" y="43812"/>
                </a:lnTo>
                <a:lnTo>
                  <a:pt x="53584" y="43812"/>
                </a:lnTo>
                <a:lnTo>
                  <a:pt x="53584" y="52155"/>
                </a:lnTo>
                <a:lnTo>
                  <a:pt x="51525" y="52155"/>
                </a:lnTo>
                <a:lnTo>
                  <a:pt x="51525" y="60501"/>
                </a:lnTo>
                <a:lnTo>
                  <a:pt x="49465" y="60501"/>
                </a:lnTo>
                <a:lnTo>
                  <a:pt x="49465" y="68847"/>
                </a:lnTo>
                <a:lnTo>
                  <a:pt x="47402" y="68847"/>
                </a:lnTo>
                <a:lnTo>
                  <a:pt x="47402" y="77193"/>
                </a:lnTo>
                <a:lnTo>
                  <a:pt x="45343" y="77193"/>
                </a:lnTo>
                <a:lnTo>
                  <a:pt x="45343" y="85535"/>
                </a:lnTo>
                <a:lnTo>
                  <a:pt x="43280" y="85535"/>
                </a:lnTo>
                <a:lnTo>
                  <a:pt x="43280" y="89708"/>
                </a:lnTo>
                <a:lnTo>
                  <a:pt x="41220" y="89708"/>
                </a:lnTo>
                <a:lnTo>
                  <a:pt x="41220" y="93881"/>
                </a:lnTo>
                <a:lnTo>
                  <a:pt x="47402" y="93881"/>
                </a:lnTo>
                <a:lnTo>
                  <a:pt x="51525" y="102227"/>
                </a:lnTo>
                <a:lnTo>
                  <a:pt x="55647" y="106400"/>
                </a:lnTo>
                <a:lnTo>
                  <a:pt x="63892" y="110569"/>
                </a:lnTo>
                <a:lnTo>
                  <a:pt x="84500" y="110569"/>
                </a:lnTo>
                <a:lnTo>
                  <a:pt x="88623" y="108486"/>
                </a:lnTo>
                <a:lnTo>
                  <a:pt x="90683" y="106400"/>
                </a:lnTo>
                <a:lnTo>
                  <a:pt x="65951" y="106400"/>
                </a:lnTo>
                <a:lnTo>
                  <a:pt x="63892" y="104313"/>
                </a:lnTo>
                <a:lnTo>
                  <a:pt x="59769" y="91794"/>
                </a:lnTo>
                <a:lnTo>
                  <a:pt x="61829" y="89708"/>
                </a:lnTo>
                <a:lnTo>
                  <a:pt x="61829" y="73020"/>
                </a:lnTo>
                <a:lnTo>
                  <a:pt x="63892" y="73020"/>
                </a:lnTo>
                <a:lnTo>
                  <a:pt x="63892" y="62587"/>
                </a:lnTo>
                <a:lnTo>
                  <a:pt x="65951" y="62587"/>
                </a:lnTo>
                <a:lnTo>
                  <a:pt x="65951" y="54241"/>
                </a:lnTo>
                <a:lnTo>
                  <a:pt x="68011" y="54241"/>
                </a:lnTo>
                <a:lnTo>
                  <a:pt x="68011" y="45899"/>
                </a:lnTo>
                <a:lnTo>
                  <a:pt x="70074" y="45899"/>
                </a:lnTo>
                <a:lnTo>
                  <a:pt x="70074" y="37553"/>
                </a:lnTo>
                <a:close/>
              </a:path>
              <a:path w="120014" h="111125">
                <a:moveTo>
                  <a:pt x="47402" y="93881"/>
                </a:moveTo>
                <a:lnTo>
                  <a:pt x="39157" y="93881"/>
                </a:lnTo>
                <a:lnTo>
                  <a:pt x="39157" y="98054"/>
                </a:lnTo>
                <a:lnTo>
                  <a:pt x="30916" y="106400"/>
                </a:lnTo>
                <a:lnTo>
                  <a:pt x="37099" y="106400"/>
                </a:lnTo>
                <a:lnTo>
                  <a:pt x="47402" y="95967"/>
                </a:lnTo>
                <a:lnTo>
                  <a:pt x="47402" y="93881"/>
                </a:lnTo>
                <a:close/>
              </a:path>
              <a:path w="120014" h="111125">
                <a:moveTo>
                  <a:pt x="111291" y="73020"/>
                </a:moveTo>
                <a:lnTo>
                  <a:pt x="105109" y="73020"/>
                </a:lnTo>
                <a:lnTo>
                  <a:pt x="105109" y="79279"/>
                </a:lnTo>
                <a:lnTo>
                  <a:pt x="103050" y="79279"/>
                </a:lnTo>
                <a:lnTo>
                  <a:pt x="103050" y="83448"/>
                </a:lnTo>
                <a:lnTo>
                  <a:pt x="100987" y="83448"/>
                </a:lnTo>
                <a:lnTo>
                  <a:pt x="100987" y="89708"/>
                </a:lnTo>
                <a:lnTo>
                  <a:pt x="96864" y="93881"/>
                </a:lnTo>
                <a:lnTo>
                  <a:pt x="94805" y="93881"/>
                </a:lnTo>
                <a:lnTo>
                  <a:pt x="94805" y="98054"/>
                </a:lnTo>
                <a:lnTo>
                  <a:pt x="92745" y="100140"/>
                </a:lnTo>
                <a:lnTo>
                  <a:pt x="88623" y="102227"/>
                </a:lnTo>
                <a:lnTo>
                  <a:pt x="86560" y="104313"/>
                </a:lnTo>
                <a:lnTo>
                  <a:pt x="82437" y="106400"/>
                </a:lnTo>
                <a:lnTo>
                  <a:pt x="90683" y="106400"/>
                </a:lnTo>
                <a:lnTo>
                  <a:pt x="96864" y="100140"/>
                </a:lnTo>
                <a:lnTo>
                  <a:pt x="100987" y="98054"/>
                </a:lnTo>
                <a:lnTo>
                  <a:pt x="103050" y="95967"/>
                </a:lnTo>
                <a:lnTo>
                  <a:pt x="103050" y="91794"/>
                </a:lnTo>
                <a:lnTo>
                  <a:pt x="105109" y="91794"/>
                </a:lnTo>
                <a:lnTo>
                  <a:pt x="105109" y="87621"/>
                </a:lnTo>
                <a:lnTo>
                  <a:pt x="107172" y="87621"/>
                </a:lnTo>
                <a:lnTo>
                  <a:pt x="109231" y="85535"/>
                </a:lnTo>
                <a:lnTo>
                  <a:pt x="109231" y="81362"/>
                </a:lnTo>
                <a:lnTo>
                  <a:pt x="111291" y="81362"/>
                </a:lnTo>
                <a:lnTo>
                  <a:pt x="111291" y="73020"/>
                </a:lnTo>
                <a:close/>
              </a:path>
              <a:path w="120014" h="111125">
                <a:moveTo>
                  <a:pt x="16489" y="27120"/>
                </a:moveTo>
                <a:lnTo>
                  <a:pt x="12367" y="27120"/>
                </a:lnTo>
                <a:lnTo>
                  <a:pt x="12367" y="31293"/>
                </a:lnTo>
                <a:lnTo>
                  <a:pt x="10307" y="31293"/>
                </a:lnTo>
                <a:lnTo>
                  <a:pt x="10307" y="37553"/>
                </a:lnTo>
                <a:lnTo>
                  <a:pt x="8244" y="39639"/>
                </a:lnTo>
                <a:lnTo>
                  <a:pt x="12367" y="39639"/>
                </a:lnTo>
                <a:lnTo>
                  <a:pt x="14426" y="37553"/>
                </a:lnTo>
                <a:lnTo>
                  <a:pt x="14426" y="33380"/>
                </a:lnTo>
                <a:lnTo>
                  <a:pt x="16489" y="33380"/>
                </a:lnTo>
                <a:lnTo>
                  <a:pt x="16489" y="27120"/>
                </a:lnTo>
                <a:close/>
              </a:path>
              <a:path w="120014" h="111125">
                <a:moveTo>
                  <a:pt x="61829" y="6259"/>
                </a:moveTo>
                <a:lnTo>
                  <a:pt x="37098" y="6259"/>
                </a:lnTo>
                <a:lnTo>
                  <a:pt x="53584" y="8345"/>
                </a:lnTo>
                <a:lnTo>
                  <a:pt x="55647" y="12518"/>
                </a:lnTo>
                <a:lnTo>
                  <a:pt x="57706" y="37553"/>
                </a:lnTo>
                <a:lnTo>
                  <a:pt x="72133" y="37553"/>
                </a:lnTo>
                <a:lnTo>
                  <a:pt x="72133" y="29207"/>
                </a:lnTo>
                <a:lnTo>
                  <a:pt x="74196" y="29207"/>
                </a:lnTo>
                <a:lnTo>
                  <a:pt x="74196" y="25034"/>
                </a:lnTo>
                <a:lnTo>
                  <a:pt x="76256" y="25034"/>
                </a:lnTo>
                <a:lnTo>
                  <a:pt x="76256" y="20864"/>
                </a:lnTo>
                <a:lnTo>
                  <a:pt x="78319" y="20864"/>
                </a:lnTo>
                <a:lnTo>
                  <a:pt x="78319" y="18778"/>
                </a:lnTo>
                <a:lnTo>
                  <a:pt x="72133" y="18778"/>
                </a:lnTo>
                <a:lnTo>
                  <a:pt x="70074" y="16691"/>
                </a:lnTo>
                <a:lnTo>
                  <a:pt x="65951" y="8345"/>
                </a:lnTo>
                <a:lnTo>
                  <a:pt x="61829" y="6259"/>
                </a:lnTo>
                <a:close/>
              </a:path>
              <a:path w="120014" h="111125">
                <a:moveTo>
                  <a:pt x="18549" y="22947"/>
                </a:moveTo>
                <a:lnTo>
                  <a:pt x="14426" y="22947"/>
                </a:lnTo>
                <a:lnTo>
                  <a:pt x="14426" y="27120"/>
                </a:lnTo>
                <a:lnTo>
                  <a:pt x="18549" y="27120"/>
                </a:lnTo>
                <a:lnTo>
                  <a:pt x="18549" y="22947"/>
                </a:lnTo>
                <a:close/>
              </a:path>
              <a:path w="120014" h="111125">
                <a:moveTo>
                  <a:pt x="115415" y="6259"/>
                </a:moveTo>
                <a:lnTo>
                  <a:pt x="88623" y="6259"/>
                </a:lnTo>
                <a:lnTo>
                  <a:pt x="109231" y="8345"/>
                </a:lnTo>
                <a:lnTo>
                  <a:pt x="105109" y="10432"/>
                </a:lnTo>
                <a:lnTo>
                  <a:pt x="103050" y="12518"/>
                </a:lnTo>
                <a:lnTo>
                  <a:pt x="100987" y="12518"/>
                </a:lnTo>
                <a:lnTo>
                  <a:pt x="100987" y="18778"/>
                </a:lnTo>
                <a:lnTo>
                  <a:pt x="98927" y="20864"/>
                </a:lnTo>
                <a:lnTo>
                  <a:pt x="100987" y="25034"/>
                </a:lnTo>
                <a:lnTo>
                  <a:pt x="103050" y="27120"/>
                </a:lnTo>
                <a:lnTo>
                  <a:pt x="113354" y="27120"/>
                </a:lnTo>
                <a:lnTo>
                  <a:pt x="117476" y="25034"/>
                </a:lnTo>
                <a:lnTo>
                  <a:pt x="117476" y="20864"/>
                </a:lnTo>
                <a:lnTo>
                  <a:pt x="119536" y="20864"/>
                </a:lnTo>
                <a:lnTo>
                  <a:pt x="117476" y="8345"/>
                </a:lnTo>
                <a:lnTo>
                  <a:pt x="115415" y="6259"/>
                </a:lnTo>
                <a:close/>
              </a:path>
              <a:path w="120014" h="111125">
                <a:moveTo>
                  <a:pt x="24734" y="14605"/>
                </a:moveTo>
                <a:lnTo>
                  <a:pt x="18549" y="14605"/>
                </a:lnTo>
                <a:lnTo>
                  <a:pt x="18549" y="18778"/>
                </a:lnTo>
                <a:lnTo>
                  <a:pt x="16489" y="18778"/>
                </a:lnTo>
                <a:lnTo>
                  <a:pt x="16489" y="22947"/>
                </a:lnTo>
                <a:lnTo>
                  <a:pt x="20612" y="22947"/>
                </a:lnTo>
                <a:lnTo>
                  <a:pt x="24734" y="18778"/>
                </a:lnTo>
                <a:lnTo>
                  <a:pt x="24734" y="14605"/>
                </a:lnTo>
                <a:close/>
              </a:path>
              <a:path w="120014" h="111125">
                <a:moveTo>
                  <a:pt x="107172" y="0"/>
                </a:moveTo>
                <a:lnTo>
                  <a:pt x="90682" y="2086"/>
                </a:lnTo>
                <a:lnTo>
                  <a:pt x="86560" y="4172"/>
                </a:lnTo>
                <a:lnTo>
                  <a:pt x="78319" y="12518"/>
                </a:lnTo>
                <a:lnTo>
                  <a:pt x="76256" y="12518"/>
                </a:lnTo>
                <a:lnTo>
                  <a:pt x="76256" y="16691"/>
                </a:lnTo>
                <a:lnTo>
                  <a:pt x="74196" y="18778"/>
                </a:lnTo>
                <a:lnTo>
                  <a:pt x="78319" y="18778"/>
                </a:lnTo>
                <a:lnTo>
                  <a:pt x="78319" y="16691"/>
                </a:lnTo>
                <a:lnTo>
                  <a:pt x="80378" y="16691"/>
                </a:lnTo>
                <a:lnTo>
                  <a:pt x="88623" y="8345"/>
                </a:lnTo>
                <a:lnTo>
                  <a:pt x="88623" y="6259"/>
                </a:lnTo>
                <a:lnTo>
                  <a:pt x="115415" y="6259"/>
                </a:lnTo>
                <a:lnTo>
                  <a:pt x="113354" y="4172"/>
                </a:lnTo>
                <a:lnTo>
                  <a:pt x="107172" y="2086"/>
                </a:lnTo>
                <a:lnTo>
                  <a:pt x="107172" y="0"/>
                </a:lnTo>
                <a:close/>
              </a:path>
              <a:path w="120014" h="111125">
                <a:moveTo>
                  <a:pt x="55647" y="0"/>
                </a:moveTo>
                <a:lnTo>
                  <a:pt x="37098" y="2086"/>
                </a:lnTo>
                <a:lnTo>
                  <a:pt x="28853" y="6259"/>
                </a:lnTo>
                <a:lnTo>
                  <a:pt x="20612" y="14605"/>
                </a:lnTo>
                <a:lnTo>
                  <a:pt x="26794" y="14605"/>
                </a:lnTo>
                <a:lnTo>
                  <a:pt x="28853" y="12518"/>
                </a:lnTo>
                <a:lnTo>
                  <a:pt x="37098" y="8345"/>
                </a:lnTo>
                <a:lnTo>
                  <a:pt x="37098" y="6259"/>
                </a:lnTo>
                <a:lnTo>
                  <a:pt x="61829" y="6259"/>
                </a:lnTo>
                <a:lnTo>
                  <a:pt x="59769" y="4172"/>
                </a:lnTo>
                <a:lnTo>
                  <a:pt x="55647" y="2086"/>
                </a:lnTo>
                <a:lnTo>
                  <a:pt x="5564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5762851" y="5838712"/>
            <a:ext cx="57785" cy="111125"/>
          </a:xfrm>
          <a:custGeom>
            <a:avLst/>
            <a:gdLst/>
            <a:ahLst/>
            <a:cxnLst/>
            <a:rect l="l" t="t" r="r" b="b"/>
            <a:pathLst>
              <a:path w="57785" h="111125">
                <a:moveTo>
                  <a:pt x="57706" y="104310"/>
                </a:moveTo>
                <a:lnTo>
                  <a:pt x="2063" y="104310"/>
                </a:lnTo>
                <a:lnTo>
                  <a:pt x="2063" y="110569"/>
                </a:lnTo>
                <a:lnTo>
                  <a:pt x="57706" y="110569"/>
                </a:lnTo>
                <a:lnTo>
                  <a:pt x="57706" y="104310"/>
                </a:lnTo>
                <a:close/>
              </a:path>
              <a:path w="57785" h="111125">
                <a:moveTo>
                  <a:pt x="37098" y="12518"/>
                </a:moveTo>
                <a:lnTo>
                  <a:pt x="24730" y="12518"/>
                </a:lnTo>
                <a:lnTo>
                  <a:pt x="24730" y="100140"/>
                </a:lnTo>
                <a:lnTo>
                  <a:pt x="22671" y="102223"/>
                </a:lnTo>
                <a:lnTo>
                  <a:pt x="8244" y="104310"/>
                </a:lnTo>
                <a:lnTo>
                  <a:pt x="53584" y="104310"/>
                </a:lnTo>
                <a:lnTo>
                  <a:pt x="39157" y="102223"/>
                </a:lnTo>
                <a:lnTo>
                  <a:pt x="37098" y="95967"/>
                </a:lnTo>
                <a:lnTo>
                  <a:pt x="37098" y="12518"/>
                </a:lnTo>
                <a:close/>
              </a:path>
              <a:path w="57785" h="111125">
                <a:moveTo>
                  <a:pt x="37098" y="0"/>
                </a:moveTo>
                <a:lnTo>
                  <a:pt x="30916" y="2086"/>
                </a:lnTo>
                <a:lnTo>
                  <a:pt x="22671" y="6259"/>
                </a:lnTo>
                <a:lnTo>
                  <a:pt x="16489" y="8345"/>
                </a:lnTo>
                <a:lnTo>
                  <a:pt x="0" y="8345"/>
                </a:lnTo>
                <a:lnTo>
                  <a:pt x="0" y="14601"/>
                </a:lnTo>
                <a:lnTo>
                  <a:pt x="18549" y="14601"/>
                </a:lnTo>
                <a:lnTo>
                  <a:pt x="24730" y="12518"/>
                </a:lnTo>
                <a:lnTo>
                  <a:pt x="37098" y="12518"/>
                </a:lnTo>
                <a:lnTo>
                  <a:pt x="3709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2727618" y="3417841"/>
            <a:ext cx="120650" cy="111760"/>
          </a:xfrm>
          <a:custGeom>
            <a:avLst/>
            <a:gdLst/>
            <a:ahLst/>
            <a:cxnLst/>
            <a:rect l="l" t="t" r="r" b="b"/>
            <a:pathLst>
              <a:path w="120650" h="111760">
                <a:moveTo>
                  <a:pt x="18662" y="86143"/>
                </a:moveTo>
                <a:lnTo>
                  <a:pt x="8295" y="88244"/>
                </a:lnTo>
                <a:lnTo>
                  <a:pt x="4147" y="90345"/>
                </a:lnTo>
                <a:lnTo>
                  <a:pt x="2075" y="90345"/>
                </a:lnTo>
                <a:lnTo>
                  <a:pt x="2075" y="96649"/>
                </a:lnTo>
                <a:lnTo>
                  <a:pt x="0" y="98751"/>
                </a:lnTo>
                <a:lnTo>
                  <a:pt x="2075" y="105055"/>
                </a:lnTo>
                <a:lnTo>
                  <a:pt x="6223" y="109257"/>
                </a:lnTo>
                <a:lnTo>
                  <a:pt x="12442" y="111355"/>
                </a:lnTo>
                <a:lnTo>
                  <a:pt x="31104" y="111355"/>
                </a:lnTo>
                <a:lnTo>
                  <a:pt x="35252" y="109257"/>
                </a:lnTo>
                <a:lnTo>
                  <a:pt x="37325" y="107156"/>
                </a:lnTo>
                <a:lnTo>
                  <a:pt x="14514" y="107156"/>
                </a:lnTo>
                <a:lnTo>
                  <a:pt x="8295" y="105055"/>
                </a:lnTo>
                <a:lnTo>
                  <a:pt x="14514" y="102953"/>
                </a:lnTo>
                <a:lnTo>
                  <a:pt x="18662" y="100852"/>
                </a:lnTo>
                <a:lnTo>
                  <a:pt x="18662" y="96649"/>
                </a:lnTo>
                <a:lnTo>
                  <a:pt x="20737" y="96649"/>
                </a:lnTo>
                <a:lnTo>
                  <a:pt x="18662" y="88244"/>
                </a:lnTo>
                <a:lnTo>
                  <a:pt x="18662" y="86143"/>
                </a:lnTo>
                <a:close/>
              </a:path>
              <a:path w="120650" h="111760">
                <a:moveTo>
                  <a:pt x="70501" y="37820"/>
                </a:moveTo>
                <a:lnTo>
                  <a:pt x="55986" y="37820"/>
                </a:lnTo>
                <a:lnTo>
                  <a:pt x="55986" y="44124"/>
                </a:lnTo>
                <a:lnTo>
                  <a:pt x="53910" y="44124"/>
                </a:lnTo>
                <a:lnTo>
                  <a:pt x="53910" y="52525"/>
                </a:lnTo>
                <a:lnTo>
                  <a:pt x="51838" y="52525"/>
                </a:lnTo>
                <a:lnTo>
                  <a:pt x="51838" y="60930"/>
                </a:lnTo>
                <a:lnTo>
                  <a:pt x="49767" y="60930"/>
                </a:lnTo>
                <a:lnTo>
                  <a:pt x="49767" y="69336"/>
                </a:lnTo>
                <a:lnTo>
                  <a:pt x="47691" y="69336"/>
                </a:lnTo>
                <a:lnTo>
                  <a:pt x="47691" y="77741"/>
                </a:lnTo>
                <a:lnTo>
                  <a:pt x="45619" y="77741"/>
                </a:lnTo>
                <a:lnTo>
                  <a:pt x="45619" y="86143"/>
                </a:lnTo>
                <a:lnTo>
                  <a:pt x="43543" y="86143"/>
                </a:lnTo>
                <a:lnTo>
                  <a:pt x="43543" y="90345"/>
                </a:lnTo>
                <a:lnTo>
                  <a:pt x="41471" y="90345"/>
                </a:lnTo>
                <a:lnTo>
                  <a:pt x="41471" y="94548"/>
                </a:lnTo>
                <a:lnTo>
                  <a:pt x="47691" y="94548"/>
                </a:lnTo>
                <a:lnTo>
                  <a:pt x="51838" y="102953"/>
                </a:lnTo>
                <a:lnTo>
                  <a:pt x="55986" y="107156"/>
                </a:lnTo>
                <a:lnTo>
                  <a:pt x="64281" y="111355"/>
                </a:lnTo>
                <a:lnTo>
                  <a:pt x="85015" y="111355"/>
                </a:lnTo>
                <a:lnTo>
                  <a:pt x="89163" y="109257"/>
                </a:lnTo>
                <a:lnTo>
                  <a:pt x="91236" y="107156"/>
                </a:lnTo>
                <a:lnTo>
                  <a:pt x="66353" y="107156"/>
                </a:lnTo>
                <a:lnTo>
                  <a:pt x="64281" y="105055"/>
                </a:lnTo>
                <a:lnTo>
                  <a:pt x="60134" y="92447"/>
                </a:lnTo>
                <a:lnTo>
                  <a:pt x="62206" y="90345"/>
                </a:lnTo>
                <a:lnTo>
                  <a:pt x="62206" y="73538"/>
                </a:lnTo>
                <a:lnTo>
                  <a:pt x="64281" y="73538"/>
                </a:lnTo>
                <a:lnTo>
                  <a:pt x="64281" y="63032"/>
                </a:lnTo>
                <a:lnTo>
                  <a:pt x="66353" y="63032"/>
                </a:lnTo>
                <a:lnTo>
                  <a:pt x="66353" y="54627"/>
                </a:lnTo>
                <a:lnTo>
                  <a:pt x="68425" y="54627"/>
                </a:lnTo>
                <a:lnTo>
                  <a:pt x="68425" y="46225"/>
                </a:lnTo>
                <a:lnTo>
                  <a:pt x="70501" y="46225"/>
                </a:lnTo>
                <a:lnTo>
                  <a:pt x="70501" y="37820"/>
                </a:lnTo>
                <a:close/>
              </a:path>
              <a:path w="120650" h="111760">
                <a:moveTo>
                  <a:pt x="47691" y="94548"/>
                </a:moveTo>
                <a:lnTo>
                  <a:pt x="39396" y="94548"/>
                </a:lnTo>
                <a:lnTo>
                  <a:pt x="39396" y="98751"/>
                </a:lnTo>
                <a:lnTo>
                  <a:pt x="31104" y="107156"/>
                </a:lnTo>
                <a:lnTo>
                  <a:pt x="37325" y="107156"/>
                </a:lnTo>
                <a:lnTo>
                  <a:pt x="47691" y="96649"/>
                </a:lnTo>
                <a:lnTo>
                  <a:pt x="47691" y="94548"/>
                </a:lnTo>
                <a:close/>
              </a:path>
              <a:path w="120650" h="111760">
                <a:moveTo>
                  <a:pt x="111969" y="73538"/>
                </a:moveTo>
                <a:lnTo>
                  <a:pt x="105749" y="73538"/>
                </a:lnTo>
                <a:lnTo>
                  <a:pt x="105749" y="79842"/>
                </a:lnTo>
                <a:lnTo>
                  <a:pt x="103677" y="79842"/>
                </a:lnTo>
                <a:lnTo>
                  <a:pt x="103677" y="84041"/>
                </a:lnTo>
                <a:lnTo>
                  <a:pt x="101602" y="84041"/>
                </a:lnTo>
                <a:lnTo>
                  <a:pt x="101602" y="90345"/>
                </a:lnTo>
                <a:lnTo>
                  <a:pt x="97454" y="94548"/>
                </a:lnTo>
                <a:lnTo>
                  <a:pt x="95382" y="94548"/>
                </a:lnTo>
                <a:lnTo>
                  <a:pt x="95382" y="98751"/>
                </a:lnTo>
                <a:lnTo>
                  <a:pt x="93310" y="100852"/>
                </a:lnTo>
                <a:lnTo>
                  <a:pt x="89163" y="102953"/>
                </a:lnTo>
                <a:lnTo>
                  <a:pt x="87087" y="105055"/>
                </a:lnTo>
                <a:lnTo>
                  <a:pt x="82940" y="107156"/>
                </a:lnTo>
                <a:lnTo>
                  <a:pt x="91236" y="107156"/>
                </a:lnTo>
                <a:lnTo>
                  <a:pt x="97454" y="100852"/>
                </a:lnTo>
                <a:lnTo>
                  <a:pt x="101602" y="98751"/>
                </a:lnTo>
                <a:lnTo>
                  <a:pt x="103677" y="96649"/>
                </a:lnTo>
                <a:lnTo>
                  <a:pt x="103677" y="92447"/>
                </a:lnTo>
                <a:lnTo>
                  <a:pt x="105749" y="92447"/>
                </a:lnTo>
                <a:lnTo>
                  <a:pt x="105749" y="88244"/>
                </a:lnTo>
                <a:lnTo>
                  <a:pt x="107825" y="88244"/>
                </a:lnTo>
                <a:lnTo>
                  <a:pt x="109897" y="86143"/>
                </a:lnTo>
                <a:lnTo>
                  <a:pt x="109897" y="81940"/>
                </a:lnTo>
                <a:lnTo>
                  <a:pt x="111969" y="81940"/>
                </a:lnTo>
                <a:lnTo>
                  <a:pt x="111969" y="73538"/>
                </a:lnTo>
                <a:close/>
              </a:path>
              <a:path w="120650" h="111760">
                <a:moveTo>
                  <a:pt x="16590" y="27313"/>
                </a:moveTo>
                <a:lnTo>
                  <a:pt x="12442" y="27313"/>
                </a:lnTo>
                <a:lnTo>
                  <a:pt x="12442" y="31516"/>
                </a:lnTo>
                <a:lnTo>
                  <a:pt x="10370" y="31516"/>
                </a:lnTo>
                <a:lnTo>
                  <a:pt x="10370" y="37820"/>
                </a:lnTo>
                <a:lnTo>
                  <a:pt x="8295" y="39921"/>
                </a:lnTo>
                <a:lnTo>
                  <a:pt x="12442" y="39921"/>
                </a:lnTo>
                <a:lnTo>
                  <a:pt x="14514" y="37820"/>
                </a:lnTo>
                <a:lnTo>
                  <a:pt x="14514" y="33617"/>
                </a:lnTo>
                <a:lnTo>
                  <a:pt x="16590" y="33617"/>
                </a:lnTo>
                <a:lnTo>
                  <a:pt x="16590" y="27313"/>
                </a:lnTo>
                <a:close/>
              </a:path>
              <a:path w="120650" h="111760">
                <a:moveTo>
                  <a:pt x="62206" y="6303"/>
                </a:moveTo>
                <a:lnTo>
                  <a:pt x="37324" y="6303"/>
                </a:lnTo>
                <a:lnTo>
                  <a:pt x="53910" y="8405"/>
                </a:lnTo>
                <a:lnTo>
                  <a:pt x="55986" y="12607"/>
                </a:lnTo>
                <a:lnTo>
                  <a:pt x="58058" y="37820"/>
                </a:lnTo>
                <a:lnTo>
                  <a:pt x="72573" y="37820"/>
                </a:lnTo>
                <a:lnTo>
                  <a:pt x="72573" y="29414"/>
                </a:lnTo>
                <a:lnTo>
                  <a:pt x="74648" y="29414"/>
                </a:lnTo>
                <a:lnTo>
                  <a:pt x="74648" y="25212"/>
                </a:lnTo>
                <a:lnTo>
                  <a:pt x="76720" y="25212"/>
                </a:lnTo>
                <a:lnTo>
                  <a:pt x="76720" y="21013"/>
                </a:lnTo>
                <a:lnTo>
                  <a:pt x="78796" y="21013"/>
                </a:lnTo>
                <a:lnTo>
                  <a:pt x="78796" y="18911"/>
                </a:lnTo>
                <a:lnTo>
                  <a:pt x="72573" y="18911"/>
                </a:lnTo>
                <a:lnTo>
                  <a:pt x="70501" y="16810"/>
                </a:lnTo>
                <a:lnTo>
                  <a:pt x="66353" y="8405"/>
                </a:lnTo>
                <a:lnTo>
                  <a:pt x="62206" y="6303"/>
                </a:lnTo>
                <a:close/>
              </a:path>
              <a:path w="120650" h="111760">
                <a:moveTo>
                  <a:pt x="18662" y="23110"/>
                </a:moveTo>
                <a:lnTo>
                  <a:pt x="14514" y="23110"/>
                </a:lnTo>
                <a:lnTo>
                  <a:pt x="14514" y="27313"/>
                </a:lnTo>
                <a:lnTo>
                  <a:pt x="18662" y="27313"/>
                </a:lnTo>
                <a:lnTo>
                  <a:pt x="18662" y="23110"/>
                </a:lnTo>
                <a:close/>
              </a:path>
              <a:path w="120650" h="111760">
                <a:moveTo>
                  <a:pt x="116118" y="6303"/>
                </a:moveTo>
                <a:lnTo>
                  <a:pt x="89163" y="6303"/>
                </a:lnTo>
                <a:lnTo>
                  <a:pt x="109897" y="8405"/>
                </a:lnTo>
                <a:lnTo>
                  <a:pt x="105749" y="10506"/>
                </a:lnTo>
                <a:lnTo>
                  <a:pt x="103677" y="12607"/>
                </a:lnTo>
                <a:lnTo>
                  <a:pt x="101602" y="12607"/>
                </a:lnTo>
                <a:lnTo>
                  <a:pt x="101602" y="18911"/>
                </a:lnTo>
                <a:lnTo>
                  <a:pt x="99530" y="21013"/>
                </a:lnTo>
                <a:lnTo>
                  <a:pt x="101602" y="25212"/>
                </a:lnTo>
                <a:lnTo>
                  <a:pt x="103677" y="27313"/>
                </a:lnTo>
                <a:lnTo>
                  <a:pt x="114045" y="27313"/>
                </a:lnTo>
                <a:lnTo>
                  <a:pt x="118192" y="25212"/>
                </a:lnTo>
                <a:lnTo>
                  <a:pt x="118192" y="21013"/>
                </a:lnTo>
                <a:lnTo>
                  <a:pt x="120264" y="21013"/>
                </a:lnTo>
                <a:lnTo>
                  <a:pt x="118192" y="8405"/>
                </a:lnTo>
                <a:lnTo>
                  <a:pt x="116118" y="6303"/>
                </a:lnTo>
                <a:close/>
              </a:path>
              <a:path w="120650" h="111760">
                <a:moveTo>
                  <a:pt x="24885" y="14709"/>
                </a:moveTo>
                <a:lnTo>
                  <a:pt x="18662" y="14709"/>
                </a:lnTo>
                <a:lnTo>
                  <a:pt x="18662" y="18911"/>
                </a:lnTo>
                <a:lnTo>
                  <a:pt x="16590" y="18911"/>
                </a:lnTo>
                <a:lnTo>
                  <a:pt x="16590" y="23110"/>
                </a:lnTo>
                <a:lnTo>
                  <a:pt x="20737" y="23110"/>
                </a:lnTo>
                <a:lnTo>
                  <a:pt x="24885" y="18911"/>
                </a:lnTo>
                <a:lnTo>
                  <a:pt x="24885" y="14709"/>
                </a:lnTo>
                <a:close/>
              </a:path>
              <a:path w="120650" h="111760">
                <a:moveTo>
                  <a:pt x="107825" y="0"/>
                </a:moveTo>
                <a:lnTo>
                  <a:pt x="91235" y="2101"/>
                </a:lnTo>
                <a:lnTo>
                  <a:pt x="87087" y="4202"/>
                </a:lnTo>
                <a:lnTo>
                  <a:pt x="78796" y="12607"/>
                </a:lnTo>
                <a:lnTo>
                  <a:pt x="76720" y="12607"/>
                </a:lnTo>
                <a:lnTo>
                  <a:pt x="76720" y="16810"/>
                </a:lnTo>
                <a:lnTo>
                  <a:pt x="74648" y="18911"/>
                </a:lnTo>
                <a:lnTo>
                  <a:pt x="78796" y="18911"/>
                </a:lnTo>
                <a:lnTo>
                  <a:pt x="78796" y="16810"/>
                </a:lnTo>
                <a:lnTo>
                  <a:pt x="80868" y="16810"/>
                </a:lnTo>
                <a:lnTo>
                  <a:pt x="89163" y="8405"/>
                </a:lnTo>
                <a:lnTo>
                  <a:pt x="89163" y="6303"/>
                </a:lnTo>
                <a:lnTo>
                  <a:pt x="116118" y="6303"/>
                </a:lnTo>
                <a:lnTo>
                  <a:pt x="114045" y="4202"/>
                </a:lnTo>
                <a:lnTo>
                  <a:pt x="107825" y="2101"/>
                </a:lnTo>
                <a:lnTo>
                  <a:pt x="107825" y="0"/>
                </a:lnTo>
                <a:close/>
              </a:path>
              <a:path w="120650" h="111760">
                <a:moveTo>
                  <a:pt x="55986" y="0"/>
                </a:moveTo>
                <a:lnTo>
                  <a:pt x="37324" y="2101"/>
                </a:lnTo>
                <a:lnTo>
                  <a:pt x="29029" y="6303"/>
                </a:lnTo>
                <a:lnTo>
                  <a:pt x="20737" y="14709"/>
                </a:lnTo>
                <a:lnTo>
                  <a:pt x="26957" y="14709"/>
                </a:lnTo>
                <a:lnTo>
                  <a:pt x="29029" y="12607"/>
                </a:lnTo>
                <a:lnTo>
                  <a:pt x="37324" y="8405"/>
                </a:lnTo>
                <a:lnTo>
                  <a:pt x="37324" y="6303"/>
                </a:lnTo>
                <a:lnTo>
                  <a:pt x="62206" y="6303"/>
                </a:lnTo>
                <a:lnTo>
                  <a:pt x="60134" y="4202"/>
                </a:lnTo>
                <a:lnTo>
                  <a:pt x="55986" y="2101"/>
                </a:lnTo>
                <a:lnTo>
                  <a:pt x="5598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2866545" y="3455662"/>
            <a:ext cx="71120" cy="111760"/>
          </a:xfrm>
          <a:custGeom>
            <a:avLst/>
            <a:gdLst/>
            <a:ahLst/>
            <a:cxnLst/>
            <a:rect l="l" t="t" r="r" b="b"/>
            <a:pathLst>
              <a:path w="71119" h="111760">
                <a:moveTo>
                  <a:pt x="55984" y="6303"/>
                </a:moveTo>
                <a:lnTo>
                  <a:pt x="24881" y="6303"/>
                </a:lnTo>
                <a:lnTo>
                  <a:pt x="41471" y="8405"/>
                </a:lnTo>
                <a:lnTo>
                  <a:pt x="43543" y="10506"/>
                </a:lnTo>
                <a:lnTo>
                  <a:pt x="47691" y="12607"/>
                </a:lnTo>
                <a:lnTo>
                  <a:pt x="51838" y="21009"/>
                </a:lnTo>
                <a:lnTo>
                  <a:pt x="53910" y="44120"/>
                </a:lnTo>
                <a:lnTo>
                  <a:pt x="51838" y="44120"/>
                </a:lnTo>
                <a:lnTo>
                  <a:pt x="51838" y="48323"/>
                </a:lnTo>
                <a:lnTo>
                  <a:pt x="49763" y="48323"/>
                </a:lnTo>
                <a:lnTo>
                  <a:pt x="49763" y="52525"/>
                </a:lnTo>
                <a:lnTo>
                  <a:pt x="47691" y="52525"/>
                </a:lnTo>
                <a:lnTo>
                  <a:pt x="47691" y="56728"/>
                </a:lnTo>
                <a:lnTo>
                  <a:pt x="41471" y="63032"/>
                </a:lnTo>
                <a:lnTo>
                  <a:pt x="39396" y="63032"/>
                </a:lnTo>
                <a:lnTo>
                  <a:pt x="39396" y="67234"/>
                </a:lnTo>
                <a:lnTo>
                  <a:pt x="4147" y="102950"/>
                </a:lnTo>
                <a:lnTo>
                  <a:pt x="2071" y="102950"/>
                </a:lnTo>
                <a:lnTo>
                  <a:pt x="2071" y="109254"/>
                </a:lnTo>
                <a:lnTo>
                  <a:pt x="0" y="111355"/>
                </a:lnTo>
                <a:lnTo>
                  <a:pt x="64278" y="111355"/>
                </a:lnTo>
                <a:lnTo>
                  <a:pt x="66353" y="109254"/>
                </a:lnTo>
                <a:lnTo>
                  <a:pt x="66353" y="100852"/>
                </a:lnTo>
                <a:lnTo>
                  <a:pt x="68425" y="100852"/>
                </a:lnTo>
                <a:lnTo>
                  <a:pt x="68425" y="96649"/>
                </a:lnTo>
                <a:lnTo>
                  <a:pt x="16586" y="96649"/>
                </a:lnTo>
                <a:lnTo>
                  <a:pt x="20734" y="94548"/>
                </a:lnTo>
                <a:lnTo>
                  <a:pt x="37324" y="77737"/>
                </a:lnTo>
                <a:lnTo>
                  <a:pt x="41471" y="75636"/>
                </a:lnTo>
                <a:lnTo>
                  <a:pt x="66353" y="50424"/>
                </a:lnTo>
                <a:lnTo>
                  <a:pt x="66353" y="46221"/>
                </a:lnTo>
                <a:lnTo>
                  <a:pt x="68425" y="46221"/>
                </a:lnTo>
                <a:lnTo>
                  <a:pt x="68425" y="42022"/>
                </a:lnTo>
                <a:lnTo>
                  <a:pt x="70501" y="42022"/>
                </a:lnTo>
                <a:lnTo>
                  <a:pt x="68425" y="23110"/>
                </a:lnTo>
                <a:lnTo>
                  <a:pt x="66353" y="16806"/>
                </a:lnTo>
                <a:lnTo>
                  <a:pt x="64278" y="14705"/>
                </a:lnTo>
                <a:lnTo>
                  <a:pt x="62206" y="10506"/>
                </a:lnTo>
                <a:lnTo>
                  <a:pt x="60130" y="8405"/>
                </a:lnTo>
                <a:lnTo>
                  <a:pt x="55984" y="6303"/>
                </a:lnTo>
                <a:close/>
              </a:path>
              <a:path w="71119" h="111760">
                <a:moveTo>
                  <a:pt x="70501" y="81940"/>
                </a:moveTo>
                <a:lnTo>
                  <a:pt x="64278" y="81940"/>
                </a:lnTo>
                <a:lnTo>
                  <a:pt x="64278" y="94548"/>
                </a:lnTo>
                <a:lnTo>
                  <a:pt x="62206" y="96649"/>
                </a:lnTo>
                <a:lnTo>
                  <a:pt x="68425" y="96649"/>
                </a:lnTo>
                <a:lnTo>
                  <a:pt x="68425" y="90345"/>
                </a:lnTo>
                <a:lnTo>
                  <a:pt x="70501" y="90345"/>
                </a:lnTo>
                <a:lnTo>
                  <a:pt x="70501" y="81940"/>
                </a:lnTo>
                <a:close/>
              </a:path>
              <a:path w="71119" h="111760">
                <a:moveTo>
                  <a:pt x="47691" y="0"/>
                </a:moveTo>
                <a:lnTo>
                  <a:pt x="22809" y="2101"/>
                </a:lnTo>
                <a:lnTo>
                  <a:pt x="10367" y="8405"/>
                </a:lnTo>
                <a:lnTo>
                  <a:pt x="8295" y="8405"/>
                </a:lnTo>
                <a:lnTo>
                  <a:pt x="8295" y="12607"/>
                </a:lnTo>
                <a:lnTo>
                  <a:pt x="6219" y="14705"/>
                </a:lnTo>
                <a:lnTo>
                  <a:pt x="4147" y="14705"/>
                </a:lnTo>
                <a:lnTo>
                  <a:pt x="4147" y="18908"/>
                </a:lnTo>
                <a:lnTo>
                  <a:pt x="2071" y="18908"/>
                </a:lnTo>
                <a:lnTo>
                  <a:pt x="2071" y="27313"/>
                </a:lnTo>
                <a:lnTo>
                  <a:pt x="0" y="29414"/>
                </a:lnTo>
                <a:lnTo>
                  <a:pt x="2071" y="35718"/>
                </a:lnTo>
                <a:lnTo>
                  <a:pt x="4147" y="37820"/>
                </a:lnTo>
                <a:lnTo>
                  <a:pt x="14514" y="37820"/>
                </a:lnTo>
                <a:lnTo>
                  <a:pt x="16586" y="35718"/>
                </a:lnTo>
                <a:lnTo>
                  <a:pt x="14514" y="23110"/>
                </a:lnTo>
                <a:lnTo>
                  <a:pt x="6219" y="21009"/>
                </a:lnTo>
                <a:lnTo>
                  <a:pt x="14514" y="12607"/>
                </a:lnTo>
                <a:lnTo>
                  <a:pt x="18662" y="10506"/>
                </a:lnTo>
                <a:lnTo>
                  <a:pt x="24881" y="8405"/>
                </a:lnTo>
                <a:lnTo>
                  <a:pt x="24881" y="6303"/>
                </a:lnTo>
                <a:lnTo>
                  <a:pt x="55984" y="6303"/>
                </a:lnTo>
                <a:lnTo>
                  <a:pt x="47691" y="2101"/>
                </a:lnTo>
                <a:lnTo>
                  <a:pt x="4769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4400550" y="4866894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4453890" y="4812029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5633465" y="4002785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5686805" y="3947921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4447794" y="4485894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4533138" y="4089653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3973067" y="4643628"/>
            <a:ext cx="180340" cy="180340"/>
          </a:xfrm>
          <a:custGeom>
            <a:avLst/>
            <a:gdLst/>
            <a:ahLst/>
            <a:cxnLst/>
            <a:rect l="l" t="t" r="r" b="b"/>
            <a:pathLst>
              <a:path w="180339" h="180339">
                <a:moveTo>
                  <a:pt x="0" y="89915"/>
                </a:moveTo>
                <a:lnTo>
                  <a:pt x="10012" y="48642"/>
                </a:lnTo>
                <a:lnTo>
                  <a:pt x="36729" y="17410"/>
                </a:lnTo>
                <a:lnTo>
                  <a:pt x="75170" y="1203"/>
                </a:lnTo>
                <a:lnTo>
                  <a:pt x="89728" y="0"/>
                </a:lnTo>
                <a:lnTo>
                  <a:pt x="104330" y="1171"/>
                </a:lnTo>
                <a:lnTo>
                  <a:pt x="142874" y="17273"/>
                </a:lnTo>
                <a:lnTo>
                  <a:pt x="169686" y="48395"/>
                </a:lnTo>
                <a:lnTo>
                  <a:pt x="179831" y="89572"/>
                </a:lnTo>
                <a:lnTo>
                  <a:pt x="178661" y="104204"/>
                </a:lnTo>
                <a:lnTo>
                  <a:pt x="162586" y="142801"/>
                </a:lnTo>
                <a:lnTo>
                  <a:pt x="131510" y="169642"/>
                </a:lnTo>
                <a:lnTo>
                  <a:pt x="90387" y="179830"/>
                </a:lnTo>
                <a:lnTo>
                  <a:pt x="75731" y="178663"/>
                </a:lnTo>
                <a:lnTo>
                  <a:pt x="37090" y="162609"/>
                </a:lnTo>
                <a:lnTo>
                  <a:pt x="10224" y="131572"/>
                </a:lnTo>
                <a:lnTo>
                  <a:pt x="1" y="90494"/>
                </a:lnTo>
                <a:lnTo>
                  <a:pt x="0" y="89915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5597653" y="3902964"/>
            <a:ext cx="180340" cy="180340"/>
          </a:xfrm>
          <a:custGeom>
            <a:avLst/>
            <a:gdLst/>
            <a:ahLst/>
            <a:cxnLst/>
            <a:rect l="l" t="t" r="r" b="b"/>
            <a:pathLst>
              <a:path w="180339" h="180339">
                <a:moveTo>
                  <a:pt x="89726" y="0"/>
                </a:moveTo>
                <a:lnTo>
                  <a:pt x="48484" y="10093"/>
                </a:lnTo>
                <a:lnTo>
                  <a:pt x="17306" y="36869"/>
                </a:lnTo>
                <a:lnTo>
                  <a:pt x="1172" y="75349"/>
                </a:lnTo>
                <a:lnTo>
                  <a:pt x="0" y="90494"/>
                </a:lnTo>
                <a:lnTo>
                  <a:pt x="1258" y="104997"/>
                </a:lnTo>
                <a:lnTo>
                  <a:pt x="17569" y="143277"/>
                </a:lnTo>
                <a:lnTo>
                  <a:pt x="48900" y="169869"/>
                </a:lnTo>
                <a:lnTo>
                  <a:pt x="90386" y="179830"/>
                </a:lnTo>
                <a:lnTo>
                  <a:pt x="104904" y="178587"/>
                </a:lnTo>
                <a:lnTo>
                  <a:pt x="143228" y="162304"/>
                </a:lnTo>
                <a:lnTo>
                  <a:pt x="169854" y="131000"/>
                </a:lnTo>
                <a:lnTo>
                  <a:pt x="179829" y="89572"/>
                </a:lnTo>
                <a:lnTo>
                  <a:pt x="178604" y="75036"/>
                </a:lnTo>
                <a:lnTo>
                  <a:pt x="162355" y="36659"/>
                </a:lnTo>
                <a:lnTo>
                  <a:pt x="131084" y="9992"/>
                </a:lnTo>
                <a:lnTo>
                  <a:pt x="8972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5597652" y="3902964"/>
            <a:ext cx="180340" cy="180340"/>
          </a:xfrm>
          <a:custGeom>
            <a:avLst/>
            <a:gdLst/>
            <a:ahLst/>
            <a:cxnLst/>
            <a:rect l="l" t="t" r="r" b="b"/>
            <a:pathLst>
              <a:path w="180339" h="180339">
                <a:moveTo>
                  <a:pt x="0" y="89915"/>
                </a:moveTo>
                <a:lnTo>
                  <a:pt x="10012" y="48642"/>
                </a:lnTo>
                <a:lnTo>
                  <a:pt x="36729" y="17410"/>
                </a:lnTo>
                <a:lnTo>
                  <a:pt x="75170" y="1203"/>
                </a:lnTo>
                <a:lnTo>
                  <a:pt x="89728" y="0"/>
                </a:lnTo>
                <a:lnTo>
                  <a:pt x="104330" y="1171"/>
                </a:lnTo>
                <a:lnTo>
                  <a:pt x="142874" y="17273"/>
                </a:lnTo>
                <a:lnTo>
                  <a:pt x="169686" y="48395"/>
                </a:lnTo>
                <a:lnTo>
                  <a:pt x="179831" y="89572"/>
                </a:lnTo>
                <a:lnTo>
                  <a:pt x="178661" y="104204"/>
                </a:lnTo>
                <a:lnTo>
                  <a:pt x="162586" y="142801"/>
                </a:lnTo>
                <a:lnTo>
                  <a:pt x="131510" y="169642"/>
                </a:lnTo>
                <a:lnTo>
                  <a:pt x="90387" y="179830"/>
                </a:lnTo>
                <a:lnTo>
                  <a:pt x="75731" y="178663"/>
                </a:lnTo>
                <a:lnTo>
                  <a:pt x="37090" y="162609"/>
                </a:lnTo>
                <a:lnTo>
                  <a:pt x="10224" y="131572"/>
                </a:lnTo>
                <a:lnTo>
                  <a:pt x="1" y="90494"/>
                </a:lnTo>
                <a:lnTo>
                  <a:pt x="0" y="89915"/>
                </a:lnTo>
                <a:close/>
              </a:path>
            </a:pathLst>
          </a:custGeom>
          <a:ln w="1219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4363213" y="4776216"/>
            <a:ext cx="180340" cy="180340"/>
          </a:xfrm>
          <a:custGeom>
            <a:avLst/>
            <a:gdLst/>
            <a:ahLst/>
            <a:cxnLst/>
            <a:rect l="l" t="t" r="r" b="b"/>
            <a:pathLst>
              <a:path w="180339" h="180339">
                <a:moveTo>
                  <a:pt x="89726" y="0"/>
                </a:moveTo>
                <a:lnTo>
                  <a:pt x="48484" y="10093"/>
                </a:lnTo>
                <a:lnTo>
                  <a:pt x="17306" y="36869"/>
                </a:lnTo>
                <a:lnTo>
                  <a:pt x="1172" y="75349"/>
                </a:lnTo>
                <a:lnTo>
                  <a:pt x="0" y="90494"/>
                </a:lnTo>
                <a:lnTo>
                  <a:pt x="1258" y="104997"/>
                </a:lnTo>
                <a:lnTo>
                  <a:pt x="17569" y="143277"/>
                </a:lnTo>
                <a:lnTo>
                  <a:pt x="48900" y="169869"/>
                </a:lnTo>
                <a:lnTo>
                  <a:pt x="90386" y="179830"/>
                </a:lnTo>
                <a:lnTo>
                  <a:pt x="104904" y="178587"/>
                </a:lnTo>
                <a:lnTo>
                  <a:pt x="143228" y="162304"/>
                </a:lnTo>
                <a:lnTo>
                  <a:pt x="169854" y="131000"/>
                </a:lnTo>
                <a:lnTo>
                  <a:pt x="179829" y="89572"/>
                </a:lnTo>
                <a:lnTo>
                  <a:pt x="178604" y="75036"/>
                </a:lnTo>
                <a:lnTo>
                  <a:pt x="162355" y="36659"/>
                </a:lnTo>
                <a:lnTo>
                  <a:pt x="131084" y="9992"/>
                </a:lnTo>
                <a:lnTo>
                  <a:pt x="8972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4363211" y="4776216"/>
            <a:ext cx="180340" cy="180340"/>
          </a:xfrm>
          <a:custGeom>
            <a:avLst/>
            <a:gdLst/>
            <a:ahLst/>
            <a:cxnLst/>
            <a:rect l="l" t="t" r="r" b="b"/>
            <a:pathLst>
              <a:path w="180339" h="180339">
                <a:moveTo>
                  <a:pt x="0" y="89915"/>
                </a:moveTo>
                <a:lnTo>
                  <a:pt x="10012" y="48642"/>
                </a:lnTo>
                <a:lnTo>
                  <a:pt x="36729" y="17410"/>
                </a:lnTo>
                <a:lnTo>
                  <a:pt x="75170" y="1203"/>
                </a:lnTo>
                <a:lnTo>
                  <a:pt x="89728" y="0"/>
                </a:lnTo>
                <a:lnTo>
                  <a:pt x="104330" y="1171"/>
                </a:lnTo>
                <a:lnTo>
                  <a:pt x="142874" y="17273"/>
                </a:lnTo>
                <a:lnTo>
                  <a:pt x="169686" y="48395"/>
                </a:lnTo>
                <a:lnTo>
                  <a:pt x="179831" y="89572"/>
                </a:lnTo>
                <a:lnTo>
                  <a:pt x="178661" y="104204"/>
                </a:lnTo>
                <a:lnTo>
                  <a:pt x="162586" y="142801"/>
                </a:lnTo>
                <a:lnTo>
                  <a:pt x="131510" y="169642"/>
                </a:lnTo>
                <a:lnTo>
                  <a:pt x="90387" y="179830"/>
                </a:lnTo>
                <a:lnTo>
                  <a:pt x="75731" y="178663"/>
                </a:lnTo>
                <a:lnTo>
                  <a:pt x="37090" y="162609"/>
                </a:lnTo>
                <a:lnTo>
                  <a:pt x="10224" y="131572"/>
                </a:lnTo>
                <a:lnTo>
                  <a:pt x="1" y="90494"/>
                </a:lnTo>
                <a:lnTo>
                  <a:pt x="0" y="89915"/>
                </a:lnTo>
                <a:close/>
              </a:path>
            </a:pathLst>
          </a:custGeom>
          <a:ln w="1219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4663440" y="4718304"/>
            <a:ext cx="180340" cy="180340"/>
          </a:xfrm>
          <a:custGeom>
            <a:avLst/>
            <a:gdLst/>
            <a:ahLst/>
            <a:cxnLst/>
            <a:rect l="l" t="t" r="r" b="b"/>
            <a:pathLst>
              <a:path w="180339" h="180339">
                <a:moveTo>
                  <a:pt x="0" y="89915"/>
                </a:moveTo>
                <a:lnTo>
                  <a:pt x="10012" y="48642"/>
                </a:lnTo>
                <a:lnTo>
                  <a:pt x="36729" y="17410"/>
                </a:lnTo>
                <a:lnTo>
                  <a:pt x="75170" y="1203"/>
                </a:lnTo>
                <a:lnTo>
                  <a:pt x="89728" y="0"/>
                </a:lnTo>
                <a:lnTo>
                  <a:pt x="104330" y="1171"/>
                </a:lnTo>
                <a:lnTo>
                  <a:pt x="142874" y="17273"/>
                </a:lnTo>
                <a:lnTo>
                  <a:pt x="169686" y="48395"/>
                </a:lnTo>
                <a:lnTo>
                  <a:pt x="179831" y="89572"/>
                </a:lnTo>
                <a:lnTo>
                  <a:pt x="178661" y="104204"/>
                </a:lnTo>
                <a:lnTo>
                  <a:pt x="162586" y="142801"/>
                </a:lnTo>
                <a:lnTo>
                  <a:pt x="131510" y="169642"/>
                </a:lnTo>
                <a:lnTo>
                  <a:pt x="90387" y="179830"/>
                </a:lnTo>
                <a:lnTo>
                  <a:pt x="75731" y="178663"/>
                </a:lnTo>
                <a:lnTo>
                  <a:pt x="37090" y="162609"/>
                </a:lnTo>
                <a:lnTo>
                  <a:pt x="10224" y="131572"/>
                </a:lnTo>
                <a:lnTo>
                  <a:pt x="1" y="90494"/>
                </a:lnTo>
                <a:lnTo>
                  <a:pt x="0" y="89915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4666489" y="4149852"/>
            <a:ext cx="180340" cy="180340"/>
          </a:xfrm>
          <a:custGeom>
            <a:avLst/>
            <a:gdLst/>
            <a:ahLst/>
            <a:cxnLst/>
            <a:rect l="l" t="t" r="r" b="b"/>
            <a:pathLst>
              <a:path w="180339" h="180339">
                <a:moveTo>
                  <a:pt x="89726" y="0"/>
                </a:moveTo>
                <a:lnTo>
                  <a:pt x="48484" y="10093"/>
                </a:lnTo>
                <a:lnTo>
                  <a:pt x="17306" y="36869"/>
                </a:lnTo>
                <a:lnTo>
                  <a:pt x="1172" y="75349"/>
                </a:lnTo>
                <a:lnTo>
                  <a:pt x="0" y="90494"/>
                </a:lnTo>
                <a:lnTo>
                  <a:pt x="1258" y="104997"/>
                </a:lnTo>
                <a:lnTo>
                  <a:pt x="17569" y="143277"/>
                </a:lnTo>
                <a:lnTo>
                  <a:pt x="48900" y="169869"/>
                </a:lnTo>
                <a:lnTo>
                  <a:pt x="90386" y="179830"/>
                </a:lnTo>
                <a:lnTo>
                  <a:pt x="104904" y="178587"/>
                </a:lnTo>
                <a:lnTo>
                  <a:pt x="143228" y="162304"/>
                </a:lnTo>
                <a:lnTo>
                  <a:pt x="169854" y="131000"/>
                </a:lnTo>
                <a:lnTo>
                  <a:pt x="179829" y="89572"/>
                </a:lnTo>
                <a:lnTo>
                  <a:pt x="178604" y="75036"/>
                </a:lnTo>
                <a:lnTo>
                  <a:pt x="162355" y="36659"/>
                </a:lnTo>
                <a:lnTo>
                  <a:pt x="131084" y="9992"/>
                </a:lnTo>
                <a:lnTo>
                  <a:pt x="8972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4666488" y="4149852"/>
            <a:ext cx="180340" cy="180340"/>
          </a:xfrm>
          <a:custGeom>
            <a:avLst/>
            <a:gdLst/>
            <a:ahLst/>
            <a:cxnLst/>
            <a:rect l="l" t="t" r="r" b="b"/>
            <a:pathLst>
              <a:path w="180339" h="180339">
                <a:moveTo>
                  <a:pt x="0" y="89915"/>
                </a:moveTo>
                <a:lnTo>
                  <a:pt x="10012" y="48642"/>
                </a:lnTo>
                <a:lnTo>
                  <a:pt x="36729" y="17410"/>
                </a:lnTo>
                <a:lnTo>
                  <a:pt x="75170" y="1203"/>
                </a:lnTo>
                <a:lnTo>
                  <a:pt x="89728" y="0"/>
                </a:lnTo>
                <a:lnTo>
                  <a:pt x="104330" y="1171"/>
                </a:lnTo>
                <a:lnTo>
                  <a:pt x="142874" y="17273"/>
                </a:lnTo>
                <a:lnTo>
                  <a:pt x="169686" y="48395"/>
                </a:lnTo>
                <a:lnTo>
                  <a:pt x="179831" y="89572"/>
                </a:lnTo>
                <a:lnTo>
                  <a:pt x="178661" y="104204"/>
                </a:lnTo>
                <a:lnTo>
                  <a:pt x="162586" y="142801"/>
                </a:lnTo>
                <a:lnTo>
                  <a:pt x="131510" y="169642"/>
                </a:lnTo>
                <a:lnTo>
                  <a:pt x="90387" y="179830"/>
                </a:lnTo>
                <a:lnTo>
                  <a:pt x="75731" y="178663"/>
                </a:lnTo>
                <a:lnTo>
                  <a:pt x="37090" y="162609"/>
                </a:lnTo>
                <a:lnTo>
                  <a:pt x="10224" y="131572"/>
                </a:lnTo>
                <a:lnTo>
                  <a:pt x="1" y="90494"/>
                </a:lnTo>
                <a:lnTo>
                  <a:pt x="0" y="89915"/>
                </a:lnTo>
                <a:close/>
              </a:path>
            </a:pathLst>
          </a:custGeom>
          <a:ln w="1219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4408933" y="4383024"/>
            <a:ext cx="180340" cy="180340"/>
          </a:xfrm>
          <a:custGeom>
            <a:avLst/>
            <a:gdLst/>
            <a:ahLst/>
            <a:cxnLst/>
            <a:rect l="l" t="t" r="r" b="b"/>
            <a:pathLst>
              <a:path w="180339" h="180339">
                <a:moveTo>
                  <a:pt x="89726" y="0"/>
                </a:moveTo>
                <a:lnTo>
                  <a:pt x="48484" y="10093"/>
                </a:lnTo>
                <a:lnTo>
                  <a:pt x="17306" y="36869"/>
                </a:lnTo>
                <a:lnTo>
                  <a:pt x="1172" y="75349"/>
                </a:lnTo>
                <a:lnTo>
                  <a:pt x="0" y="90494"/>
                </a:lnTo>
                <a:lnTo>
                  <a:pt x="1258" y="104997"/>
                </a:lnTo>
                <a:lnTo>
                  <a:pt x="17569" y="143277"/>
                </a:lnTo>
                <a:lnTo>
                  <a:pt x="48900" y="169869"/>
                </a:lnTo>
                <a:lnTo>
                  <a:pt x="90386" y="179830"/>
                </a:lnTo>
                <a:lnTo>
                  <a:pt x="104904" y="178587"/>
                </a:lnTo>
                <a:lnTo>
                  <a:pt x="143228" y="162304"/>
                </a:lnTo>
                <a:lnTo>
                  <a:pt x="169854" y="131000"/>
                </a:lnTo>
                <a:lnTo>
                  <a:pt x="179829" y="89572"/>
                </a:lnTo>
                <a:lnTo>
                  <a:pt x="178604" y="75036"/>
                </a:lnTo>
                <a:lnTo>
                  <a:pt x="162355" y="36659"/>
                </a:lnTo>
                <a:lnTo>
                  <a:pt x="131084" y="9992"/>
                </a:lnTo>
                <a:lnTo>
                  <a:pt x="8972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4408932" y="4383024"/>
            <a:ext cx="180340" cy="180340"/>
          </a:xfrm>
          <a:custGeom>
            <a:avLst/>
            <a:gdLst/>
            <a:ahLst/>
            <a:cxnLst/>
            <a:rect l="l" t="t" r="r" b="b"/>
            <a:pathLst>
              <a:path w="180339" h="180339">
                <a:moveTo>
                  <a:pt x="0" y="89915"/>
                </a:moveTo>
                <a:lnTo>
                  <a:pt x="10012" y="48642"/>
                </a:lnTo>
                <a:lnTo>
                  <a:pt x="36729" y="17410"/>
                </a:lnTo>
                <a:lnTo>
                  <a:pt x="75170" y="1203"/>
                </a:lnTo>
                <a:lnTo>
                  <a:pt x="89728" y="0"/>
                </a:lnTo>
                <a:lnTo>
                  <a:pt x="104330" y="1171"/>
                </a:lnTo>
                <a:lnTo>
                  <a:pt x="142874" y="17273"/>
                </a:lnTo>
                <a:lnTo>
                  <a:pt x="169686" y="48395"/>
                </a:lnTo>
                <a:lnTo>
                  <a:pt x="179831" y="89572"/>
                </a:lnTo>
                <a:lnTo>
                  <a:pt x="178661" y="104204"/>
                </a:lnTo>
                <a:lnTo>
                  <a:pt x="162586" y="142801"/>
                </a:lnTo>
                <a:lnTo>
                  <a:pt x="131510" y="169642"/>
                </a:lnTo>
                <a:lnTo>
                  <a:pt x="90387" y="179830"/>
                </a:lnTo>
                <a:lnTo>
                  <a:pt x="75731" y="178663"/>
                </a:lnTo>
                <a:lnTo>
                  <a:pt x="37090" y="162609"/>
                </a:lnTo>
                <a:lnTo>
                  <a:pt x="10224" y="131572"/>
                </a:lnTo>
                <a:lnTo>
                  <a:pt x="1" y="90494"/>
                </a:lnTo>
                <a:lnTo>
                  <a:pt x="0" y="89915"/>
                </a:lnTo>
                <a:close/>
              </a:path>
            </a:pathLst>
          </a:custGeom>
          <a:ln w="1219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4187952" y="5172456"/>
            <a:ext cx="180340" cy="180340"/>
          </a:xfrm>
          <a:custGeom>
            <a:avLst/>
            <a:gdLst/>
            <a:ahLst/>
            <a:cxnLst/>
            <a:rect l="l" t="t" r="r" b="b"/>
            <a:pathLst>
              <a:path w="180339" h="180339">
                <a:moveTo>
                  <a:pt x="0" y="89915"/>
                </a:moveTo>
                <a:lnTo>
                  <a:pt x="10012" y="48642"/>
                </a:lnTo>
                <a:lnTo>
                  <a:pt x="36729" y="17410"/>
                </a:lnTo>
                <a:lnTo>
                  <a:pt x="75170" y="1203"/>
                </a:lnTo>
                <a:lnTo>
                  <a:pt x="89728" y="0"/>
                </a:lnTo>
                <a:lnTo>
                  <a:pt x="104330" y="1171"/>
                </a:lnTo>
                <a:lnTo>
                  <a:pt x="142874" y="17273"/>
                </a:lnTo>
                <a:lnTo>
                  <a:pt x="169686" y="48395"/>
                </a:lnTo>
                <a:lnTo>
                  <a:pt x="179831" y="89572"/>
                </a:lnTo>
                <a:lnTo>
                  <a:pt x="178661" y="104204"/>
                </a:lnTo>
                <a:lnTo>
                  <a:pt x="162586" y="142801"/>
                </a:lnTo>
                <a:lnTo>
                  <a:pt x="131510" y="169642"/>
                </a:lnTo>
                <a:lnTo>
                  <a:pt x="90387" y="179830"/>
                </a:lnTo>
                <a:lnTo>
                  <a:pt x="75731" y="178663"/>
                </a:lnTo>
                <a:lnTo>
                  <a:pt x="37090" y="162609"/>
                </a:lnTo>
                <a:lnTo>
                  <a:pt x="10224" y="131572"/>
                </a:lnTo>
                <a:lnTo>
                  <a:pt x="1" y="90494"/>
                </a:lnTo>
                <a:lnTo>
                  <a:pt x="0" y="89915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4501897" y="3991356"/>
            <a:ext cx="180340" cy="180340"/>
          </a:xfrm>
          <a:custGeom>
            <a:avLst/>
            <a:gdLst/>
            <a:ahLst/>
            <a:cxnLst/>
            <a:rect l="l" t="t" r="r" b="b"/>
            <a:pathLst>
              <a:path w="180339" h="180339">
                <a:moveTo>
                  <a:pt x="89726" y="0"/>
                </a:moveTo>
                <a:lnTo>
                  <a:pt x="48484" y="10093"/>
                </a:lnTo>
                <a:lnTo>
                  <a:pt x="17306" y="36869"/>
                </a:lnTo>
                <a:lnTo>
                  <a:pt x="1172" y="75349"/>
                </a:lnTo>
                <a:lnTo>
                  <a:pt x="0" y="90494"/>
                </a:lnTo>
                <a:lnTo>
                  <a:pt x="1258" y="104997"/>
                </a:lnTo>
                <a:lnTo>
                  <a:pt x="17569" y="143277"/>
                </a:lnTo>
                <a:lnTo>
                  <a:pt x="48900" y="169869"/>
                </a:lnTo>
                <a:lnTo>
                  <a:pt x="90386" y="179830"/>
                </a:lnTo>
                <a:lnTo>
                  <a:pt x="104904" y="178587"/>
                </a:lnTo>
                <a:lnTo>
                  <a:pt x="143228" y="162304"/>
                </a:lnTo>
                <a:lnTo>
                  <a:pt x="169854" y="131000"/>
                </a:lnTo>
                <a:lnTo>
                  <a:pt x="179829" y="89572"/>
                </a:lnTo>
                <a:lnTo>
                  <a:pt x="178604" y="75036"/>
                </a:lnTo>
                <a:lnTo>
                  <a:pt x="162355" y="36659"/>
                </a:lnTo>
                <a:lnTo>
                  <a:pt x="131084" y="9992"/>
                </a:lnTo>
                <a:lnTo>
                  <a:pt x="8972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4501896" y="3991356"/>
            <a:ext cx="180340" cy="180340"/>
          </a:xfrm>
          <a:custGeom>
            <a:avLst/>
            <a:gdLst/>
            <a:ahLst/>
            <a:cxnLst/>
            <a:rect l="l" t="t" r="r" b="b"/>
            <a:pathLst>
              <a:path w="180339" h="180339">
                <a:moveTo>
                  <a:pt x="0" y="89915"/>
                </a:moveTo>
                <a:lnTo>
                  <a:pt x="10012" y="48642"/>
                </a:lnTo>
                <a:lnTo>
                  <a:pt x="36729" y="17410"/>
                </a:lnTo>
                <a:lnTo>
                  <a:pt x="75170" y="1203"/>
                </a:lnTo>
                <a:lnTo>
                  <a:pt x="89728" y="0"/>
                </a:lnTo>
                <a:lnTo>
                  <a:pt x="104330" y="1171"/>
                </a:lnTo>
                <a:lnTo>
                  <a:pt x="142874" y="17273"/>
                </a:lnTo>
                <a:lnTo>
                  <a:pt x="169686" y="48395"/>
                </a:lnTo>
                <a:lnTo>
                  <a:pt x="179831" y="89572"/>
                </a:lnTo>
                <a:lnTo>
                  <a:pt x="178661" y="104204"/>
                </a:lnTo>
                <a:lnTo>
                  <a:pt x="162586" y="142801"/>
                </a:lnTo>
                <a:lnTo>
                  <a:pt x="131510" y="169642"/>
                </a:lnTo>
                <a:lnTo>
                  <a:pt x="90387" y="179830"/>
                </a:lnTo>
                <a:lnTo>
                  <a:pt x="75731" y="178663"/>
                </a:lnTo>
                <a:lnTo>
                  <a:pt x="37090" y="162609"/>
                </a:lnTo>
                <a:lnTo>
                  <a:pt x="10224" y="131572"/>
                </a:lnTo>
                <a:lnTo>
                  <a:pt x="1" y="90494"/>
                </a:lnTo>
                <a:lnTo>
                  <a:pt x="0" y="89915"/>
                </a:lnTo>
                <a:close/>
              </a:path>
            </a:pathLst>
          </a:custGeom>
          <a:ln w="1219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 txBox="1"/>
          <p:nvPr/>
        </p:nvSpPr>
        <p:spPr>
          <a:xfrm>
            <a:off x="2228214" y="4018736"/>
            <a:ext cx="2656840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2468880" algn="l"/>
                <a:tab pos="2643505" algn="l"/>
              </a:tabLst>
            </a:pPr>
            <a:r>
              <a:rPr sz="2200" spc="-20" dirty="0">
                <a:solidFill>
                  <a:srgbClr val="FF0000"/>
                </a:solidFill>
                <a:latin typeface="FangSong"/>
                <a:cs typeface="FangSong"/>
              </a:rPr>
              <a:t>不</a:t>
            </a:r>
            <a:r>
              <a:rPr sz="2200" spc="-25" dirty="0">
                <a:solidFill>
                  <a:srgbClr val="FF0000"/>
                </a:solidFill>
                <a:latin typeface="FangSong"/>
                <a:cs typeface="FangSong"/>
              </a:rPr>
              <a:t>满足</a:t>
            </a:r>
            <a:r>
              <a:rPr sz="2200" spc="-20" dirty="0">
                <a:solidFill>
                  <a:srgbClr val="FF0000"/>
                </a:solidFill>
                <a:latin typeface="FangSong"/>
                <a:cs typeface="FangSong"/>
              </a:rPr>
              <a:t>约</a:t>
            </a:r>
            <a:r>
              <a:rPr sz="2200" spc="-25" dirty="0">
                <a:solidFill>
                  <a:srgbClr val="FF0000"/>
                </a:solidFill>
                <a:latin typeface="FangSong"/>
                <a:cs typeface="FangSong"/>
              </a:rPr>
              <a:t>束</a:t>
            </a:r>
            <a:r>
              <a:rPr sz="2200" spc="-20" dirty="0">
                <a:solidFill>
                  <a:srgbClr val="FF0000"/>
                </a:solidFill>
                <a:latin typeface="FangSong"/>
                <a:cs typeface="FangSong"/>
              </a:rPr>
              <a:t>的</a:t>
            </a:r>
            <a:r>
              <a:rPr sz="2200" spc="-25" dirty="0">
                <a:solidFill>
                  <a:srgbClr val="FF0000"/>
                </a:solidFill>
                <a:latin typeface="FangSong"/>
                <a:cs typeface="FangSong"/>
              </a:rPr>
              <a:t>样本</a:t>
            </a:r>
            <a:r>
              <a:rPr sz="2200" dirty="0">
                <a:solidFill>
                  <a:srgbClr val="FF0000"/>
                </a:solidFill>
                <a:latin typeface="FangSong"/>
                <a:cs typeface="FangSong"/>
              </a:rPr>
              <a:t>	</a:t>
            </a:r>
            <a:r>
              <a:rPr sz="2200" u="heavy" spc="-1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200" u="heavy" dirty="0">
                <a:solidFill>
                  <a:srgbClr val="FF0000"/>
                </a:solidFill>
                <a:latin typeface="Times New Roman"/>
                <a:cs typeface="Times New Roman"/>
              </a:rPr>
              <a:t>	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86" name="矩形 85"/>
          <p:cNvSpPr/>
          <p:nvPr/>
        </p:nvSpPr>
        <p:spPr>
          <a:xfrm>
            <a:off x="5678590" y="2031949"/>
            <a:ext cx="2728632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200" spc="-15" dirty="0">
                <a:solidFill>
                  <a:srgbClr val="FF0000"/>
                </a:solidFill>
                <a:latin typeface="FangSong"/>
                <a:cs typeface="FangSong"/>
              </a:rPr>
              <a:t>硬间</a:t>
            </a:r>
            <a:r>
              <a:rPr lang="zh-CN" altLang="en-US" sz="2200" spc="-25" dirty="0">
                <a:solidFill>
                  <a:srgbClr val="FF0000"/>
                </a:solidFill>
                <a:latin typeface="FangSong"/>
                <a:cs typeface="FangSong"/>
              </a:rPr>
              <a:t>隔</a:t>
            </a:r>
            <a:r>
              <a:rPr lang="zh-CN" altLang="en-US" sz="2200" spc="-360" dirty="0">
                <a:solidFill>
                  <a:srgbClr val="FF0000"/>
                </a:solidFill>
                <a:latin typeface="FangSong"/>
                <a:cs typeface="FangSong"/>
              </a:rPr>
              <a:t> </a:t>
            </a:r>
            <a:r>
              <a:rPr lang="en-US" altLang="zh-CN" spc="-15" dirty="0">
                <a:latin typeface="Verdana"/>
                <a:cs typeface="Verdana"/>
              </a:rPr>
              <a:t>(hard</a:t>
            </a:r>
            <a:r>
              <a:rPr lang="zh-CN" altLang="en-US" dirty="0">
                <a:latin typeface="Verdana"/>
                <a:cs typeface="Verdana"/>
              </a:rPr>
              <a:t> </a:t>
            </a:r>
            <a:r>
              <a:rPr lang="en-US" altLang="zh-CN" spc="-15" dirty="0">
                <a:latin typeface="Verdana"/>
                <a:cs typeface="Verdana"/>
              </a:rPr>
              <a:t>mar</a:t>
            </a:r>
            <a:r>
              <a:rPr lang="en-US" altLang="zh-CN" spc="-25" dirty="0">
                <a:latin typeface="Verdana"/>
                <a:cs typeface="Verdana"/>
              </a:rPr>
              <a:t>g</a:t>
            </a:r>
            <a:r>
              <a:rPr lang="en-US" altLang="zh-CN" spc="5" dirty="0">
                <a:latin typeface="Verdana"/>
                <a:cs typeface="Verdana"/>
              </a:rPr>
              <a:t>i</a:t>
            </a:r>
            <a:r>
              <a:rPr lang="en-US" altLang="zh-CN" spc="-10" dirty="0">
                <a:latin typeface="Verdana"/>
                <a:cs typeface="Verdana"/>
              </a:rPr>
              <a:t>n)</a:t>
            </a:r>
            <a:endParaRPr lang="zh-CN" altLang="en-US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/>
        </p:nvSpPr>
        <p:spPr>
          <a:xfrm>
            <a:off x="291072" y="3756070"/>
            <a:ext cx="778290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zh-CN" altLang="en-US" sz="2000">
                <a:latin typeface="Times New Roman"/>
                <a:cs typeface="Times New Roman"/>
              </a:rPr>
              <a:t>对每个松弛变量     ，支付一个代价     ，目标函数由             变为：</a:t>
            </a:r>
            <a:endParaRPr lang="zh-CN" altLang="en-US" sz="200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0633" rIns="0" bIns="0" rtlCol="0">
            <a:spAutoFit/>
          </a:bodyPr>
          <a:lstStyle/>
          <a:p>
            <a:pPr marL="34925">
              <a:lnSpc>
                <a:spcPct val="100000"/>
              </a:lnSpc>
            </a:pPr>
            <a:r>
              <a:rPr spc="-25" dirty="0"/>
              <a:t>软</a:t>
            </a:r>
            <a:r>
              <a:rPr spc="-30" dirty="0"/>
              <a:t>间隔支</a:t>
            </a:r>
            <a:r>
              <a:rPr spc="-25" dirty="0"/>
              <a:t>持</a:t>
            </a:r>
            <a:r>
              <a:rPr spc="-30" dirty="0"/>
              <a:t>向量机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304800" y="1087195"/>
            <a:ext cx="7278877" cy="95410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buFont typeface="Arial" charset="0"/>
              <a:buChar char="•"/>
            </a:pPr>
            <a:r>
              <a:rPr lang="zh-CN" altLang="en-US" sz="2000" spc="-20" dirty="0">
                <a:latin typeface="FangSong"/>
                <a:cs typeface="FangSong"/>
              </a:rPr>
              <a:t>线性不可分意味着某些样本点不能满足约束条件：</a:t>
            </a:r>
            <a:endParaRPr sz="2000">
              <a:latin typeface="FangSong"/>
              <a:cs typeface="FangSong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 marL="342900" indent="-342900">
              <a:lnSpc>
                <a:spcPct val="100000"/>
              </a:lnSpc>
              <a:spcBef>
                <a:spcPts val="14"/>
              </a:spcBef>
              <a:buFont typeface="Arial" charset="0"/>
              <a:buChar char="•"/>
            </a:pPr>
            <a:r>
              <a:rPr lang="zh-CN" altLang="en-US" sz="2000">
                <a:latin typeface="Times New Roman"/>
                <a:cs typeface="Times New Roman"/>
              </a:rPr>
              <a:t>为每个样本点引入一个</a:t>
            </a:r>
            <a:r>
              <a:rPr sz="2000">
                <a:latin typeface="Times New Roman"/>
                <a:cs typeface="Times New Roman"/>
              </a:rPr>
              <a:t> </a:t>
            </a:r>
            <a:r>
              <a:rPr sz="2000" spc="-20" dirty="0">
                <a:latin typeface="FangSong"/>
                <a:cs typeface="FangSong"/>
              </a:rPr>
              <a:t>“</a:t>
            </a:r>
            <a:r>
              <a:rPr sz="2000" spc="-20" dirty="0">
                <a:solidFill>
                  <a:srgbClr val="C00000"/>
                </a:solidFill>
                <a:latin typeface="FangSong"/>
                <a:cs typeface="FangSong"/>
              </a:rPr>
              <a:t>松弛</a:t>
            </a:r>
            <a:r>
              <a:rPr sz="2000" spc="-25" dirty="0">
                <a:solidFill>
                  <a:srgbClr val="C00000"/>
                </a:solidFill>
                <a:latin typeface="FangSong"/>
                <a:cs typeface="FangSong"/>
              </a:rPr>
              <a:t>变量</a:t>
            </a:r>
            <a:r>
              <a:rPr sz="2000" spc="5" dirty="0">
                <a:latin typeface="FangSong"/>
                <a:cs typeface="FangSong"/>
              </a:rPr>
              <a:t>”</a:t>
            </a:r>
            <a:r>
              <a:rPr sz="2000" spc="-15" dirty="0">
                <a:latin typeface="Verdana"/>
                <a:cs typeface="Verdana"/>
              </a:rPr>
              <a:t>(</a:t>
            </a:r>
            <a:r>
              <a:rPr sz="2000" dirty="0">
                <a:latin typeface="Verdana"/>
                <a:cs typeface="Verdana"/>
              </a:rPr>
              <a:t>s</a:t>
            </a:r>
            <a:r>
              <a:rPr sz="2000" spc="5" dirty="0">
                <a:latin typeface="Verdana"/>
                <a:cs typeface="Verdana"/>
              </a:rPr>
              <a:t>l</a:t>
            </a:r>
            <a:r>
              <a:rPr sz="2000" spc="-15" dirty="0">
                <a:latin typeface="Verdana"/>
                <a:cs typeface="Verdana"/>
              </a:rPr>
              <a:t>ack </a:t>
            </a:r>
            <a:r>
              <a:rPr sz="2000" spc="-50" dirty="0">
                <a:latin typeface="Verdana"/>
                <a:cs typeface="Verdana"/>
              </a:rPr>
              <a:t>v</a:t>
            </a:r>
            <a:r>
              <a:rPr sz="2000" spc="-15" dirty="0">
                <a:latin typeface="Verdana"/>
                <a:cs typeface="Verdana"/>
              </a:rPr>
              <a:t>a</a:t>
            </a:r>
            <a:r>
              <a:rPr sz="2000" spc="-25" dirty="0">
                <a:latin typeface="Verdana"/>
                <a:cs typeface="Verdana"/>
              </a:rPr>
              <a:t>r</a:t>
            </a:r>
            <a:r>
              <a:rPr sz="2000" spc="5" dirty="0">
                <a:latin typeface="Verdana"/>
                <a:cs typeface="Verdana"/>
              </a:rPr>
              <a:t>i</a:t>
            </a:r>
            <a:r>
              <a:rPr sz="2000" spc="-15" dirty="0">
                <a:latin typeface="Verdana"/>
                <a:cs typeface="Verdana"/>
              </a:rPr>
              <a:t>a</a:t>
            </a:r>
            <a:r>
              <a:rPr sz="2000" spc="-25" dirty="0">
                <a:latin typeface="Verdana"/>
                <a:cs typeface="Verdana"/>
              </a:rPr>
              <a:t>b</a:t>
            </a:r>
            <a:r>
              <a:rPr sz="2000" spc="5" dirty="0">
                <a:latin typeface="Verdana"/>
                <a:cs typeface="Verdana"/>
              </a:rPr>
              <a:t>l</a:t>
            </a:r>
            <a:r>
              <a:rPr sz="2000" spc="-15" dirty="0">
                <a:latin typeface="Verdana"/>
                <a:cs typeface="Verdana"/>
              </a:rPr>
              <a:t>e</a:t>
            </a:r>
            <a:r>
              <a:rPr sz="2000" spc="-20" dirty="0">
                <a:latin typeface="Verdana"/>
                <a:cs typeface="Verdana"/>
              </a:rPr>
              <a:t>s</a:t>
            </a:r>
            <a:r>
              <a:rPr sz="2000" dirty="0">
                <a:latin typeface="Verdana"/>
                <a:cs typeface="Verdana"/>
              </a:rPr>
              <a:t>)</a:t>
            </a:r>
            <a:r>
              <a:rPr lang="zh-CN" altLang="en-US" sz="2000" dirty="0">
                <a:latin typeface="Verdana"/>
                <a:cs typeface="Verdana"/>
              </a:rPr>
              <a:t>：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460608" y="3815537"/>
            <a:ext cx="248412" cy="3291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483099" y="4322990"/>
            <a:ext cx="2377440" cy="70713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456557" y="3116006"/>
            <a:ext cx="3026664" cy="4465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853690" y="2143683"/>
            <a:ext cx="2574036" cy="35661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534911" y="4117847"/>
            <a:ext cx="1973580" cy="646430"/>
          </a:xfrm>
          <a:custGeom>
            <a:avLst/>
            <a:gdLst/>
            <a:ahLst/>
            <a:cxnLst/>
            <a:rect l="l" t="t" r="r" b="b"/>
            <a:pathLst>
              <a:path w="1973579" h="646429">
                <a:moveTo>
                  <a:pt x="0" y="646176"/>
                </a:moveTo>
                <a:lnTo>
                  <a:pt x="1973579" y="646176"/>
                </a:lnTo>
                <a:lnTo>
                  <a:pt x="1973579" y="0"/>
                </a:lnTo>
                <a:lnTo>
                  <a:pt x="0" y="0"/>
                </a:lnTo>
                <a:lnTo>
                  <a:pt x="0" y="64617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1007899"/>
            <a:ext cx="2103240" cy="470345"/>
          </a:xfrm>
          <a:prstGeom prst="rect">
            <a:avLst/>
          </a:prstGeom>
        </p:spPr>
      </p:pic>
      <p:sp>
        <p:nvSpPr>
          <p:cNvPr id="23" name="矩形 22"/>
          <p:cNvSpPr/>
          <p:nvPr/>
        </p:nvSpPr>
        <p:spPr>
          <a:xfrm>
            <a:off x="304800" y="2682368"/>
            <a:ext cx="701345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zh-CN" altLang="en-US" sz="2000">
                <a:latin typeface="Times New Roman"/>
                <a:cs typeface="Times New Roman"/>
              </a:rPr>
              <a:t>使函数间隔加上松弛变量大于等于</a:t>
            </a:r>
            <a:r>
              <a:rPr lang="en-US" altLang="zh-CN" sz="2000">
                <a:latin typeface="Times New Roman"/>
                <a:cs typeface="Times New Roman"/>
              </a:rPr>
              <a:t>1</a:t>
            </a:r>
            <a:r>
              <a:rPr lang="zh-CN" altLang="en-US" sz="2000">
                <a:latin typeface="Times New Roman"/>
                <a:cs typeface="Times New Roman"/>
              </a:rPr>
              <a:t>，这样约束条件变为：</a:t>
            </a:r>
            <a:endParaRPr lang="zh-CN" altLang="en-US" sz="2000"/>
          </a:p>
        </p:txBody>
      </p:sp>
      <p:sp>
        <p:nvSpPr>
          <p:cNvPr id="25" name="object 6"/>
          <p:cNvSpPr/>
          <p:nvPr/>
        </p:nvSpPr>
        <p:spPr>
          <a:xfrm>
            <a:off x="4556759" y="3805787"/>
            <a:ext cx="248412" cy="3291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1504" y="3733800"/>
            <a:ext cx="711296" cy="482665"/>
          </a:xfrm>
          <a:prstGeom prst="rect">
            <a:avLst/>
          </a:prstGeom>
        </p:spPr>
      </p:pic>
      <p:sp>
        <p:nvSpPr>
          <p:cNvPr id="27" name="矩形 26"/>
          <p:cNvSpPr/>
          <p:nvPr/>
        </p:nvSpPr>
        <p:spPr>
          <a:xfrm>
            <a:off x="304800" y="5163062"/>
            <a:ext cx="830069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altLang="zh-CN" sz="2000" i="1">
                <a:latin typeface="Times New Roman"/>
                <a:cs typeface="Times New Roman"/>
              </a:rPr>
              <a:t>C</a:t>
            </a:r>
            <a:r>
              <a:rPr lang="zh-CN" altLang="en-US" sz="2000">
                <a:latin typeface="Times New Roman"/>
                <a:cs typeface="Times New Roman"/>
              </a:rPr>
              <a:t> </a:t>
            </a:r>
            <a:r>
              <a:rPr lang="en-US" altLang="zh-CN" sz="2000">
                <a:latin typeface="Times New Roman"/>
                <a:cs typeface="Times New Roman"/>
              </a:rPr>
              <a:t>&gt;</a:t>
            </a:r>
            <a:r>
              <a:rPr lang="zh-CN" altLang="en-US" sz="2000">
                <a:latin typeface="Times New Roman"/>
                <a:cs typeface="Times New Roman"/>
              </a:rPr>
              <a:t> </a:t>
            </a:r>
            <a:r>
              <a:rPr lang="en-US" altLang="zh-CN" sz="2000">
                <a:latin typeface="Times New Roman"/>
                <a:cs typeface="Times New Roman"/>
              </a:rPr>
              <a:t>0</a:t>
            </a:r>
            <a:r>
              <a:rPr lang="zh-CN" altLang="en-US" sz="2000">
                <a:latin typeface="Times New Roman"/>
                <a:cs typeface="Times New Roman"/>
              </a:rPr>
              <a:t> 称为</a:t>
            </a:r>
            <a:r>
              <a:rPr lang="zh-CN" altLang="en-US" sz="2000">
                <a:solidFill>
                  <a:srgbClr val="C00000"/>
                </a:solidFill>
                <a:latin typeface="Times New Roman"/>
                <a:cs typeface="Times New Roman"/>
              </a:rPr>
              <a:t>惩罚参数</a:t>
            </a:r>
            <a:r>
              <a:rPr lang="zh-CN" altLang="en-US" sz="2000">
                <a:latin typeface="Times New Roman"/>
                <a:cs typeface="Times New Roman"/>
              </a:rPr>
              <a:t>，一般由应用问题决定，</a:t>
            </a:r>
            <a:r>
              <a:rPr lang="en-US" altLang="zh-CN" sz="2000" i="1">
                <a:solidFill>
                  <a:srgbClr val="C00000"/>
                </a:solidFill>
                <a:latin typeface="Times New Roman"/>
                <a:cs typeface="Times New Roman"/>
              </a:rPr>
              <a:t>C</a:t>
            </a:r>
            <a:r>
              <a:rPr lang="zh-CN" altLang="en-US" sz="2000">
                <a:solidFill>
                  <a:srgbClr val="C00000"/>
                </a:solidFill>
                <a:latin typeface="Times New Roman"/>
                <a:cs typeface="Times New Roman"/>
              </a:rPr>
              <a:t> 值大时对误分类的惩罚增大</a:t>
            </a:r>
            <a:r>
              <a:rPr lang="zh-CN" altLang="en-US" sz="2000">
                <a:latin typeface="Times New Roman"/>
                <a:cs typeface="Times New Roman"/>
              </a:rPr>
              <a:t>，</a:t>
            </a:r>
            <a:r>
              <a:rPr lang="en-US" altLang="zh-CN" sz="2000" i="1">
                <a:solidFill>
                  <a:srgbClr val="C00000"/>
                </a:solidFill>
                <a:latin typeface="Times New Roman"/>
                <a:cs typeface="Times New Roman"/>
              </a:rPr>
              <a:t>C</a:t>
            </a:r>
            <a:r>
              <a:rPr lang="zh-CN" altLang="en-US" sz="2000">
                <a:solidFill>
                  <a:srgbClr val="C00000"/>
                </a:solidFill>
                <a:latin typeface="Times New Roman"/>
                <a:cs typeface="Times New Roman"/>
              </a:rPr>
              <a:t> 值小时对误分类的惩罚减小</a:t>
            </a:r>
            <a:r>
              <a:rPr lang="zh-CN" altLang="en-US" sz="2000">
                <a:latin typeface="Times New Roman"/>
                <a:cs typeface="Times New Roman"/>
              </a:rPr>
              <a:t>。</a:t>
            </a:r>
            <a:endParaRPr lang="en-US" altLang="zh-CN" sz="2000">
              <a:latin typeface="Times New Roman"/>
              <a:cs typeface="Times New Roman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7070419" y="2413443"/>
            <a:ext cx="2007106" cy="1231106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zh-CN" altLang="en-US" spc="-30" dirty="0">
                <a:latin typeface="Verdana"/>
                <a:cs typeface="Verdana"/>
              </a:rPr>
              <a:t>每个样本都有对应的松弛变量，用以表征样本不满足约束的程度</a:t>
            </a:r>
            <a:r>
              <a:rPr lang="zh-CN" altLang="de-DE" sz="2000" spc="10" dirty="0">
                <a:latin typeface="FangSong"/>
                <a:cs typeface="FangSong"/>
              </a:rPr>
              <a:t> 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65606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0633" rIns="0" bIns="0" rtlCol="0">
            <a:spAutoFit/>
          </a:bodyPr>
          <a:lstStyle/>
          <a:p>
            <a:pPr marL="34925">
              <a:lnSpc>
                <a:spcPct val="100000"/>
              </a:lnSpc>
            </a:pPr>
            <a:r>
              <a:rPr spc="-25" dirty="0"/>
              <a:t>软</a:t>
            </a:r>
            <a:r>
              <a:rPr spc="-30" dirty="0"/>
              <a:t>间隔支</a:t>
            </a:r>
            <a:r>
              <a:rPr spc="-25" dirty="0"/>
              <a:t>持</a:t>
            </a:r>
            <a:r>
              <a:rPr spc="-30" dirty="0"/>
              <a:t>向量机</a:t>
            </a:r>
          </a:p>
        </p:txBody>
      </p:sp>
      <p:sp>
        <p:nvSpPr>
          <p:cNvPr id="27" name="矩形 26"/>
          <p:cNvSpPr/>
          <p:nvPr/>
        </p:nvSpPr>
        <p:spPr>
          <a:xfrm>
            <a:off x="304800" y="1676400"/>
            <a:ext cx="8300692" cy="17323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zh-CN" altLang="en-US" sz="2000">
                <a:latin typeface="Times New Roman"/>
                <a:cs typeface="Times New Roman"/>
              </a:rPr>
              <a:t>最小化以上目标函数包含两层含义：</a:t>
            </a:r>
            <a:endParaRPr lang="en-US" altLang="zh-CN" sz="2000">
              <a:latin typeface="Times New Roman"/>
              <a:cs typeface="Times New Roman"/>
            </a:endParaRPr>
          </a:p>
          <a:p>
            <a:pPr marL="800100" lvl="1" indent="-342900">
              <a:lnSpc>
                <a:spcPct val="150000"/>
              </a:lnSpc>
              <a:buFont typeface="Wingdings" charset="2"/>
              <a:buChar char="ü"/>
            </a:pPr>
            <a:r>
              <a:rPr lang="zh-CN" altLang="en-US" sz="2000">
                <a:latin typeface="Times New Roman"/>
                <a:cs typeface="Times New Roman"/>
              </a:rPr>
              <a:t>使              尽量小 </a:t>
            </a:r>
            <a:r>
              <a:rPr lang="en-US" altLang="zh-CN" sz="2000">
                <a:latin typeface="Times New Roman"/>
                <a:cs typeface="Times New Roman"/>
              </a:rPr>
              <a:t>--</a:t>
            </a:r>
            <a:r>
              <a:rPr lang="zh-CN" altLang="en-US" sz="2000">
                <a:latin typeface="Times New Roman"/>
                <a:cs typeface="Times New Roman"/>
              </a:rPr>
              <a:t> 即</a:t>
            </a:r>
            <a:r>
              <a:rPr lang="zh-CN" altLang="en-US" sz="2000">
                <a:solidFill>
                  <a:srgbClr val="C00000"/>
                </a:solidFill>
                <a:latin typeface="Times New Roman"/>
                <a:cs typeface="Times New Roman"/>
              </a:rPr>
              <a:t>硬间隔尽量大</a:t>
            </a:r>
            <a:r>
              <a:rPr lang="zh-CN" altLang="en-US" sz="2000">
                <a:latin typeface="Times New Roman"/>
                <a:cs typeface="Times New Roman"/>
              </a:rPr>
              <a:t>；</a:t>
            </a:r>
            <a:endParaRPr lang="en-US" altLang="zh-CN" sz="2000">
              <a:latin typeface="Times New Roman"/>
              <a:cs typeface="Times New Roman"/>
            </a:endParaRPr>
          </a:p>
          <a:p>
            <a:pPr marL="800100" lvl="1" indent="-342900">
              <a:lnSpc>
                <a:spcPct val="150000"/>
              </a:lnSpc>
              <a:buFont typeface="Wingdings" charset="2"/>
              <a:buChar char="ü"/>
            </a:pPr>
            <a:r>
              <a:rPr lang="zh-CN" altLang="en-US" sz="2000"/>
              <a:t>同时使</a:t>
            </a:r>
            <a:r>
              <a:rPr lang="zh-CN" altLang="en-US" sz="2000">
                <a:solidFill>
                  <a:srgbClr val="C00000"/>
                </a:solidFill>
              </a:rPr>
              <a:t>误分类点的个数尽量小</a:t>
            </a:r>
            <a:r>
              <a:rPr lang="zh-CN" altLang="en-US" sz="2000"/>
              <a:t>。</a:t>
            </a:r>
            <a:endParaRPr lang="en-US" altLang="zh-CN" sz="2000"/>
          </a:p>
          <a:p>
            <a:pPr marL="800100" lvl="1" indent="-342900">
              <a:lnSpc>
                <a:spcPct val="150000"/>
              </a:lnSpc>
              <a:buFont typeface="Wingdings" charset="2"/>
              <a:buChar char="ü"/>
            </a:pPr>
            <a:r>
              <a:rPr lang="en-US" altLang="zh-CN" sz="2000" i="1"/>
              <a:t>C</a:t>
            </a:r>
            <a:r>
              <a:rPr lang="zh-CN" altLang="en-US" sz="2000" i="1"/>
              <a:t> </a:t>
            </a:r>
            <a:r>
              <a:rPr lang="zh-CN" altLang="en-US" sz="2000"/>
              <a:t>是调和二者的</a:t>
            </a:r>
            <a:r>
              <a:rPr lang="zh-CN" altLang="en-US" sz="2000">
                <a:solidFill>
                  <a:srgbClr val="C00000"/>
                </a:solidFill>
              </a:rPr>
              <a:t>系数</a:t>
            </a:r>
            <a:r>
              <a:rPr lang="zh-CN" altLang="en-US" sz="2000"/>
              <a:t>。</a:t>
            </a:r>
          </a:p>
        </p:txBody>
      </p:sp>
      <p:sp>
        <p:nvSpPr>
          <p:cNvPr id="15" name="object 8"/>
          <p:cNvSpPr/>
          <p:nvPr/>
        </p:nvSpPr>
        <p:spPr>
          <a:xfrm>
            <a:off x="2438400" y="969264"/>
            <a:ext cx="2377440" cy="7071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5740" y="2036884"/>
            <a:ext cx="711296" cy="482665"/>
          </a:xfrm>
          <a:prstGeom prst="rect">
            <a:avLst/>
          </a:prstGeom>
        </p:spPr>
      </p:pic>
      <p:grpSp>
        <p:nvGrpSpPr>
          <p:cNvPr id="3" name="组 2"/>
          <p:cNvGrpSpPr/>
          <p:nvPr/>
        </p:nvGrpSpPr>
        <p:grpSpPr>
          <a:xfrm>
            <a:off x="2290494" y="4089391"/>
            <a:ext cx="3237738" cy="1565148"/>
            <a:chOff x="1676400" y="4401397"/>
            <a:chExt cx="3237738" cy="1565148"/>
          </a:xfrm>
        </p:grpSpPr>
        <p:sp>
          <p:nvSpPr>
            <p:cNvPr id="18" name="object 8"/>
            <p:cNvSpPr/>
            <p:nvPr/>
          </p:nvSpPr>
          <p:spPr>
            <a:xfrm>
              <a:off x="1676400" y="4401397"/>
              <a:ext cx="2377440" cy="70713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9"/>
            <p:cNvSpPr/>
            <p:nvPr/>
          </p:nvSpPr>
          <p:spPr>
            <a:xfrm>
              <a:off x="1808988" y="5081102"/>
              <a:ext cx="3026664" cy="44653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10"/>
            <p:cNvSpPr/>
            <p:nvPr/>
          </p:nvSpPr>
          <p:spPr>
            <a:xfrm>
              <a:off x="2340102" y="5609930"/>
              <a:ext cx="2574036" cy="356615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" name="矩形 3"/>
          <p:cNvSpPr/>
          <p:nvPr/>
        </p:nvSpPr>
        <p:spPr>
          <a:xfrm>
            <a:off x="291957" y="3526020"/>
            <a:ext cx="830069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zh-CN" altLang="en-US" sz="2000" b="1">
                <a:solidFill>
                  <a:srgbClr val="C00000"/>
                </a:solidFill>
                <a:latin typeface="Times New Roman"/>
                <a:cs typeface="Times New Roman"/>
              </a:rPr>
              <a:t>软间隔最大化 </a:t>
            </a:r>
            <a:r>
              <a:rPr lang="en-US" altLang="zh-CN" sz="2000">
                <a:latin typeface="Times New Roman"/>
                <a:cs typeface="Times New Roman"/>
              </a:rPr>
              <a:t>SVM</a:t>
            </a:r>
            <a:r>
              <a:rPr lang="zh-CN" altLang="en-US" sz="2000">
                <a:latin typeface="Times New Roman"/>
                <a:cs typeface="Times New Roman"/>
              </a:rPr>
              <a:t> 学习问题为如下凸二次规划问题（</a:t>
            </a:r>
            <a:r>
              <a:rPr lang="zh-CN" altLang="en-US" sz="2000" b="1">
                <a:solidFill>
                  <a:srgbClr val="C00000"/>
                </a:solidFill>
                <a:latin typeface="Times New Roman"/>
                <a:cs typeface="Times New Roman"/>
              </a:rPr>
              <a:t>原始问题</a:t>
            </a:r>
            <a:r>
              <a:rPr lang="zh-CN" altLang="en-US" sz="2000">
                <a:latin typeface="Times New Roman"/>
                <a:cs typeface="Times New Roman"/>
              </a:rPr>
              <a:t>）：</a:t>
            </a:r>
            <a:endParaRPr lang="en-US" altLang="zh-CN" sz="200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9548013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0633" rIns="0" bIns="0" rtlCol="0">
            <a:spAutoFit/>
          </a:bodyPr>
          <a:lstStyle/>
          <a:p>
            <a:pPr marL="34925">
              <a:lnSpc>
                <a:spcPct val="100000"/>
              </a:lnSpc>
            </a:pPr>
            <a:r>
              <a:rPr spc="-25" dirty="0"/>
              <a:t>软</a:t>
            </a:r>
            <a:r>
              <a:rPr spc="-30" dirty="0"/>
              <a:t>间隔支</a:t>
            </a:r>
            <a:r>
              <a:rPr spc="-25" dirty="0"/>
              <a:t>持</a:t>
            </a:r>
            <a:r>
              <a:rPr spc="-30" dirty="0"/>
              <a:t>向量机</a:t>
            </a:r>
          </a:p>
        </p:txBody>
      </p:sp>
      <p:sp>
        <p:nvSpPr>
          <p:cNvPr id="27" name="矩形 26"/>
          <p:cNvSpPr/>
          <p:nvPr/>
        </p:nvSpPr>
        <p:spPr>
          <a:xfrm>
            <a:off x="300553" y="3202693"/>
            <a:ext cx="83006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zh-CN" altLang="en-US" sz="2000">
                <a:latin typeface="Times New Roman"/>
                <a:cs typeface="Times New Roman"/>
              </a:rPr>
              <a:t>通过拉格朗日乘子法可得到</a:t>
            </a:r>
            <a:r>
              <a:rPr lang="zh-CN" altLang="en-US" sz="2000" b="1">
                <a:solidFill>
                  <a:srgbClr val="1613FF"/>
                </a:solidFill>
                <a:latin typeface="Times New Roman"/>
                <a:cs typeface="Times New Roman"/>
              </a:rPr>
              <a:t>拉格朗日函数</a:t>
            </a:r>
            <a:r>
              <a:rPr lang="zh-CN" altLang="en-US" sz="2000">
                <a:latin typeface="Times New Roman"/>
                <a:cs typeface="Times New Roman"/>
              </a:rPr>
              <a:t>：</a:t>
            </a:r>
            <a:endParaRPr lang="en-US" altLang="zh-CN" sz="2000">
              <a:latin typeface="Times New Roman"/>
              <a:cs typeface="Times New Roman"/>
            </a:endParaRPr>
          </a:p>
        </p:txBody>
      </p:sp>
      <p:grpSp>
        <p:nvGrpSpPr>
          <p:cNvPr id="9" name="组 8"/>
          <p:cNvGrpSpPr/>
          <p:nvPr/>
        </p:nvGrpSpPr>
        <p:grpSpPr>
          <a:xfrm>
            <a:off x="685800" y="3657600"/>
            <a:ext cx="6619343" cy="1958380"/>
            <a:chOff x="609600" y="1579017"/>
            <a:chExt cx="6619343" cy="1958380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0455" y="1579017"/>
              <a:ext cx="5708488" cy="1477173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" y="3165784"/>
              <a:ext cx="4416483" cy="371613"/>
            </a:xfrm>
            <a:prstGeom prst="rect">
              <a:avLst/>
            </a:prstGeom>
          </p:spPr>
        </p:pic>
      </p:grpSp>
      <p:grpSp>
        <p:nvGrpSpPr>
          <p:cNvPr id="17" name="组 16"/>
          <p:cNvGrpSpPr/>
          <p:nvPr/>
        </p:nvGrpSpPr>
        <p:grpSpPr>
          <a:xfrm>
            <a:off x="1801165" y="1164130"/>
            <a:ext cx="3237738" cy="1565148"/>
            <a:chOff x="1676400" y="4401397"/>
            <a:chExt cx="3237738" cy="1565148"/>
          </a:xfrm>
        </p:grpSpPr>
        <p:sp>
          <p:nvSpPr>
            <p:cNvPr id="21" name="object 8"/>
            <p:cNvSpPr/>
            <p:nvPr/>
          </p:nvSpPr>
          <p:spPr>
            <a:xfrm>
              <a:off x="1676400" y="4401397"/>
              <a:ext cx="2377440" cy="70713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9"/>
            <p:cNvSpPr/>
            <p:nvPr/>
          </p:nvSpPr>
          <p:spPr>
            <a:xfrm>
              <a:off x="1808988" y="5081102"/>
              <a:ext cx="3026664" cy="446532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10"/>
            <p:cNvSpPr/>
            <p:nvPr/>
          </p:nvSpPr>
          <p:spPr>
            <a:xfrm>
              <a:off x="2340102" y="5609930"/>
              <a:ext cx="2574036" cy="356615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矩形 9"/>
          <p:cNvSpPr/>
          <p:nvPr/>
        </p:nvSpPr>
        <p:spPr>
          <a:xfrm>
            <a:off x="457200" y="1332169"/>
            <a:ext cx="14670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>
                <a:solidFill>
                  <a:srgbClr val="1613FF"/>
                </a:solidFill>
                <a:latin typeface="Times New Roman"/>
                <a:cs typeface="Times New Roman"/>
              </a:rPr>
              <a:t>原始问题：</a:t>
            </a:r>
            <a:endParaRPr lang="zh-CN" altLang="en-US" sz="2000"/>
          </a:p>
        </p:txBody>
      </p:sp>
      <p:sp>
        <p:nvSpPr>
          <p:cNvPr id="12" name="矩形 11"/>
          <p:cNvSpPr/>
          <p:nvPr/>
        </p:nvSpPr>
        <p:spPr>
          <a:xfrm>
            <a:off x="1932040" y="1871266"/>
            <a:ext cx="3401959" cy="858011"/>
          </a:xfrm>
          <a:prstGeom prst="rect">
            <a:avLst/>
          </a:prstGeom>
          <a:noFill/>
          <a:ln w="28575">
            <a:solidFill>
              <a:srgbClr val="161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5780591" y="1980805"/>
            <a:ext cx="177805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>
                <a:solidFill>
                  <a:srgbClr val="1613FF"/>
                </a:solidFill>
                <a:latin typeface="Times New Roman"/>
                <a:cs typeface="Times New Roman"/>
              </a:rPr>
              <a:t>两个约束条件</a:t>
            </a:r>
            <a:endParaRPr lang="zh-CN" altLang="en-US" sz="2000"/>
          </a:p>
        </p:txBody>
      </p:sp>
    </p:spTree>
    <p:extLst>
      <p:ext uri="{BB962C8B-B14F-4D97-AF65-F5344CB8AC3E}">
        <p14:creationId xmlns:p14="http://schemas.microsoft.com/office/powerpoint/2010/main" val="122869533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0633" rIns="0" bIns="0" rtlCol="0">
            <a:spAutoFit/>
          </a:bodyPr>
          <a:lstStyle/>
          <a:p>
            <a:pPr marL="34925">
              <a:lnSpc>
                <a:spcPct val="100000"/>
              </a:lnSpc>
            </a:pPr>
            <a:r>
              <a:rPr spc="-25" dirty="0"/>
              <a:t>软</a:t>
            </a:r>
            <a:r>
              <a:rPr spc="-30" dirty="0"/>
              <a:t>间隔支</a:t>
            </a:r>
            <a:r>
              <a:rPr spc="-25" dirty="0"/>
              <a:t>持</a:t>
            </a:r>
            <a:r>
              <a:rPr spc="-30" dirty="0"/>
              <a:t>向量机</a:t>
            </a:r>
          </a:p>
        </p:txBody>
      </p:sp>
      <p:sp>
        <p:nvSpPr>
          <p:cNvPr id="27" name="矩形 26"/>
          <p:cNvSpPr/>
          <p:nvPr/>
        </p:nvSpPr>
        <p:spPr>
          <a:xfrm>
            <a:off x="183286" y="1066800"/>
            <a:ext cx="83006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Clr>
                <a:schemeClr val="tx1"/>
              </a:buClr>
              <a:buFont typeface="Arial" charset="0"/>
              <a:buChar char="•"/>
            </a:pPr>
            <a:r>
              <a:rPr lang="zh-CN" altLang="en-US" sz="2000" b="1">
                <a:solidFill>
                  <a:srgbClr val="1613FF"/>
                </a:solidFill>
                <a:latin typeface="Times New Roman"/>
                <a:cs typeface="Times New Roman"/>
              </a:rPr>
              <a:t>拉格朗日函数</a:t>
            </a:r>
            <a:r>
              <a:rPr lang="zh-CN" altLang="en-US" sz="2000">
                <a:latin typeface="Times New Roman"/>
                <a:cs typeface="Times New Roman"/>
              </a:rPr>
              <a:t>：</a:t>
            </a:r>
            <a:endParaRPr lang="en-US" altLang="zh-CN" sz="2000">
              <a:latin typeface="Times New Roman"/>
              <a:cs typeface="Times New Roman"/>
            </a:endParaRPr>
          </a:p>
        </p:txBody>
      </p:sp>
      <p:grpSp>
        <p:nvGrpSpPr>
          <p:cNvPr id="9" name="组 8"/>
          <p:cNvGrpSpPr/>
          <p:nvPr/>
        </p:nvGrpSpPr>
        <p:grpSpPr>
          <a:xfrm>
            <a:off x="685800" y="1466910"/>
            <a:ext cx="6619343" cy="1877283"/>
            <a:chOff x="609600" y="1579017"/>
            <a:chExt cx="6619343" cy="1877283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0455" y="1579017"/>
              <a:ext cx="5708488" cy="1477173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" y="3084687"/>
              <a:ext cx="4416483" cy="371613"/>
            </a:xfrm>
            <a:prstGeom prst="rect">
              <a:avLst/>
            </a:prstGeom>
          </p:spPr>
        </p:pic>
      </p:grpSp>
      <p:pic>
        <p:nvPicPr>
          <p:cNvPr id="4" name="图片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3505200"/>
            <a:ext cx="5715000" cy="41763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4191000"/>
            <a:ext cx="1676400" cy="1979639"/>
          </a:xfrm>
          <a:prstGeom prst="rect">
            <a:avLst/>
          </a:prstGeom>
        </p:spPr>
      </p:pic>
      <p:sp>
        <p:nvSpPr>
          <p:cNvPr id="18" name="object 12"/>
          <p:cNvSpPr/>
          <p:nvPr/>
        </p:nvSpPr>
        <p:spPr>
          <a:xfrm>
            <a:off x="6238080" y="4265691"/>
            <a:ext cx="1524000" cy="69999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3"/>
          <p:cNvSpPr/>
          <p:nvPr/>
        </p:nvSpPr>
        <p:spPr>
          <a:xfrm>
            <a:off x="6303104" y="5074840"/>
            <a:ext cx="1209143" cy="6096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矩形 19"/>
          <p:cNvSpPr/>
          <p:nvPr/>
        </p:nvSpPr>
        <p:spPr>
          <a:xfrm>
            <a:off x="3099620" y="4191000"/>
            <a:ext cx="4662460" cy="1549371"/>
          </a:xfrm>
          <a:prstGeom prst="rect">
            <a:avLst/>
          </a:prstGeom>
          <a:noFill/>
          <a:ln w="28575">
            <a:solidFill>
              <a:srgbClr val="161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3099620" y="5822816"/>
            <a:ext cx="1700980" cy="42558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6477000" y="3739702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>
                <a:solidFill>
                  <a:srgbClr val="1613FF"/>
                </a:solidFill>
                <a:latin typeface="Times New Roman"/>
                <a:cs typeface="Times New Roman"/>
              </a:rPr>
              <a:t>硬间隔：</a:t>
            </a:r>
            <a:endParaRPr lang="zh-CN" altLang="en-US" sz="2000"/>
          </a:p>
        </p:txBody>
      </p:sp>
      <p:sp>
        <p:nvSpPr>
          <p:cNvPr id="26" name="矩形 25"/>
          <p:cNvSpPr/>
          <p:nvPr/>
        </p:nvSpPr>
        <p:spPr>
          <a:xfrm>
            <a:off x="991361" y="5848290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>
                <a:solidFill>
                  <a:srgbClr val="C00000"/>
                </a:solidFill>
                <a:latin typeface="Times New Roman"/>
                <a:cs typeface="Times New Roman"/>
              </a:rPr>
              <a:t>软间隔：</a:t>
            </a:r>
            <a:endParaRPr lang="zh-CN" altLang="en-US" sz="2000">
              <a:solidFill>
                <a:srgbClr val="C00000"/>
              </a:solidFill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2895600" y="4083842"/>
            <a:ext cx="2057400" cy="2316958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任意形状 6"/>
          <p:cNvSpPr/>
          <p:nvPr/>
        </p:nvSpPr>
        <p:spPr>
          <a:xfrm>
            <a:off x="410966" y="2404153"/>
            <a:ext cx="2476072" cy="2599362"/>
          </a:xfrm>
          <a:custGeom>
            <a:avLst/>
            <a:gdLst>
              <a:gd name="connsiteX0" fmla="*/ 2476072 w 2476072"/>
              <a:gd name="connsiteY0" fmla="*/ 2599362 h 2599362"/>
              <a:gd name="connsiteX1" fmla="*/ 2250041 w 2476072"/>
              <a:gd name="connsiteY1" fmla="*/ 2589087 h 2599362"/>
              <a:gd name="connsiteX2" fmla="*/ 2167847 w 2476072"/>
              <a:gd name="connsiteY2" fmla="*/ 2578813 h 2599362"/>
              <a:gd name="connsiteX3" fmla="*/ 1993187 w 2476072"/>
              <a:gd name="connsiteY3" fmla="*/ 2547991 h 2599362"/>
              <a:gd name="connsiteX4" fmla="*/ 1952090 w 2476072"/>
              <a:gd name="connsiteY4" fmla="*/ 2537717 h 2599362"/>
              <a:gd name="connsiteX5" fmla="*/ 1890445 w 2476072"/>
              <a:gd name="connsiteY5" fmla="*/ 2517168 h 2599362"/>
              <a:gd name="connsiteX6" fmla="*/ 1859623 w 2476072"/>
              <a:gd name="connsiteY6" fmla="*/ 2506894 h 2599362"/>
              <a:gd name="connsiteX7" fmla="*/ 1808252 w 2476072"/>
              <a:gd name="connsiteY7" fmla="*/ 2486346 h 2599362"/>
              <a:gd name="connsiteX8" fmla="*/ 1695236 w 2476072"/>
              <a:gd name="connsiteY8" fmla="*/ 2424701 h 2599362"/>
              <a:gd name="connsiteX9" fmla="*/ 1602769 w 2476072"/>
              <a:gd name="connsiteY9" fmla="*/ 2393878 h 2599362"/>
              <a:gd name="connsiteX10" fmla="*/ 1387012 w 2476072"/>
              <a:gd name="connsiteY10" fmla="*/ 2291137 h 2599362"/>
              <a:gd name="connsiteX11" fmla="*/ 1284270 w 2476072"/>
              <a:gd name="connsiteY11" fmla="*/ 2260314 h 2599362"/>
              <a:gd name="connsiteX12" fmla="*/ 1171254 w 2476072"/>
              <a:gd name="connsiteY12" fmla="*/ 2198669 h 2599362"/>
              <a:gd name="connsiteX13" fmla="*/ 1119883 w 2476072"/>
              <a:gd name="connsiteY13" fmla="*/ 2178121 h 2599362"/>
              <a:gd name="connsiteX14" fmla="*/ 1078787 w 2476072"/>
              <a:gd name="connsiteY14" fmla="*/ 2157573 h 2599362"/>
              <a:gd name="connsiteX15" fmla="*/ 1027416 w 2476072"/>
              <a:gd name="connsiteY15" fmla="*/ 2137025 h 2599362"/>
              <a:gd name="connsiteX16" fmla="*/ 986319 w 2476072"/>
              <a:gd name="connsiteY16" fmla="*/ 2106202 h 2599362"/>
              <a:gd name="connsiteX17" fmla="*/ 883578 w 2476072"/>
              <a:gd name="connsiteY17" fmla="*/ 2044557 h 2599362"/>
              <a:gd name="connsiteX18" fmla="*/ 801385 w 2476072"/>
              <a:gd name="connsiteY18" fmla="*/ 1982912 h 2599362"/>
              <a:gd name="connsiteX19" fmla="*/ 739740 w 2476072"/>
              <a:gd name="connsiteY19" fmla="*/ 1941816 h 2599362"/>
              <a:gd name="connsiteX20" fmla="*/ 688369 w 2476072"/>
              <a:gd name="connsiteY20" fmla="*/ 1900719 h 2599362"/>
              <a:gd name="connsiteX21" fmla="*/ 616450 w 2476072"/>
              <a:gd name="connsiteY21" fmla="*/ 1849348 h 2599362"/>
              <a:gd name="connsiteX22" fmla="*/ 575353 w 2476072"/>
              <a:gd name="connsiteY22" fmla="*/ 1828800 h 2599362"/>
              <a:gd name="connsiteX23" fmla="*/ 513708 w 2476072"/>
              <a:gd name="connsiteY23" fmla="*/ 1777429 h 2599362"/>
              <a:gd name="connsiteX24" fmla="*/ 472612 w 2476072"/>
              <a:gd name="connsiteY24" fmla="*/ 1746607 h 2599362"/>
              <a:gd name="connsiteX25" fmla="*/ 441789 w 2476072"/>
              <a:gd name="connsiteY25" fmla="*/ 1736332 h 2599362"/>
              <a:gd name="connsiteX26" fmla="*/ 349322 w 2476072"/>
              <a:gd name="connsiteY26" fmla="*/ 1695236 h 2599362"/>
              <a:gd name="connsiteX27" fmla="*/ 287677 w 2476072"/>
              <a:gd name="connsiteY27" fmla="*/ 1654139 h 2599362"/>
              <a:gd name="connsiteX28" fmla="*/ 226032 w 2476072"/>
              <a:gd name="connsiteY28" fmla="*/ 1602768 h 2599362"/>
              <a:gd name="connsiteX29" fmla="*/ 195209 w 2476072"/>
              <a:gd name="connsiteY29" fmla="*/ 1571946 h 2599362"/>
              <a:gd name="connsiteX30" fmla="*/ 133564 w 2476072"/>
              <a:gd name="connsiteY30" fmla="*/ 1520575 h 2599362"/>
              <a:gd name="connsiteX31" fmla="*/ 71919 w 2476072"/>
              <a:gd name="connsiteY31" fmla="*/ 1438382 h 2599362"/>
              <a:gd name="connsiteX32" fmla="*/ 30823 w 2476072"/>
              <a:gd name="connsiteY32" fmla="*/ 1366463 h 2599362"/>
              <a:gd name="connsiteX33" fmla="*/ 20549 w 2476072"/>
              <a:gd name="connsiteY33" fmla="*/ 1325366 h 2599362"/>
              <a:gd name="connsiteX34" fmla="*/ 10274 w 2476072"/>
              <a:gd name="connsiteY34" fmla="*/ 1294544 h 2599362"/>
              <a:gd name="connsiteX35" fmla="*/ 0 w 2476072"/>
              <a:gd name="connsiteY35" fmla="*/ 1232899 h 2599362"/>
              <a:gd name="connsiteX36" fmla="*/ 10274 w 2476072"/>
              <a:gd name="connsiteY36" fmla="*/ 986319 h 2599362"/>
              <a:gd name="connsiteX37" fmla="*/ 30823 w 2476072"/>
              <a:gd name="connsiteY37" fmla="*/ 904126 h 2599362"/>
              <a:gd name="connsiteX38" fmla="*/ 41097 w 2476072"/>
              <a:gd name="connsiteY38" fmla="*/ 852755 h 2599362"/>
              <a:gd name="connsiteX39" fmla="*/ 71919 w 2476072"/>
              <a:gd name="connsiteY39" fmla="*/ 770562 h 2599362"/>
              <a:gd name="connsiteX40" fmla="*/ 123290 w 2476072"/>
              <a:gd name="connsiteY40" fmla="*/ 657546 h 2599362"/>
              <a:gd name="connsiteX41" fmla="*/ 143838 w 2476072"/>
              <a:gd name="connsiteY41" fmla="*/ 616449 h 2599362"/>
              <a:gd name="connsiteX42" fmla="*/ 205483 w 2476072"/>
              <a:gd name="connsiteY42" fmla="*/ 523982 h 2599362"/>
              <a:gd name="connsiteX43" fmla="*/ 236306 w 2476072"/>
              <a:gd name="connsiteY43" fmla="*/ 493159 h 2599362"/>
              <a:gd name="connsiteX44" fmla="*/ 277403 w 2476072"/>
              <a:gd name="connsiteY44" fmla="*/ 431514 h 2599362"/>
              <a:gd name="connsiteX45" fmla="*/ 318499 w 2476072"/>
              <a:gd name="connsiteY45" fmla="*/ 369869 h 2599362"/>
              <a:gd name="connsiteX46" fmla="*/ 349322 w 2476072"/>
              <a:gd name="connsiteY46" fmla="*/ 339047 h 2599362"/>
              <a:gd name="connsiteX47" fmla="*/ 390418 w 2476072"/>
              <a:gd name="connsiteY47" fmla="*/ 277402 h 2599362"/>
              <a:gd name="connsiteX48" fmla="*/ 421241 w 2476072"/>
              <a:gd name="connsiteY48" fmla="*/ 246580 h 2599362"/>
              <a:gd name="connsiteX49" fmla="*/ 441789 w 2476072"/>
              <a:gd name="connsiteY49" fmla="*/ 215757 h 2599362"/>
              <a:gd name="connsiteX50" fmla="*/ 503434 w 2476072"/>
              <a:gd name="connsiteY50" fmla="*/ 174660 h 2599362"/>
              <a:gd name="connsiteX51" fmla="*/ 565079 w 2476072"/>
              <a:gd name="connsiteY51" fmla="*/ 154112 h 2599362"/>
              <a:gd name="connsiteX52" fmla="*/ 647272 w 2476072"/>
              <a:gd name="connsiteY52" fmla="*/ 133564 h 2599362"/>
              <a:gd name="connsiteX53" fmla="*/ 719191 w 2476072"/>
              <a:gd name="connsiteY53" fmla="*/ 113016 h 2599362"/>
              <a:gd name="connsiteX54" fmla="*/ 801385 w 2476072"/>
              <a:gd name="connsiteY54" fmla="*/ 102741 h 2599362"/>
              <a:gd name="connsiteX55" fmla="*/ 852755 w 2476072"/>
              <a:gd name="connsiteY55" fmla="*/ 92467 h 2599362"/>
              <a:gd name="connsiteX56" fmla="*/ 893852 w 2476072"/>
              <a:gd name="connsiteY56" fmla="*/ 82193 h 2599362"/>
              <a:gd name="connsiteX57" fmla="*/ 986319 w 2476072"/>
              <a:gd name="connsiteY57" fmla="*/ 71919 h 2599362"/>
              <a:gd name="connsiteX58" fmla="*/ 1171254 w 2476072"/>
              <a:gd name="connsiteY58" fmla="*/ 41096 h 2599362"/>
              <a:gd name="connsiteX59" fmla="*/ 1212351 w 2476072"/>
              <a:gd name="connsiteY59" fmla="*/ 30822 h 2599362"/>
              <a:gd name="connsiteX60" fmla="*/ 1273996 w 2476072"/>
              <a:gd name="connsiteY60" fmla="*/ 10274 h 2599362"/>
              <a:gd name="connsiteX61" fmla="*/ 1335641 w 2476072"/>
              <a:gd name="connsiteY61" fmla="*/ 0 h 2599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</a:cxnLst>
            <a:rect l="l" t="t" r="r" b="b"/>
            <a:pathLst>
              <a:path w="2476072" h="2599362">
                <a:moveTo>
                  <a:pt x="2476072" y="2599362"/>
                </a:moveTo>
                <a:cubicBezTo>
                  <a:pt x="2400728" y="2595937"/>
                  <a:pt x="2325295" y="2594104"/>
                  <a:pt x="2250041" y="2589087"/>
                </a:cubicBezTo>
                <a:cubicBezTo>
                  <a:pt x="2222491" y="2587250"/>
                  <a:pt x="2195216" y="2582462"/>
                  <a:pt x="2167847" y="2578813"/>
                </a:cubicBezTo>
                <a:cubicBezTo>
                  <a:pt x="2107633" y="2570785"/>
                  <a:pt x="2052929" y="2562926"/>
                  <a:pt x="1993187" y="2547991"/>
                </a:cubicBezTo>
                <a:cubicBezTo>
                  <a:pt x="1979488" y="2544566"/>
                  <a:pt x="1965615" y="2541775"/>
                  <a:pt x="1952090" y="2537717"/>
                </a:cubicBezTo>
                <a:cubicBezTo>
                  <a:pt x="1931344" y="2531493"/>
                  <a:pt x="1910993" y="2524018"/>
                  <a:pt x="1890445" y="2517168"/>
                </a:cubicBezTo>
                <a:cubicBezTo>
                  <a:pt x="1880171" y="2513743"/>
                  <a:pt x="1869678" y="2510916"/>
                  <a:pt x="1859623" y="2506894"/>
                </a:cubicBezTo>
                <a:cubicBezTo>
                  <a:pt x="1842499" y="2500045"/>
                  <a:pt x="1824748" y="2494594"/>
                  <a:pt x="1808252" y="2486346"/>
                </a:cubicBezTo>
                <a:cubicBezTo>
                  <a:pt x="1735208" y="2449824"/>
                  <a:pt x="1777012" y="2457412"/>
                  <a:pt x="1695236" y="2424701"/>
                </a:cubicBezTo>
                <a:cubicBezTo>
                  <a:pt x="1665070" y="2412635"/>
                  <a:pt x="1632580" y="2406796"/>
                  <a:pt x="1602769" y="2393878"/>
                </a:cubicBezTo>
                <a:cubicBezTo>
                  <a:pt x="1529680" y="2362206"/>
                  <a:pt x="1463309" y="2314026"/>
                  <a:pt x="1387012" y="2291137"/>
                </a:cubicBezTo>
                <a:cubicBezTo>
                  <a:pt x="1352765" y="2280863"/>
                  <a:pt x="1317749" y="2272869"/>
                  <a:pt x="1284270" y="2260314"/>
                </a:cubicBezTo>
                <a:cubicBezTo>
                  <a:pt x="1218850" y="2235782"/>
                  <a:pt x="1230080" y="2228082"/>
                  <a:pt x="1171254" y="2198669"/>
                </a:cubicBezTo>
                <a:cubicBezTo>
                  <a:pt x="1154758" y="2190421"/>
                  <a:pt x="1136736" y="2185611"/>
                  <a:pt x="1119883" y="2178121"/>
                </a:cubicBezTo>
                <a:cubicBezTo>
                  <a:pt x="1105887" y="2171901"/>
                  <a:pt x="1092783" y="2163793"/>
                  <a:pt x="1078787" y="2157573"/>
                </a:cubicBezTo>
                <a:cubicBezTo>
                  <a:pt x="1061934" y="2150083"/>
                  <a:pt x="1043538" y="2145982"/>
                  <a:pt x="1027416" y="2137025"/>
                </a:cubicBezTo>
                <a:cubicBezTo>
                  <a:pt x="1012447" y="2128709"/>
                  <a:pt x="1000840" y="2115278"/>
                  <a:pt x="986319" y="2106202"/>
                </a:cubicBezTo>
                <a:cubicBezTo>
                  <a:pt x="890701" y="2046440"/>
                  <a:pt x="1010264" y="2139572"/>
                  <a:pt x="883578" y="2044557"/>
                </a:cubicBezTo>
                <a:cubicBezTo>
                  <a:pt x="856180" y="2024009"/>
                  <a:pt x="829880" y="2001909"/>
                  <a:pt x="801385" y="1982912"/>
                </a:cubicBezTo>
                <a:cubicBezTo>
                  <a:pt x="780837" y="1969213"/>
                  <a:pt x="757203" y="1959279"/>
                  <a:pt x="739740" y="1941816"/>
                </a:cubicBezTo>
                <a:cubicBezTo>
                  <a:pt x="705375" y="1907451"/>
                  <a:pt x="733732" y="1933121"/>
                  <a:pt x="688369" y="1900719"/>
                </a:cubicBezTo>
                <a:cubicBezTo>
                  <a:pt x="666319" y="1884969"/>
                  <a:pt x="640663" y="1863184"/>
                  <a:pt x="616450" y="1849348"/>
                </a:cubicBezTo>
                <a:cubicBezTo>
                  <a:pt x="603152" y="1841749"/>
                  <a:pt x="589052" y="1835649"/>
                  <a:pt x="575353" y="1828800"/>
                </a:cubicBezTo>
                <a:cubicBezTo>
                  <a:pt x="527383" y="1780829"/>
                  <a:pt x="563774" y="1813190"/>
                  <a:pt x="513708" y="1777429"/>
                </a:cubicBezTo>
                <a:cubicBezTo>
                  <a:pt x="499774" y="1767476"/>
                  <a:pt x="487479" y="1755103"/>
                  <a:pt x="472612" y="1746607"/>
                </a:cubicBezTo>
                <a:cubicBezTo>
                  <a:pt x="463209" y="1741234"/>
                  <a:pt x="451930" y="1740135"/>
                  <a:pt x="441789" y="1736332"/>
                </a:cubicBezTo>
                <a:cubicBezTo>
                  <a:pt x="414306" y="1726026"/>
                  <a:pt x="375267" y="1710803"/>
                  <a:pt x="349322" y="1695236"/>
                </a:cubicBezTo>
                <a:cubicBezTo>
                  <a:pt x="328145" y="1682530"/>
                  <a:pt x="305140" y="1671601"/>
                  <a:pt x="287677" y="1654139"/>
                </a:cubicBezTo>
                <a:cubicBezTo>
                  <a:pt x="234293" y="1600758"/>
                  <a:pt x="311517" y="1676041"/>
                  <a:pt x="226032" y="1602768"/>
                </a:cubicBezTo>
                <a:cubicBezTo>
                  <a:pt x="215000" y="1593312"/>
                  <a:pt x="206241" y="1581402"/>
                  <a:pt x="195209" y="1571946"/>
                </a:cubicBezTo>
                <a:cubicBezTo>
                  <a:pt x="169788" y="1550157"/>
                  <a:pt x="152970" y="1544833"/>
                  <a:pt x="133564" y="1520575"/>
                </a:cubicBezTo>
                <a:cubicBezTo>
                  <a:pt x="112170" y="1493833"/>
                  <a:pt x="87234" y="1469014"/>
                  <a:pt x="71919" y="1438382"/>
                </a:cubicBezTo>
                <a:cubicBezTo>
                  <a:pt x="45849" y="1386241"/>
                  <a:pt x="59867" y="1410029"/>
                  <a:pt x="30823" y="1366463"/>
                </a:cubicBezTo>
                <a:cubicBezTo>
                  <a:pt x="27398" y="1352764"/>
                  <a:pt x="24428" y="1338943"/>
                  <a:pt x="20549" y="1325366"/>
                </a:cubicBezTo>
                <a:cubicBezTo>
                  <a:pt x="17574" y="1314953"/>
                  <a:pt x="12623" y="1305116"/>
                  <a:pt x="10274" y="1294544"/>
                </a:cubicBezTo>
                <a:cubicBezTo>
                  <a:pt x="5755" y="1274208"/>
                  <a:pt x="3425" y="1253447"/>
                  <a:pt x="0" y="1232899"/>
                </a:cubicBezTo>
                <a:cubicBezTo>
                  <a:pt x="3425" y="1150706"/>
                  <a:pt x="4614" y="1068389"/>
                  <a:pt x="10274" y="986319"/>
                </a:cubicBezTo>
                <a:cubicBezTo>
                  <a:pt x="13880" y="934027"/>
                  <a:pt x="20480" y="945500"/>
                  <a:pt x="30823" y="904126"/>
                </a:cubicBezTo>
                <a:cubicBezTo>
                  <a:pt x="35058" y="887185"/>
                  <a:pt x="36862" y="869696"/>
                  <a:pt x="41097" y="852755"/>
                </a:cubicBezTo>
                <a:cubicBezTo>
                  <a:pt x="46928" y="829432"/>
                  <a:pt x="64846" y="789422"/>
                  <a:pt x="71919" y="770562"/>
                </a:cubicBezTo>
                <a:cubicBezTo>
                  <a:pt x="101859" y="690723"/>
                  <a:pt x="49129" y="805871"/>
                  <a:pt x="123290" y="657546"/>
                </a:cubicBezTo>
                <a:cubicBezTo>
                  <a:pt x="130139" y="643847"/>
                  <a:pt x="135958" y="629582"/>
                  <a:pt x="143838" y="616449"/>
                </a:cubicBezTo>
                <a:cubicBezTo>
                  <a:pt x="166831" y="578129"/>
                  <a:pt x="176948" y="557273"/>
                  <a:pt x="205483" y="523982"/>
                </a:cubicBezTo>
                <a:cubicBezTo>
                  <a:pt x="214939" y="512950"/>
                  <a:pt x="226032" y="503433"/>
                  <a:pt x="236306" y="493159"/>
                </a:cubicBezTo>
                <a:cubicBezTo>
                  <a:pt x="255955" y="434211"/>
                  <a:pt x="232508" y="489236"/>
                  <a:pt x="277403" y="431514"/>
                </a:cubicBezTo>
                <a:cubicBezTo>
                  <a:pt x="292565" y="412020"/>
                  <a:pt x="301036" y="387331"/>
                  <a:pt x="318499" y="369869"/>
                </a:cubicBezTo>
                <a:cubicBezTo>
                  <a:pt x="328773" y="359595"/>
                  <a:pt x="340402" y="350516"/>
                  <a:pt x="349322" y="339047"/>
                </a:cubicBezTo>
                <a:cubicBezTo>
                  <a:pt x="364484" y="319553"/>
                  <a:pt x="372955" y="294864"/>
                  <a:pt x="390418" y="277402"/>
                </a:cubicBezTo>
                <a:cubicBezTo>
                  <a:pt x="400692" y="267128"/>
                  <a:pt x="411939" y="257742"/>
                  <a:pt x="421241" y="246580"/>
                </a:cubicBezTo>
                <a:cubicBezTo>
                  <a:pt x="429146" y="237094"/>
                  <a:pt x="432496" y="223888"/>
                  <a:pt x="441789" y="215757"/>
                </a:cubicBezTo>
                <a:cubicBezTo>
                  <a:pt x="460375" y="199494"/>
                  <a:pt x="480005" y="182469"/>
                  <a:pt x="503434" y="174660"/>
                </a:cubicBezTo>
                <a:cubicBezTo>
                  <a:pt x="523982" y="167811"/>
                  <a:pt x="544066" y="159365"/>
                  <a:pt x="565079" y="154112"/>
                </a:cubicBezTo>
                <a:cubicBezTo>
                  <a:pt x="592477" y="147263"/>
                  <a:pt x="620480" y="142494"/>
                  <a:pt x="647272" y="133564"/>
                </a:cubicBezTo>
                <a:cubicBezTo>
                  <a:pt x="671701" y="125421"/>
                  <a:pt x="693390" y="117316"/>
                  <a:pt x="719191" y="113016"/>
                </a:cubicBezTo>
                <a:cubicBezTo>
                  <a:pt x="746427" y="108477"/>
                  <a:pt x="774095" y="106940"/>
                  <a:pt x="801385" y="102741"/>
                </a:cubicBezTo>
                <a:cubicBezTo>
                  <a:pt x="818644" y="100086"/>
                  <a:pt x="835708" y="96255"/>
                  <a:pt x="852755" y="92467"/>
                </a:cubicBezTo>
                <a:cubicBezTo>
                  <a:pt x="866539" y="89404"/>
                  <a:pt x="879896" y="84340"/>
                  <a:pt x="893852" y="82193"/>
                </a:cubicBezTo>
                <a:cubicBezTo>
                  <a:pt x="924503" y="77477"/>
                  <a:pt x="955519" y="75542"/>
                  <a:pt x="986319" y="71919"/>
                </a:cubicBezTo>
                <a:cubicBezTo>
                  <a:pt x="1057916" y="63496"/>
                  <a:pt x="1098678" y="59240"/>
                  <a:pt x="1171254" y="41096"/>
                </a:cubicBezTo>
                <a:cubicBezTo>
                  <a:pt x="1184953" y="37671"/>
                  <a:pt x="1198826" y="34879"/>
                  <a:pt x="1212351" y="30822"/>
                </a:cubicBezTo>
                <a:cubicBezTo>
                  <a:pt x="1233097" y="24598"/>
                  <a:pt x="1252631" y="13835"/>
                  <a:pt x="1273996" y="10274"/>
                </a:cubicBezTo>
                <a:lnTo>
                  <a:pt x="1335641" y="0"/>
                </a:lnTo>
              </a:path>
            </a:pathLst>
          </a:custGeom>
          <a:noFill/>
          <a:ln w="3810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334766" y="4367500"/>
            <a:ext cx="6976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>
                <a:solidFill>
                  <a:srgbClr val="00B050"/>
                </a:solidFill>
                <a:latin typeface="Times New Roman"/>
                <a:cs typeface="Times New Roman"/>
              </a:rPr>
              <a:t>带回</a:t>
            </a:r>
            <a:endParaRPr lang="zh-CN" altLang="en-US" sz="200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459918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0633" rIns="0" bIns="0" rtlCol="0">
            <a:spAutoFit/>
          </a:bodyPr>
          <a:lstStyle/>
          <a:p>
            <a:pPr marL="34925">
              <a:lnSpc>
                <a:spcPct val="100000"/>
              </a:lnSpc>
            </a:pPr>
            <a:r>
              <a:rPr spc="-25" dirty="0"/>
              <a:t>软</a:t>
            </a:r>
            <a:r>
              <a:rPr spc="-30" dirty="0"/>
              <a:t>间隔支</a:t>
            </a:r>
            <a:r>
              <a:rPr spc="-25" dirty="0"/>
              <a:t>持</a:t>
            </a:r>
            <a:r>
              <a:rPr spc="-30" dirty="0"/>
              <a:t>向量机</a:t>
            </a:r>
          </a:p>
        </p:txBody>
      </p:sp>
      <p:sp>
        <p:nvSpPr>
          <p:cNvPr id="27" name="矩形 26"/>
          <p:cNvSpPr/>
          <p:nvPr/>
        </p:nvSpPr>
        <p:spPr>
          <a:xfrm>
            <a:off x="183286" y="1066800"/>
            <a:ext cx="83006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Clr>
                <a:schemeClr val="tx1"/>
              </a:buClr>
              <a:buFont typeface="Arial" charset="0"/>
              <a:buChar char="•"/>
            </a:pPr>
            <a:r>
              <a:rPr lang="zh-CN" altLang="en-US" sz="2000" b="1">
                <a:solidFill>
                  <a:srgbClr val="1613FF"/>
                </a:solidFill>
                <a:latin typeface="Times New Roman"/>
                <a:cs typeface="Times New Roman"/>
              </a:rPr>
              <a:t>对偶问题（</a:t>
            </a:r>
            <a:r>
              <a:rPr lang="zh-CN" altLang="en-US" sz="2000" b="1">
                <a:solidFill>
                  <a:srgbClr val="C00000"/>
                </a:solidFill>
                <a:latin typeface="Times New Roman"/>
                <a:cs typeface="Times New Roman"/>
              </a:rPr>
              <a:t>软间隔</a:t>
            </a:r>
            <a:r>
              <a:rPr lang="en-US" altLang="zh-CN" sz="2000" b="1">
                <a:solidFill>
                  <a:srgbClr val="C00000"/>
                </a:solidFill>
                <a:latin typeface="Times New Roman"/>
                <a:cs typeface="Times New Roman"/>
              </a:rPr>
              <a:t>SVM</a:t>
            </a:r>
            <a:r>
              <a:rPr lang="zh-CN" altLang="en-US" sz="2000" b="1">
                <a:solidFill>
                  <a:srgbClr val="1613FF"/>
                </a:solidFill>
                <a:latin typeface="Times New Roman"/>
                <a:cs typeface="Times New Roman"/>
              </a:rPr>
              <a:t>）</a:t>
            </a:r>
            <a:r>
              <a:rPr lang="zh-CN" altLang="en-US" sz="2000">
                <a:latin typeface="Times New Roman"/>
                <a:cs typeface="Times New Roman"/>
              </a:rPr>
              <a:t>：</a:t>
            </a:r>
            <a:endParaRPr lang="en-US" altLang="zh-CN" sz="2000">
              <a:latin typeface="Times New Roman"/>
              <a:cs typeface="Times New Roman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87" y="1667309"/>
            <a:ext cx="3629015" cy="1900656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183286" y="3810000"/>
            <a:ext cx="83006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Clr>
                <a:schemeClr val="tx1"/>
              </a:buClr>
              <a:buFont typeface="Arial" charset="0"/>
              <a:buChar char="•"/>
            </a:pPr>
            <a:r>
              <a:rPr lang="zh-CN" altLang="en-US" sz="2000" b="1">
                <a:solidFill>
                  <a:srgbClr val="1613FF"/>
                </a:solidFill>
                <a:latin typeface="Times New Roman"/>
                <a:cs typeface="Times New Roman"/>
              </a:rPr>
              <a:t>对偶问题（</a:t>
            </a:r>
            <a:r>
              <a:rPr lang="zh-CN" altLang="en-US" sz="2000" b="1">
                <a:solidFill>
                  <a:srgbClr val="C00000"/>
                </a:solidFill>
                <a:latin typeface="Times New Roman"/>
                <a:cs typeface="Times New Roman"/>
              </a:rPr>
              <a:t>硬间隔</a:t>
            </a:r>
            <a:r>
              <a:rPr lang="en-US" altLang="zh-CN" sz="2000" b="1">
                <a:solidFill>
                  <a:srgbClr val="C00000"/>
                </a:solidFill>
                <a:latin typeface="Times New Roman"/>
                <a:cs typeface="Times New Roman"/>
              </a:rPr>
              <a:t>SVM</a:t>
            </a:r>
            <a:r>
              <a:rPr lang="zh-CN" altLang="en-US" sz="2000" b="1">
                <a:solidFill>
                  <a:srgbClr val="1613FF"/>
                </a:solidFill>
                <a:latin typeface="Times New Roman"/>
                <a:cs typeface="Times New Roman"/>
              </a:rPr>
              <a:t>）</a:t>
            </a:r>
            <a:r>
              <a:rPr lang="zh-CN" altLang="en-US" sz="2000">
                <a:latin typeface="Times New Roman"/>
                <a:cs typeface="Times New Roman"/>
              </a:rPr>
              <a:t>：</a:t>
            </a:r>
            <a:endParaRPr lang="en-US" altLang="zh-CN" sz="2000">
              <a:latin typeface="Times New Roman"/>
              <a:cs typeface="Times New Roman"/>
            </a:endParaRPr>
          </a:p>
        </p:txBody>
      </p:sp>
      <p:grpSp>
        <p:nvGrpSpPr>
          <p:cNvPr id="23" name="组 22"/>
          <p:cNvGrpSpPr/>
          <p:nvPr/>
        </p:nvGrpSpPr>
        <p:grpSpPr>
          <a:xfrm>
            <a:off x="183286" y="4410509"/>
            <a:ext cx="3483401" cy="1619699"/>
            <a:chOff x="1676400" y="1476025"/>
            <a:chExt cx="4631436" cy="2188589"/>
          </a:xfrm>
        </p:grpSpPr>
        <p:sp>
          <p:nvSpPr>
            <p:cNvPr id="28" name="object 15"/>
            <p:cNvSpPr/>
            <p:nvPr/>
          </p:nvSpPr>
          <p:spPr>
            <a:xfrm>
              <a:off x="1676400" y="1476025"/>
              <a:ext cx="4631436" cy="93726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16"/>
            <p:cNvSpPr/>
            <p:nvPr/>
          </p:nvSpPr>
          <p:spPr>
            <a:xfrm>
              <a:off x="2855213" y="2412143"/>
              <a:ext cx="2132076" cy="84886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17"/>
            <p:cNvSpPr/>
            <p:nvPr/>
          </p:nvSpPr>
          <p:spPr>
            <a:xfrm>
              <a:off x="3496057" y="3326286"/>
              <a:ext cx="2811779" cy="338328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1" name="组 30"/>
          <p:cNvGrpSpPr/>
          <p:nvPr/>
        </p:nvGrpSpPr>
        <p:grpSpPr>
          <a:xfrm>
            <a:off x="4724400" y="4470403"/>
            <a:ext cx="3904788" cy="1597943"/>
            <a:chOff x="1676400" y="4267200"/>
            <a:chExt cx="4800600" cy="2060897"/>
          </a:xfrm>
        </p:grpSpPr>
        <p:pic>
          <p:nvPicPr>
            <p:cNvPr id="32" name="图片 31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6400" y="4267200"/>
              <a:ext cx="4800600" cy="815340"/>
            </a:xfrm>
            <a:prstGeom prst="rect">
              <a:avLst/>
            </a:prstGeom>
          </p:spPr>
        </p:pic>
        <p:sp>
          <p:nvSpPr>
            <p:cNvPr id="33" name="object 16"/>
            <p:cNvSpPr/>
            <p:nvPr/>
          </p:nvSpPr>
          <p:spPr>
            <a:xfrm>
              <a:off x="2855213" y="5094095"/>
              <a:ext cx="2132076" cy="84886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17"/>
            <p:cNvSpPr/>
            <p:nvPr/>
          </p:nvSpPr>
          <p:spPr>
            <a:xfrm>
              <a:off x="3502050" y="5989769"/>
              <a:ext cx="2811779" cy="338328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7" name="图片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9978" y="1654308"/>
            <a:ext cx="4474022" cy="1988454"/>
          </a:xfrm>
          <a:prstGeom prst="rect">
            <a:avLst/>
          </a:prstGeom>
        </p:spPr>
      </p:pic>
      <p:sp>
        <p:nvSpPr>
          <p:cNvPr id="12" name="右箭头 11"/>
          <p:cNvSpPr/>
          <p:nvPr/>
        </p:nvSpPr>
        <p:spPr>
          <a:xfrm flipV="1">
            <a:off x="3886200" y="2438401"/>
            <a:ext cx="609600" cy="304800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5" name="右箭头 34"/>
          <p:cNvSpPr/>
          <p:nvPr/>
        </p:nvSpPr>
        <p:spPr>
          <a:xfrm flipV="1">
            <a:off x="3873558" y="5034921"/>
            <a:ext cx="609600" cy="304800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6" name="矩形 35"/>
          <p:cNvSpPr/>
          <p:nvPr/>
        </p:nvSpPr>
        <p:spPr>
          <a:xfrm>
            <a:off x="457199" y="3217178"/>
            <a:ext cx="1524001" cy="42558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7" name="矩形 36"/>
          <p:cNvSpPr/>
          <p:nvPr/>
        </p:nvSpPr>
        <p:spPr>
          <a:xfrm>
            <a:off x="5428788" y="3245492"/>
            <a:ext cx="1540666" cy="42558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8" name="矩形 37"/>
          <p:cNvSpPr/>
          <p:nvPr/>
        </p:nvSpPr>
        <p:spPr>
          <a:xfrm>
            <a:off x="1447801" y="5724390"/>
            <a:ext cx="838200" cy="343956"/>
          </a:xfrm>
          <a:prstGeom prst="rect">
            <a:avLst/>
          </a:prstGeom>
          <a:noFill/>
          <a:ln w="28575">
            <a:solidFill>
              <a:srgbClr val="161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9" name="矩形 38"/>
          <p:cNvSpPr/>
          <p:nvPr/>
        </p:nvSpPr>
        <p:spPr>
          <a:xfrm>
            <a:off x="6131253" y="5783417"/>
            <a:ext cx="838200" cy="343956"/>
          </a:xfrm>
          <a:prstGeom prst="rect">
            <a:avLst/>
          </a:prstGeom>
          <a:noFill/>
          <a:ln w="28575">
            <a:solidFill>
              <a:srgbClr val="161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137951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BE8E44-BE75-C147-84FE-3C59538ABC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主要内容与目标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AC4301B-1D4E-184F-A3AC-B761B124DD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理解</a:t>
            </a:r>
            <a:r>
              <a:rPr kumimoji="1" lang="en-US" altLang="zh-CN" dirty="0"/>
              <a:t>SVM</a:t>
            </a:r>
            <a:r>
              <a:rPr kumimoji="1" lang="zh-CN" altLang="en-US" dirty="0"/>
              <a:t>的原理与目标</a:t>
            </a:r>
            <a:endParaRPr kumimoji="1" lang="en-US" altLang="zh-CN" dirty="0"/>
          </a:p>
          <a:p>
            <a:r>
              <a:rPr kumimoji="1" lang="zh-CN" altLang="en-US" dirty="0"/>
              <a:t>掌握</a:t>
            </a:r>
            <a:r>
              <a:rPr kumimoji="1" lang="en-US" altLang="zh-CN" dirty="0"/>
              <a:t>SVM</a:t>
            </a:r>
            <a:r>
              <a:rPr kumimoji="1" lang="zh-CN" altLang="en-US" dirty="0"/>
              <a:t>的计算过程与算法步骤</a:t>
            </a:r>
            <a:endParaRPr kumimoji="1" lang="en-US" altLang="zh-CN" dirty="0"/>
          </a:p>
          <a:p>
            <a:r>
              <a:rPr kumimoji="1" lang="zh-CN" altLang="en-US" dirty="0"/>
              <a:t>理解线形可分支持向量机</a:t>
            </a:r>
            <a:r>
              <a:rPr kumimoji="1" lang="en-US" altLang="zh-CN" dirty="0"/>
              <a:t>-</a:t>
            </a:r>
            <a:r>
              <a:rPr kumimoji="1" lang="zh-CN" altLang="en-US" dirty="0"/>
              <a:t>硬间隔最大化</a:t>
            </a:r>
            <a:endParaRPr kumimoji="1" lang="en-US" altLang="zh-CN" dirty="0"/>
          </a:p>
          <a:p>
            <a:r>
              <a:rPr kumimoji="1" lang="zh-CN" altLang="en-US" dirty="0"/>
              <a:t>理解线形支持向量机</a:t>
            </a:r>
            <a:r>
              <a:rPr kumimoji="1" lang="en-US" altLang="zh-CN" dirty="0"/>
              <a:t>-</a:t>
            </a:r>
            <a:r>
              <a:rPr kumimoji="1" lang="zh-CN" altLang="en-US" dirty="0"/>
              <a:t>软间隔最大化</a:t>
            </a:r>
            <a:endParaRPr kumimoji="1" lang="en-US" altLang="zh-CN" dirty="0"/>
          </a:p>
          <a:p>
            <a:r>
              <a:rPr kumimoji="1" lang="zh-CN" altLang="en-US" dirty="0"/>
              <a:t>理解核函数</a:t>
            </a:r>
            <a:endParaRPr kumimoji="1" lang="en-US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1749002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0633" rIns="0" bIns="0" rtlCol="0">
            <a:spAutoFit/>
          </a:bodyPr>
          <a:lstStyle/>
          <a:p>
            <a:pPr marL="34925">
              <a:lnSpc>
                <a:spcPct val="100000"/>
              </a:lnSpc>
            </a:pPr>
            <a:r>
              <a:rPr spc="-25" dirty="0"/>
              <a:t>软</a:t>
            </a:r>
            <a:r>
              <a:rPr spc="-30" dirty="0"/>
              <a:t>间隔支</a:t>
            </a:r>
            <a:r>
              <a:rPr spc="-25" dirty="0"/>
              <a:t>持</a:t>
            </a:r>
            <a:r>
              <a:rPr spc="-30" dirty="0"/>
              <a:t>向量机</a:t>
            </a:r>
          </a:p>
        </p:txBody>
      </p:sp>
      <p:sp>
        <p:nvSpPr>
          <p:cNvPr id="27" name="矩形 26"/>
          <p:cNvSpPr/>
          <p:nvPr/>
        </p:nvSpPr>
        <p:spPr>
          <a:xfrm>
            <a:off x="183286" y="838200"/>
            <a:ext cx="83006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Clr>
                <a:schemeClr val="tx1"/>
              </a:buClr>
              <a:buFont typeface="Arial" charset="0"/>
              <a:buChar char="•"/>
            </a:pPr>
            <a:r>
              <a:rPr lang="zh-CN" altLang="en-US" sz="2000" b="1">
                <a:solidFill>
                  <a:srgbClr val="C00000"/>
                </a:solidFill>
                <a:latin typeface="Times New Roman"/>
                <a:cs typeface="Times New Roman"/>
              </a:rPr>
              <a:t>软间隔的支持向量</a:t>
            </a:r>
            <a:r>
              <a:rPr lang="zh-CN" altLang="en-US" sz="2000">
                <a:latin typeface="Times New Roman"/>
                <a:cs typeface="Times New Roman"/>
              </a:rPr>
              <a:t>：</a:t>
            </a:r>
            <a:endParaRPr lang="en-US" altLang="zh-CN" sz="2000">
              <a:latin typeface="Times New Roman"/>
              <a:cs typeface="Times New Roman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1600200"/>
            <a:ext cx="3886200" cy="321616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0" y="1307401"/>
            <a:ext cx="850900" cy="362679"/>
          </a:xfrm>
          <a:prstGeom prst="rect">
            <a:avLst/>
          </a:prstGeom>
        </p:spPr>
      </p:pic>
      <p:sp>
        <p:nvSpPr>
          <p:cNvPr id="24" name="矩形 23"/>
          <p:cNvSpPr/>
          <p:nvPr/>
        </p:nvSpPr>
        <p:spPr>
          <a:xfrm>
            <a:off x="209562" y="1264283"/>
            <a:ext cx="83006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Clr>
                <a:schemeClr val="tx1"/>
              </a:buClr>
              <a:buFont typeface="Arial" charset="0"/>
              <a:buChar char="•"/>
            </a:pPr>
            <a:r>
              <a:rPr lang="zh-CN" altLang="en-US" sz="2000">
                <a:latin typeface="Times New Roman"/>
                <a:cs typeface="Times New Roman"/>
              </a:rPr>
              <a:t>对偶问题的解中，满足                的实例称为（</a:t>
            </a:r>
            <a:r>
              <a:rPr lang="zh-CN" altLang="en-US" sz="2000" b="1">
                <a:solidFill>
                  <a:srgbClr val="C00000"/>
                </a:solidFill>
                <a:latin typeface="Times New Roman"/>
                <a:cs typeface="Times New Roman"/>
              </a:rPr>
              <a:t>软间隔</a:t>
            </a:r>
            <a:r>
              <a:rPr lang="zh-CN" altLang="en-US" sz="2000">
                <a:latin typeface="Times New Roman"/>
                <a:cs typeface="Times New Roman"/>
              </a:rPr>
              <a:t>）支持向量：</a:t>
            </a:r>
            <a:endParaRPr lang="en-US" altLang="zh-CN" sz="2000">
              <a:latin typeface="Times New Roman"/>
              <a:cs typeface="Times New Roman"/>
            </a:endParaRPr>
          </a:p>
        </p:txBody>
      </p:sp>
      <p:cxnSp>
        <p:nvCxnSpPr>
          <p:cNvPr id="8" name="直线箭头连接符 7"/>
          <p:cNvCxnSpPr/>
          <p:nvPr/>
        </p:nvCxnSpPr>
        <p:spPr>
          <a:xfrm flipV="1">
            <a:off x="1600200" y="2359360"/>
            <a:ext cx="1143000" cy="152400"/>
          </a:xfrm>
          <a:prstGeom prst="straightConnector1">
            <a:avLst/>
          </a:prstGeom>
          <a:ln w="19050">
            <a:solidFill>
              <a:srgbClr val="1613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492204" y="2395027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>
                <a:solidFill>
                  <a:srgbClr val="1613FF"/>
                </a:solidFill>
                <a:latin typeface="Times New Roman"/>
                <a:cs typeface="Times New Roman"/>
              </a:rPr>
              <a:t>决策平面</a:t>
            </a:r>
            <a:endParaRPr lang="zh-CN" altLang="en-US">
              <a:solidFill>
                <a:srgbClr val="1613FF"/>
              </a:solidFill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5943600" y="2435560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>
                <a:solidFill>
                  <a:srgbClr val="1613FF"/>
                </a:solidFill>
                <a:latin typeface="Times New Roman"/>
                <a:cs typeface="Times New Roman"/>
              </a:rPr>
              <a:t>间隔边界</a:t>
            </a:r>
            <a:endParaRPr lang="zh-CN" altLang="en-US">
              <a:solidFill>
                <a:srgbClr val="1613FF"/>
              </a:solidFill>
            </a:endParaRPr>
          </a:p>
        </p:txBody>
      </p:sp>
      <p:cxnSp>
        <p:nvCxnSpPr>
          <p:cNvPr id="41" name="直线箭头连接符 40"/>
          <p:cNvCxnSpPr/>
          <p:nvPr/>
        </p:nvCxnSpPr>
        <p:spPr>
          <a:xfrm flipH="1">
            <a:off x="6029635" y="2840560"/>
            <a:ext cx="53623" cy="661800"/>
          </a:xfrm>
          <a:prstGeom prst="straightConnector1">
            <a:avLst/>
          </a:prstGeom>
          <a:ln w="19050">
            <a:solidFill>
              <a:srgbClr val="1613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线箭头连接符 41"/>
          <p:cNvCxnSpPr/>
          <p:nvPr/>
        </p:nvCxnSpPr>
        <p:spPr>
          <a:xfrm flipH="1">
            <a:off x="5219700" y="2830355"/>
            <a:ext cx="863558" cy="1462821"/>
          </a:xfrm>
          <a:prstGeom prst="straightConnector1">
            <a:avLst/>
          </a:prstGeom>
          <a:ln w="19050">
            <a:solidFill>
              <a:srgbClr val="1613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矩形 42"/>
          <p:cNvSpPr/>
          <p:nvPr/>
        </p:nvSpPr>
        <p:spPr>
          <a:xfrm>
            <a:off x="852606" y="3437709"/>
            <a:ext cx="143339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>
                <a:solidFill>
                  <a:srgbClr val="C00000"/>
                </a:solidFill>
                <a:latin typeface="Times New Roman"/>
                <a:cs typeface="Times New Roman"/>
              </a:rPr>
              <a:t>实例到间隔边界的距离</a:t>
            </a:r>
            <a:endParaRPr lang="zh-CN" altLang="en-US">
              <a:solidFill>
                <a:srgbClr val="C00000"/>
              </a:solidFill>
            </a:endParaRPr>
          </a:p>
        </p:txBody>
      </p:sp>
      <p:cxnSp>
        <p:nvCxnSpPr>
          <p:cNvPr id="44" name="直线箭头连接符 43"/>
          <p:cNvCxnSpPr/>
          <p:nvPr/>
        </p:nvCxnSpPr>
        <p:spPr>
          <a:xfrm flipV="1">
            <a:off x="2057400" y="2764359"/>
            <a:ext cx="685800" cy="738001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图片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672" y="4495800"/>
            <a:ext cx="8363328" cy="1692328"/>
          </a:xfrm>
          <a:prstGeom prst="rect">
            <a:avLst/>
          </a:prstGeom>
        </p:spPr>
      </p:pic>
      <p:cxnSp>
        <p:nvCxnSpPr>
          <p:cNvPr id="18" name="直线连接符 17"/>
          <p:cNvCxnSpPr/>
          <p:nvPr/>
        </p:nvCxnSpPr>
        <p:spPr>
          <a:xfrm>
            <a:off x="4229100" y="5181600"/>
            <a:ext cx="453390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线连接符 44"/>
          <p:cNvCxnSpPr/>
          <p:nvPr/>
        </p:nvCxnSpPr>
        <p:spPr>
          <a:xfrm>
            <a:off x="1758950" y="5562600"/>
            <a:ext cx="6927850" cy="0"/>
          </a:xfrm>
          <a:prstGeom prst="line">
            <a:avLst/>
          </a:prstGeom>
          <a:ln w="28575">
            <a:solidFill>
              <a:srgbClr val="161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线连接符 45"/>
          <p:cNvCxnSpPr/>
          <p:nvPr/>
        </p:nvCxnSpPr>
        <p:spPr>
          <a:xfrm>
            <a:off x="399672" y="5486400"/>
            <a:ext cx="971928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线连接符 46"/>
          <p:cNvCxnSpPr/>
          <p:nvPr/>
        </p:nvCxnSpPr>
        <p:spPr>
          <a:xfrm>
            <a:off x="392744" y="5867400"/>
            <a:ext cx="446079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线箭头连接符 48"/>
          <p:cNvCxnSpPr/>
          <p:nvPr/>
        </p:nvCxnSpPr>
        <p:spPr>
          <a:xfrm flipV="1">
            <a:off x="1384738" y="2269059"/>
            <a:ext cx="2196662" cy="2972815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线箭头连接符 50"/>
          <p:cNvCxnSpPr/>
          <p:nvPr/>
        </p:nvCxnSpPr>
        <p:spPr>
          <a:xfrm flipV="1">
            <a:off x="3749386" y="3483749"/>
            <a:ext cx="1470314" cy="2062924"/>
          </a:xfrm>
          <a:prstGeom prst="straightConnector1">
            <a:avLst/>
          </a:prstGeom>
          <a:ln w="19050">
            <a:solidFill>
              <a:srgbClr val="1613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线箭头连接符 53"/>
          <p:cNvCxnSpPr/>
          <p:nvPr/>
        </p:nvCxnSpPr>
        <p:spPr>
          <a:xfrm flipH="1" flipV="1">
            <a:off x="4359908" y="3395835"/>
            <a:ext cx="1819220" cy="2563693"/>
          </a:xfrm>
          <a:prstGeom prst="straightConnector1">
            <a:avLst/>
          </a:prstGeom>
          <a:ln w="19050">
            <a:solidFill>
              <a:srgbClr val="1A0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线连接符 24"/>
          <p:cNvCxnSpPr/>
          <p:nvPr/>
        </p:nvCxnSpPr>
        <p:spPr>
          <a:xfrm>
            <a:off x="4853540" y="6019800"/>
            <a:ext cx="3979310" cy="0"/>
          </a:xfrm>
          <a:prstGeom prst="line">
            <a:avLst/>
          </a:prstGeom>
          <a:ln w="28575">
            <a:solidFill>
              <a:srgbClr val="161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线连接符 27"/>
          <p:cNvCxnSpPr/>
          <p:nvPr/>
        </p:nvCxnSpPr>
        <p:spPr>
          <a:xfrm>
            <a:off x="457200" y="6248400"/>
            <a:ext cx="1524000" cy="0"/>
          </a:xfrm>
          <a:prstGeom prst="line">
            <a:avLst/>
          </a:prstGeom>
          <a:ln w="28575">
            <a:solidFill>
              <a:srgbClr val="161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056365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3286" y="258282"/>
            <a:ext cx="8777427" cy="482015"/>
          </a:xfrm>
          <a:prstGeom prst="rect">
            <a:avLst/>
          </a:prstGeom>
        </p:spPr>
        <p:txBody>
          <a:bodyPr vert="horz" wrap="square" lIns="0" tIns="50633" rIns="0" bIns="0" rtlCol="0">
            <a:spAutoFit/>
          </a:bodyPr>
          <a:lstStyle/>
          <a:p>
            <a:pPr marL="34925">
              <a:lnSpc>
                <a:spcPct val="100000"/>
              </a:lnSpc>
            </a:pPr>
            <a:r>
              <a:rPr lang="en-US" altLang="zh-CN" spc="-25" dirty="0"/>
              <a:t>SVM</a:t>
            </a:r>
            <a:r>
              <a:rPr lang="zh-CN" altLang="en-US" spc="-25" dirty="0"/>
              <a:t> 另一种解释</a:t>
            </a:r>
            <a:r>
              <a:rPr lang="zh-CN" altLang="en-US" spc="-30" dirty="0"/>
              <a:t> </a:t>
            </a:r>
            <a:r>
              <a:rPr lang="en-US" altLang="zh-CN" spc="-30" dirty="0"/>
              <a:t>-</a:t>
            </a:r>
            <a:r>
              <a:rPr lang="zh-CN" altLang="en-US" spc="-30" dirty="0"/>
              <a:t> </a:t>
            </a:r>
            <a:r>
              <a:rPr lang="en-US" altLang="zh-CN" dirty="0"/>
              <a:t>0/1</a:t>
            </a:r>
            <a:r>
              <a:rPr lang="zh-CN" altLang="en-US" dirty="0"/>
              <a:t>损失函数</a:t>
            </a:r>
            <a:endParaRPr spc="-30" dirty="0"/>
          </a:p>
        </p:txBody>
      </p:sp>
      <p:sp>
        <p:nvSpPr>
          <p:cNvPr id="3" name="object 3"/>
          <p:cNvSpPr txBox="1"/>
          <p:nvPr/>
        </p:nvSpPr>
        <p:spPr>
          <a:xfrm>
            <a:off x="409400" y="1087923"/>
            <a:ext cx="4099560" cy="89255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latin typeface="FangSong"/>
                <a:cs typeface="FangSong"/>
              </a:rPr>
              <a:t>基本思路：最大化间隔的同时</a:t>
            </a:r>
            <a:r>
              <a:rPr sz="2400" spc="-10" dirty="0">
                <a:latin typeface="Verdana"/>
                <a:cs typeface="Verdana"/>
              </a:rPr>
              <a:t>,</a:t>
            </a:r>
            <a:endParaRPr sz="2400">
              <a:latin typeface="Verdana"/>
              <a:cs typeface="Verdana"/>
            </a:endParaRPr>
          </a:p>
          <a:p>
            <a:pPr marL="1524635">
              <a:lnSpc>
                <a:spcPct val="100000"/>
              </a:lnSpc>
              <a:spcBef>
                <a:spcPts val="1200"/>
              </a:spcBef>
            </a:pPr>
            <a:r>
              <a:rPr sz="2400" dirty="0">
                <a:latin typeface="FangSong"/>
                <a:cs typeface="FangSong"/>
              </a:rPr>
              <a:t>让</a:t>
            </a:r>
            <a:r>
              <a:rPr sz="2400" dirty="0">
                <a:solidFill>
                  <a:srgbClr val="C00000"/>
                </a:solidFill>
                <a:latin typeface="FangSong"/>
                <a:cs typeface="FangSong"/>
              </a:rPr>
              <a:t>不满足约束</a:t>
            </a:r>
            <a:endParaRPr sz="2400">
              <a:solidFill>
                <a:srgbClr val="C00000"/>
              </a:solidFill>
              <a:latin typeface="FangSong"/>
              <a:cs typeface="FangSong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096000" y="1570116"/>
            <a:ext cx="2159635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FF0000"/>
                </a:solidFill>
                <a:latin typeface="FangSong"/>
                <a:cs typeface="FangSong"/>
              </a:rPr>
              <a:t>的样本尽可能少</a:t>
            </a:r>
            <a:endParaRPr sz="2400">
              <a:solidFill>
                <a:srgbClr val="FF0000"/>
              </a:solidFill>
              <a:latin typeface="FangSong"/>
              <a:cs typeface="FangSong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39166" y="5895700"/>
            <a:ext cx="6259195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0000FF"/>
                </a:solidFill>
                <a:latin typeface="FangSong"/>
                <a:cs typeface="FangSong"/>
              </a:rPr>
              <a:t>障碍：</a:t>
            </a:r>
            <a:r>
              <a:rPr sz="2400" spc="-15" dirty="0">
                <a:solidFill>
                  <a:srgbClr val="0000FF"/>
                </a:solidFill>
                <a:latin typeface="Verdana"/>
                <a:cs typeface="Verdana"/>
              </a:rPr>
              <a:t>0/1</a:t>
            </a:r>
            <a:r>
              <a:rPr sz="2400" spc="-15" dirty="0">
                <a:solidFill>
                  <a:srgbClr val="0000FF"/>
                </a:solidFill>
                <a:latin typeface="FangSong"/>
                <a:cs typeface="FangSong"/>
              </a:rPr>
              <a:t>损失函数非凸、非连续</a:t>
            </a:r>
            <a:r>
              <a:rPr sz="2400" spc="-10" dirty="0">
                <a:solidFill>
                  <a:srgbClr val="0000FF"/>
                </a:solidFill>
                <a:latin typeface="Verdana"/>
                <a:cs typeface="Verdana"/>
              </a:rPr>
              <a:t>,</a:t>
            </a:r>
            <a:r>
              <a:rPr lang="zh-CN" altLang="en-US" sz="2400" dirty="0">
                <a:solidFill>
                  <a:srgbClr val="0000FF"/>
                </a:solidFill>
                <a:latin typeface="FangSong"/>
                <a:cs typeface="FangSong"/>
              </a:rPr>
              <a:t>不易优化</a:t>
            </a:r>
            <a:r>
              <a:rPr sz="2400" dirty="0">
                <a:solidFill>
                  <a:srgbClr val="0000FF"/>
                </a:solidFill>
                <a:latin typeface="FangSong"/>
                <a:cs typeface="FangSong"/>
              </a:rPr>
              <a:t>！</a:t>
            </a:r>
            <a:endParaRPr sz="2400">
              <a:latin typeface="FangSong"/>
              <a:cs typeface="FangSong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906696" y="1497706"/>
            <a:ext cx="2045207" cy="5715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5" name="组 14"/>
          <p:cNvGrpSpPr/>
          <p:nvPr/>
        </p:nvGrpSpPr>
        <p:grpSpPr>
          <a:xfrm>
            <a:off x="1439206" y="2684676"/>
            <a:ext cx="6148070" cy="1084880"/>
            <a:chOff x="1440180" y="2420111"/>
            <a:chExt cx="6148070" cy="1084880"/>
          </a:xfrm>
        </p:grpSpPr>
        <p:sp>
          <p:nvSpPr>
            <p:cNvPr id="7" name="object 7"/>
            <p:cNvSpPr/>
            <p:nvPr/>
          </p:nvSpPr>
          <p:spPr>
            <a:xfrm>
              <a:off x="1444879" y="2444288"/>
              <a:ext cx="6138672" cy="1060703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440180" y="2420111"/>
              <a:ext cx="6148070" cy="1069975"/>
            </a:xfrm>
            <a:custGeom>
              <a:avLst/>
              <a:gdLst/>
              <a:ahLst/>
              <a:cxnLst/>
              <a:rect l="l" t="t" r="r" b="b"/>
              <a:pathLst>
                <a:path w="6148070" h="1069975">
                  <a:moveTo>
                    <a:pt x="0" y="1069848"/>
                  </a:moveTo>
                  <a:lnTo>
                    <a:pt x="6147816" y="1069848"/>
                  </a:lnTo>
                  <a:lnTo>
                    <a:pt x="6147816" y="0"/>
                  </a:lnTo>
                  <a:lnTo>
                    <a:pt x="0" y="0"/>
                  </a:lnTo>
                  <a:lnTo>
                    <a:pt x="0" y="1069848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" name="组 13"/>
          <p:cNvGrpSpPr/>
          <p:nvPr/>
        </p:nvGrpSpPr>
        <p:grpSpPr>
          <a:xfrm>
            <a:off x="482982" y="3960149"/>
            <a:ext cx="5282438" cy="365760"/>
            <a:chOff x="1467992" y="3933597"/>
            <a:chExt cx="5282438" cy="365760"/>
          </a:xfrm>
        </p:grpSpPr>
        <p:sp>
          <p:nvSpPr>
            <p:cNvPr id="9" name="object 9"/>
            <p:cNvSpPr txBox="1"/>
            <p:nvPr/>
          </p:nvSpPr>
          <p:spPr>
            <a:xfrm>
              <a:off x="1467992" y="3941503"/>
              <a:ext cx="537845" cy="28003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ct val="100000"/>
                </a:lnSpc>
              </a:pPr>
              <a:r>
                <a:rPr sz="2000" spc="10" dirty="0">
                  <a:latin typeface="FangSong"/>
                  <a:cs typeface="FangSong"/>
                </a:rPr>
                <a:t>其中</a:t>
              </a:r>
              <a:endParaRPr sz="2000">
                <a:latin typeface="FangSong"/>
                <a:cs typeface="FangSong"/>
              </a:endParaRPr>
            </a:p>
          </p:txBody>
        </p:sp>
        <p:sp>
          <p:nvSpPr>
            <p:cNvPr id="10" name="object 10"/>
            <p:cNvSpPr txBox="1"/>
            <p:nvPr/>
          </p:nvSpPr>
          <p:spPr>
            <a:xfrm>
              <a:off x="2598801" y="3933597"/>
              <a:ext cx="4151629" cy="30777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ct val="100000"/>
                </a:lnSpc>
              </a:pPr>
              <a:r>
                <a:rPr sz="2000" dirty="0">
                  <a:latin typeface="FangSong"/>
                  <a:cs typeface="FangSong"/>
                </a:rPr>
                <a:t>是</a:t>
              </a:r>
              <a:r>
                <a:rPr sz="2000" spc="-305" dirty="0">
                  <a:latin typeface="FangSong"/>
                  <a:cs typeface="FangSong"/>
                </a:rPr>
                <a:t> </a:t>
              </a:r>
              <a:r>
                <a:rPr sz="2000" dirty="0">
                  <a:solidFill>
                    <a:srgbClr val="C00000"/>
                  </a:solidFill>
                  <a:latin typeface="Verdana"/>
                  <a:cs typeface="Verdana"/>
                </a:rPr>
                <a:t>0/</a:t>
              </a:r>
              <a:r>
                <a:rPr sz="2000" spc="-5" dirty="0">
                  <a:solidFill>
                    <a:srgbClr val="C00000"/>
                  </a:solidFill>
                  <a:latin typeface="Verdana"/>
                  <a:cs typeface="Verdana"/>
                </a:rPr>
                <a:t>1</a:t>
              </a:r>
              <a:r>
                <a:rPr sz="2000" spc="10" dirty="0">
                  <a:solidFill>
                    <a:srgbClr val="C00000"/>
                  </a:solidFill>
                  <a:latin typeface="FangSong"/>
                  <a:cs typeface="FangSong"/>
                </a:rPr>
                <a:t>损失</a:t>
              </a:r>
              <a:r>
                <a:rPr sz="2000" dirty="0">
                  <a:solidFill>
                    <a:srgbClr val="C00000"/>
                  </a:solidFill>
                  <a:latin typeface="FangSong"/>
                  <a:cs typeface="FangSong"/>
                </a:rPr>
                <a:t>函数</a:t>
              </a:r>
              <a:r>
                <a:rPr sz="2000" spc="-400" dirty="0">
                  <a:solidFill>
                    <a:srgbClr val="C00000"/>
                  </a:solidFill>
                  <a:latin typeface="FangSong"/>
                  <a:cs typeface="FangSong"/>
                </a:rPr>
                <a:t> </a:t>
              </a:r>
              <a:r>
                <a:rPr sz="1800" spc="-15" dirty="0">
                  <a:latin typeface="Verdana"/>
                  <a:cs typeface="Verdana"/>
                </a:rPr>
                <a:t>(0/1</a:t>
              </a:r>
              <a:r>
                <a:rPr sz="1800" spc="5" dirty="0">
                  <a:latin typeface="Verdana"/>
                  <a:cs typeface="Verdana"/>
                </a:rPr>
                <a:t> l</a:t>
              </a:r>
              <a:r>
                <a:rPr sz="1800" spc="-10" dirty="0">
                  <a:latin typeface="Verdana"/>
                  <a:cs typeface="Verdana"/>
                </a:rPr>
                <a:t>oss</a:t>
              </a:r>
              <a:r>
                <a:rPr sz="1800" dirty="0">
                  <a:latin typeface="Verdana"/>
                  <a:cs typeface="Verdana"/>
                </a:rPr>
                <a:t> </a:t>
              </a:r>
              <a:r>
                <a:rPr sz="1800" spc="-10" dirty="0">
                  <a:latin typeface="Verdana"/>
                  <a:cs typeface="Verdana"/>
                </a:rPr>
                <a:t>fu</a:t>
              </a:r>
              <a:r>
                <a:rPr sz="1800" dirty="0">
                  <a:latin typeface="Verdana"/>
                  <a:cs typeface="Verdana"/>
                </a:rPr>
                <a:t>nct</a:t>
              </a:r>
              <a:r>
                <a:rPr sz="1800" spc="5" dirty="0">
                  <a:latin typeface="Verdana"/>
                  <a:cs typeface="Verdana"/>
                </a:rPr>
                <a:t>i</a:t>
              </a:r>
              <a:r>
                <a:rPr sz="1800" spc="-15" dirty="0">
                  <a:latin typeface="Verdana"/>
                  <a:cs typeface="Verdana"/>
                </a:rPr>
                <a:t>on</a:t>
              </a:r>
              <a:r>
                <a:rPr sz="1800" spc="-20" dirty="0">
                  <a:latin typeface="Verdana"/>
                  <a:cs typeface="Verdana"/>
                </a:rPr>
                <a:t>)</a:t>
              </a:r>
              <a:r>
                <a:rPr sz="2000" dirty="0">
                  <a:latin typeface="Verdana"/>
                  <a:cs typeface="Verdana"/>
                </a:rPr>
                <a:t>:</a:t>
              </a:r>
            </a:p>
          </p:txBody>
        </p:sp>
        <p:sp>
          <p:nvSpPr>
            <p:cNvPr id="11" name="object 11"/>
            <p:cNvSpPr/>
            <p:nvPr/>
          </p:nvSpPr>
          <p:spPr>
            <a:xfrm>
              <a:off x="2133600" y="3933597"/>
              <a:ext cx="369824" cy="36576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/>
          <p:nvPr/>
        </p:nvSpPr>
        <p:spPr>
          <a:xfrm>
            <a:off x="482982" y="4462477"/>
            <a:ext cx="3238500" cy="108203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4"/>
          <p:cNvSpPr txBox="1"/>
          <p:nvPr/>
        </p:nvSpPr>
        <p:spPr>
          <a:xfrm>
            <a:off x="5946648" y="1066498"/>
            <a:ext cx="2590800" cy="369332"/>
          </a:xfrm>
          <a:prstGeom prst="rect">
            <a:avLst/>
          </a:prstGeom>
          <a:solidFill>
            <a:schemeClr val="accent2"/>
          </a:solidFill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zh-CN" altLang="en-US" sz="2400" dirty="0">
                <a:latin typeface="FangSong"/>
                <a:cs typeface="FangSong"/>
              </a:rPr>
              <a:t>允许有，但</a:t>
            </a:r>
            <a:r>
              <a:rPr sz="2400" dirty="0">
                <a:latin typeface="FangSong"/>
                <a:cs typeface="FangSong"/>
              </a:rPr>
              <a:t>尽</a:t>
            </a:r>
            <a:r>
              <a:rPr lang="zh-CN" altLang="en-US" sz="2400" dirty="0">
                <a:latin typeface="FangSong"/>
                <a:cs typeface="FangSong"/>
              </a:rPr>
              <a:t>量</a:t>
            </a:r>
            <a:r>
              <a:rPr sz="2400" dirty="0">
                <a:latin typeface="FangSong"/>
                <a:cs typeface="FangSong"/>
              </a:rPr>
              <a:t>少</a:t>
            </a:r>
            <a:endParaRPr sz="2400">
              <a:latin typeface="FangSong"/>
              <a:cs typeface="FangSong"/>
            </a:endParaRPr>
          </a:p>
        </p:txBody>
      </p:sp>
      <p:sp>
        <p:nvSpPr>
          <p:cNvPr id="16" name="object 4"/>
          <p:cNvSpPr txBox="1"/>
          <p:nvPr/>
        </p:nvSpPr>
        <p:spPr>
          <a:xfrm>
            <a:off x="439166" y="2181630"/>
            <a:ext cx="2159635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zh-CN" altLang="en-US" sz="2400" b="1" dirty="0">
                <a:solidFill>
                  <a:srgbClr val="1613FF"/>
                </a:solidFill>
                <a:latin typeface="FangSong"/>
                <a:cs typeface="FangSong"/>
              </a:rPr>
              <a:t>优化目标改为：</a:t>
            </a:r>
            <a:endParaRPr sz="2400" b="1">
              <a:solidFill>
                <a:srgbClr val="1613FF"/>
              </a:solidFill>
              <a:latin typeface="FangSong"/>
              <a:cs typeface="FangSong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3505200" y="2971800"/>
            <a:ext cx="304800" cy="457200"/>
          </a:xfrm>
          <a:prstGeom prst="rect">
            <a:avLst/>
          </a:prstGeom>
          <a:noFill/>
          <a:ln w="28575">
            <a:solidFill>
              <a:srgbClr val="161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object 4"/>
          <p:cNvSpPr txBox="1"/>
          <p:nvPr/>
        </p:nvSpPr>
        <p:spPr>
          <a:xfrm>
            <a:off x="3124201" y="2235045"/>
            <a:ext cx="2133599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altLang="zh-CN" sz="2400" i="1" dirty="0">
                <a:solidFill>
                  <a:srgbClr val="1613FF"/>
                </a:solidFill>
                <a:latin typeface="Times New Roman" charset="0"/>
                <a:ea typeface="Times New Roman" charset="0"/>
                <a:cs typeface="Times New Roman" charset="0"/>
              </a:rPr>
              <a:t>C</a:t>
            </a:r>
            <a:r>
              <a:rPr lang="zh-CN" altLang="en-US" sz="2400" b="1" dirty="0">
                <a:solidFill>
                  <a:srgbClr val="1613FF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b="1" dirty="0">
                <a:solidFill>
                  <a:srgbClr val="1613FF"/>
                </a:solidFill>
                <a:latin typeface="Times New Roman" charset="0"/>
                <a:ea typeface="Times New Roman" charset="0"/>
                <a:cs typeface="Times New Roman" charset="0"/>
              </a:rPr>
              <a:t>&gt;</a:t>
            </a:r>
            <a:r>
              <a:rPr lang="zh-CN" altLang="en-US" sz="2400" b="1" dirty="0">
                <a:solidFill>
                  <a:srgbClr val="1613FF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b="1" dirty="0">
                <a:solidFill>
                  <a:srgbClr val="1613FF"/>
                </a:solidFill>
                <a:latin typeface="Times New Roman" charset="0"/>
                <a:ea typeface="Times New Roman" charset="0"/>
                <a:cs typeface="Times New Roman" charset="0"/>
              </a:rPr>
              <a:t>0</a:t>
            </a:r>
            <a:r>
              <a:rPr lang="zh-CN" altLang="en-US" sz="2400" b="1" dirty="0">
                <a:solidFill>
                  <a:srgbClr val="1613FF"/>
                </a:solidFill>
                <a:latin typeface="Times New Roman" charset="0"/>
                <a:ea typeface="Times New Roman" charset="0"/>
                <a:cs typeface="Times New Roman" charset="0"/>
              </a:rPr>
              <a:t> 惩罚参数</a:t>
            </a:r>
            <a:endParaRPr sz="2400" b="1">
              <a:solidFill>
                <a:srgbClr val="1613FF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4305430" y="3048000"/>
            <a:ext cx="495169" cy="45720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DFFDEDCE-E45E-9A48-9D9D-7D205773863E}"/>
              </a:ext>
            </a:extLst>
          </p:cNvPr>
          <p:cNvGrpSpPr/>
          <p:nvPr/>
        </p:nvGrpSpPr>
        <p:grpSpPr>
          <a:xfrm>
            <a:off x="4383307" y="4970622"/>
            <a:ext cx="4630107" cy="571500"/>
            <a:chOff x="4472970" y="4396364"/>
            <a:chExt cx="4630107" cy="571500"/>
          </a:xfrm>
        </p:grpSpPr>
        <p:sp>
          <p:nvSpPr>
            <p:cNvPr id="21" name="矩形 20"/>
            <p:cNvSpPr/>
            <p:nvPr/>
          </p:nvSpPr>
          <p:spPr>
            <a:xfrm>
              <a:off x="4472970" y="4527815"/>
              <a:ext cx="133882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>
                  <a:latin typeface="FangSong"/>
                  <a:cs typeface="FangSong"/>
                </a:rPr>
                <a:t>让</a:t>
              </a:r>
              <a:r>
                <a:rPr lang="zh-CN" altLang="en-US" dirty="0">
                  <a:solidFill>
                    <a:srgbClr val="C00000"/>
                  </a:solidFill>
                  <a:latin typeface="FangSong"/>
                  <a:cs typeface="FangSong"/>
                </a:rPr>
                <a:t>满足约束</a:t>
              </a:r>
              <a:endParaRPr lang="zh-CN" altLang="en-US" dirty="0"/>
            </a:p>
          </p:txBody>
        </p:sp>
        <p:sp>
          <p:nvSpPr>
            <p:cNvPr id="22" name="object 6"/>
            <p:cNvSpPr/>
            <p:nvPr/>
          </p:nvSpPr>
          <p:spPr>
            <a:xfrm>
              <a:off x="5765420" y="4396364"/>
              <a:ext cx="2045207" cy="5715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矩形 22"/>
            <p:cNvSpPr/>
            <p:nvPr/>
          </p:nvSpPr>
          <p:spPr>
            <a:xfrm>
              <a:off x="7764249" y="4527815"/>
              <a:ext cx="133882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>
                  <a:latin typeface="FangSong"/>
                  <a:cs typeface="FangSong"/>
                </a:rPr>
                <a:t>的损失为 </a:t>
              </a:r>
              <a:r>
                <a:rPr lang="en-US" altLang="zh-CN" dirty="0">
                  <a:latin typeface="FangSong"/>
                  <a:cs typeface="FangSong"/>
                </a:rPr>
                <a:t>0</a:t>
              </a:r>
              <a:endParaRPr lang="zh-CN" altLang="en-US" dirty="0"/>
            </a:p>
          </p:txBody>
        </p:sp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EA6E92BF-82E4-5140-8A0C-9F0268DCEC26}"/>
              </a:ext>
            </a:extLst>
          </p:cNvPr>
          <p:cNvGrpSpPr/>
          <p:nvPr/>
        </p:nvGrpSpPr>
        <p:grpSpPr>
          <a:xfrm>
            <a:off x="4392872" y="4578015"/>
            <a:ext cx="3951128" cy="369332"/>
            <a:chOff x="4462037" y="5166110"/>
            <a:chExt cx="3951128" cy="369332"/>
          </a:xfrm>
        </p:grpSpPr>
        <p:sp>
          <p:nvSpPr>
            <p:cNvPr id="24" name="矩形 23"/>
            <p:cNvSpPr/>
            <p:nvPr/>
          </p:nvSpPr>
          <p:spPr>
            <a:xfrm>
              <a:off x="4462037" y="5166110"/>
              <a:ext cx="226215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>
                  <a:solidFill>
                    <a:srgbClr val="C00000"/>
                  </a:solidFill>
                  <a:latin typeface="FangSong"/>
                  <a:cs typeface="FangSong"/>
                </a:rPr>
                <a:t>不满足约束的损失为</a:t>
              </a:r>
              <a:endParaRPr lang="zh-CN" altLang="en-US" dirty="0"/>
            </a:p>
          </p:txBody>
        </p:sp>
        <p:pic>
          <p:nvPicPr>
            <p:cNvPr id="25" name="图片 24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24195" y="5189385"/>
              <a:ext cx="1688970" cy="322781"/>
            </a:xfrm>
            <a:prstGeom prst="rect">
              <a:avLst/>
            </a:prstGeom>
          </p:spPr>
        </p:pic>
      </p:grpSp>
      <p:sp>
        <p:nvSpPr>
          <p:cNvPr id="26" name="矩形 25"/>
          <p:cNvSpPr/>
          <p:nvPr/>
        </p:nvSpPr>
        <p:spPr>
          <a:xfrm>
            <a:off x="4894799" y="3010604"/>
            <a:ext cx="2572801" cy="457200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7" name="矩形 26"/>
          <p:cNvSpPr/>
          <p:nvPr/>
        </p:nvSpPr>
        <p:spPr>
          <a:xfrm>
            <a:off x="2684999" y="4577827"/>
            <a:ext cx="210601" cy="457200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8" name="直线箭头连接符 27"/>
          <p:cNvCxnSpPr/>
          <p:nvPr/>
        </p:nvCxnSpPr>
        <p:spPr>
          <a:xfrm flipV="1">
            <a:off x="2954886" y="3502561"/>
            <a:ext cx="2719047" cy="1172111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0633" rIns="0" bIns="0" rtlCol="0">
            <a:spAutoFit/>
          </a:bodyPr>
          <a:lstStyle/>
          <a:p>
            <a:pPr marL="34925">
              <a:lnSpc>
                <a:spcPct val="100000"/>
              </a:lnSpc>
            </a:pPr>
            <a:r>
              <a:rPr spc="-20" dirty="0"/>
              <a:t>替代损</a:t>
            </a:r>
            <a:r>
              <a:rPr spc="-30" dirty="0"/>
              <a:t>失</a:t>
            </a:r>
            <a:r>
              <a:rPr spc="-430" dirty="0"/>
              <a:t> </a:t>
            </a:r>
            <a:r>
              <a:rPr sz="2000" spc="-5" dirty="0">
                <a:latin typeface="Verdana"/>
                <a:cs typeface="Verdana"/>
              </a:rPr>
              <a:t>(surro</a:t>
            </a:r>
            <a:r>
              <a:rPr sz="2000" dirty="0">
                <a:latin typeface="Verdana"/>
                <a:cs typeface="Verdana"/>
              </a:rPr>
              <a:t>gate</a:t>
            </a:r>
            <a:r>
              <a:rPr sz="2000" spc="-4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l</a:t>
            </a:r>
            <a:r>
              <a:rPr sz="2000" spc="-10" dirty="0">
                <a:latin typeface="Verdana"/>
                <a:cs typeface="Verdana"/>
              </a:rPr>
              <a:t>o</a:t>
            </a:r>
            <a:r>
              <a:rPr sz="2000" dirty="0">
                <a:latin typeface="Verdana"/>
                <a:cs typeface="Verdana"/>
              </a:rPr>
              <a:t>ss)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315714" y="1207769"/>
            <a:ext cx="127000" cy="3552190"/>
          </a:xfrm>
          <a:custGeom>
            <a:avLst/>
            <a:gdLst/>
            <a:ahLst/>
            <a:cxnLst/>
            <a:rect l="l" t="t" r="r" b="b"/>
            <a:pathLst>
              <a:path w="127000" h="3552190">
                <a:moveTo>
                  <a:pt x="73406" y="114299"/>
                </a:moveTo>
                <a:lnTo>
                  <a:pt x="53594" y="114299"/>
                </a:lnTo>
                <a:lnTo>
                  <a:pt x="53594" y="3551808"/>
                </a:lnTo>
                <a:lnTo>
                  <a:pt x="73406" y="3551808"/>
                </a:lnTo>
                <a:lnTo>
                  <a:pt x="73406" y="114299"/>
                </a:lnTo>
                <a:close/>
              </a:path>
              <a:path w="127000" h="3552190">
                <a:moveTo>
                  <a:pt x="63500" y="0"/>
                </a:moveTo>
                <a:lnTo>
                  <a:pt x="0" y="126999"/>
                </a:lnTo>
                <a:lnTo>
                  <a:pt x="53594" y="126999"/>
                </a:lnTo>
                <a:lnTo>
                  <a:pt x="53594" y="114299"/>
                </a:lnTo>
                <a:lnTo>
                  <a:pt x="120650" y="114299"/>
                </a:lnTo>
                <a:lnTo>
                  <a:pt x="63500" y="0"/>
                </a:lnTo>
                <a:close/>
              </a:path>
              <a:path w="127000" h="3552190">
                <a:moveTo>
                  <a:pt x="120650" y="114299"/>
                </a:moveTo>
                <a:lnTo>
                  <a:pt x="73406" y="114299"/>
                </a:lnTo>
                <a:lnTo>
                  <a:pt x="73406" y="126999"/>
                </a:lnTo>
                <a:lnTo>
                  <a:pt x="127000" y="126999"/>
                </a:lnTo>
                <a:lnTo>
                  <a:pt x="120650" y="1142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759457" y="4679950"/>
            <a:ext cx="5432425" cy="127000"/>
          </a:xfrm>
          <a:custGeom>
            <a:avLst/>
            <a:gdLst/>
            <a:ahLst/>
            <a:cxnLst/>
            <a:rect l="l" t="t" r="r" b="b"/>
            <a:pathLst>
              <a:path w="5432425" h="127000">
                <a:moveTo>
                  <a:pt x="5305171" y="0"/>
                </a:moveTo>
                <a:lnTo>
                  <a:pt x="5305171" y="127000"/>
                </a:lnTo>
                <a:lnTo>
                  <a:pt x="5412359" y="73405"/>
                </a:lnTo>
                <a:lnTo>
                  <a:pt x="5317998" y="73405"/>
                </a:lnTo>
                <a:lnTo>
                  <a:pt x="5317998" y="53593"/>
                </a:lnTo>
                <a:lnTo>
                  <a:pt x="5412359" y="53593"/>
                </a:lnTo>
                <a:lnTo>
                  <a:pt x="5305171" y="0"/>
                </a:lnTo>
                <a:close/>
              </a:path>
              <a:path w="5432425" h="127000">
                <a:moveTo>
                  <a:pt x="5305171" y="53593"/>
                </a:moveTo>
                <a:lnTo>
                  <a:pt x="0" y="53593"/>
                </a:lnTo>
                <a:lnTo>
                  <a:pt x="0" y="73405"/>
                </a:lnTo>
                <a:lnTo>
                  <a:pt x="5305171" y="73405"/>
                </a:lnTo>
                <a:lnTo>
                  <a:pt x="5305171" y="53593"/>
                </a:lnTo>
                <a:close/>
              </a:path>
              <a:path w="5432425" h="127000">
                <a:moveTo>
                  <a:pt x="5412359" y="53593"/>
                </a:moveTo>
                <a:lnTo>
                  <a:pt x="5317998" y="53593"/>
                </a:lnTo>
                <a:lnTo>
                  <a:pt x="5317998" y="73405"/>
                </a:lnTo>
                <a:lnTo>
                  <a:pt x="5412359" y="73405"/>
                </a:lnTo>
                <a:lnTo>
                  <a:pt x="5432171" y="63499"/>
                </a:lnTo>
                <a:lnTo>
                  <a:pt x="5412359" y="535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912602" y="4833313"/>
            <a:ext cx="119380" cy="128270"/>
          </a:xfrm>
          <a:custGeom>
            <a:avLst/>
            <a:gdLst/>
            <a:ahLst/>
            <a:cxnLst/>
            <a:rect l="l" t="t" r="r" b="b"/>
            <a:pathLst>
              <a:path w="119379" h="128270">
                <a:moveTo>
                  <a:pt x="107432" y="19319"/>
                </a:moveTo>
                <a:lnTo>
                  <a:pt x="42972" y="19319"/>
                </a:lnTo>
                <a:lnTo>
                  <a:pt x="93107" y="31396"/>
                </a:lnTo>
                <a:lnTo>
                  <a:pt x="33423" y="89372"/>
                </a:lnTo>
                <a:lnTo>
                  <a:pt x="28648" y="89372"/>
                </a:lnTo>
                <a:lnTo>
                  <a:pt x="28648" y="94189"/>
                </a:lnTo>
                <a:lnTo>
                  <a:pt x="11937" y="111100"/>
                </a:lnTo>
                <a:lnTo>
                  <a:pt x="9549" y="111100"/>
                </a:lnTo>
                <a:lnTo>
                  <a:pt x="9549" y="115934"/>
                </a:lnTo>
                <a:lnTo>
                  <a:pt x="7162" y="118343"/>
                </a:lnTo>
                <a:lnTo>
                  <a:pt x="4775" y="118343"/>
                </a:lnTo>
                <a:lnTo>
                  <a:pt x="4775" y="123177"/>
                </a:lnTo>
                <a:lnTo>
                  <a:pt x="0" y="128011"/>
                </a:lnTo>
                <a:lnTo>
                  <a:pt x="7162" y="128011"/>
                </a:lnTo>
                <a:lnTo>
                  <a:pt x="26261" y="111100"/>
                </a:lnTo>
                <a:lnTo>
                  <a:pt x="26261" y="108692"/>
                </a:lnTo>
                <a:lnTo>
                  <a:pt x="52522" y="108692"/>
                </a:lnTo>
                <a:lnTo>
                  <a:pt x="35818" y="94189"/>
                </a:lnTo>
                <a:lnTo>
                  <a:pt x="107432" y="24153"/>
                </a:lnTo>
                <a:lnTo>
                  <a:pt x="107432" y="19319"/>
                </a:lnTo>
                <a:close/>
              </a:path>
              <a:path w="119379" h="128270">
                <a:moveTo>
                  <a:pt x="52522" y="108692"/>
                </a:moveTo>
                <a:lnTo>
                  <a:pt x="26261" y="108692"/>
                </a:lnTo>
                <a:lnTo>
                  <a:pt x="59684" y="128011"/>
                </a:lnTo>
                <a:lnTo>
                  <a:pt x="81170" y="128011"/>
                </a:lnTo>
                <a:lnTo>
                  <a:pt x="59684" y="111100"/>
                </a:lnTo>
                <a:lnTo>
                  <a:pt x="52522" y="108692"/>
                </a:lnTo>
                <a:close/>
              </a:path>
              <a:path w="119379" h="128270">
                <a:moveTo>
                  <a:pt x="109818" y="84538"/>
                </a:moveTo>
                <a:lnTo>
                  <a:pt x="107432" y="86946"/>
                </a:lnTo>
                <a:lnTo>
                  <a:pt x="105044" y="86946"/>
                </a:lnTo>
                <a:lnTo>
                  <a:pt x="105044" y="91781"/>
                </a:lnTo>
                <a:lnTo>
                  <a:pt x="102657" y="91781"/>
                </a:lnTo>
                <a:lnTo>
                  <a:pt x="102657" y="96615"/>
                </a:lnTo>
                <a:lnTo>
                  <a:pt x="83558" y="111100"/>
                </a:lnTo>
                <a:lnTo>
                  <a:pt x="100277" y="111100"/>
                </a:lnTo>
                <a:lnTo>
                  <a:pt x="102657" y="108692"/>
                </a:lnTo>
                <a:lnTo>
                  <a:pt x="102657" y="103858"/>
                </a:lnTo>
                <a:lnTo>
                  <a:pt x="105044" y="103858"/>
                </a:lnTo>
                <a:lnTo>
                  <a:pt x="105044" y="99023"/>
                </a:lnTo>
                <a:lnTo>
                  <a:pt x="107432" y="99023"/>
                </a:lnTo>
                <a:lnTo>
                  <a:pt x="107432" y="94189"/>
                </a:lnTo>
                <a:lnTo>
                  <a:pt x="109818" y="94189"/>
                </a:lnTo>
                <a:lnTo>
                  <a:pt x="109818" y="84538"/>
                </a:lnTo>
                <a:close/>
              </a:path>
              <a:path w="119379" h="128270">
                <a:moveTo>
                  <a:pt x="66847" y="0"/>
                </a:moveTo>
                <a:lnTo>
                  <a:pt x="35811" y="12076"/>
                </a:lnTo>
                <a:lnTo>
                  <a:pt x="33423" y="12076"/>
                </a:lnTo>
                <a:lnTo>
                  <a:pt x="33423" y="16911"/>
                </a:lnTo>
                <a:lnTo>
                  <a:pt x="31035" y="16911"/>
                </a:lnTo>
                <a:lnTo>
                  <a:pt x="31035" y="21745"/>
                </a:lnTo>
                <a:lnTo>
                  <a:pt x="28648" y="24153"/>
                </a:lnTo>
                <a:lnTo>
                  <a:pt x="26261" y="24153"/>
                </a:lnTo>
                <a:lnTo>
                  <a:pt x="26261" y="31396"/>
                </a:lnTo>
                <a:lnTo>
                  <a:pt x="23874" y="33804"/>
                </a:lnTo>
                <a:lnTo>
                  <a:pt x="31035" y="33804"/>
                </a:lnTo>
                <a:lnTo>
                  <a:pt x="31035" y="28988"/>
                </a:lnTo>
                <a:lnTo>
                  <a:pt x="33423" y="28988"/>
                </a:lnTo>
                <a:lnTo>
                  <a:pt x="42972" y="21745"/>
                </a:lnTo>
                <a:lnTo>
                  <a:pt x="42972" y="19319"/>
                </a:lnTo>
                <a:lnTo>
                  <a:pt x="85945" y="19319"/>
                </a:lnTo>
                <a:lnTo>
                  <a:pt x="66847" y="2408"/>
                </a:lnTo>
                <a:lnTo>
                  <a:pt x="66847" y="0"/>
                </a:lnTo>
                <a:close/>
              </a:path>
              <a:path w="119379" h="128270">
                <a:moveTo>
                  <a:pt x="119368" y="0"/>
                </a:moveTo>
                <a:lnTo>
                  <a:pt x="114594" y="2408"/>
                </a:lnTo>
                <a:lnTo>
                  <a:pt x="112206" y="2408"/>
                </a:lnTo>
                <a:lnTo>
                  <a:pt x="112206" y="7242"/>
                </a:lnTo>
                <a:lnTo>
                  <a:pt x="109818" y="7242"/>
                </a:lnTo>
                <a:lnTo>
                  <a:pt x="109818" y="12076"/>
                </a:lnTo>
                <a:lnTo>
                  <a:pt x="100269" y="19319"/>
                </a:lnTo>
                <a:lnTo>
                  <a:pt x="109818" y="19319"/>
                </a:lnTo>
                <a:lnTo>
                  <a:pt x="114594" y="14485"/>
                </a:lnTo>
                <a:lnTo>
                  <a:pt x="114594" y="9668"/>
                </a:lnTo>
                <a:lnTo>
                  <a:pt x="116981" y="9668"/>
                </a:lnTo>
                <a:lnTo>
                  <a:pt x="119368" y="7242"/>
                </a:lnTo>
                <a:lnTo>
                  <a:pt x="11936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758086" y="1201368"/>
            <a:ext cx="108585" cy="205740"/>
          </a:xfrm>
          <a:custGeom>
            <a:avLst/>
            <a:gdLst/>
            <a:ahLst/>
            <a:cxnLst/>
            <a:rect l="l" t="t" r="r" b="b"/>
            <a:pathLst>
              <a:path w="108585" h="205740">
                <a:moveTo>
                  <a:pt x="36159" y="161916"/>
                </a:moveTo>
                <a:lnTo>
                  <a:pt x="21694" y="161916"/>
                </a:lnTo>
                <a:lnTo>
                  <a:pt x="24107" y="173997"/>
                </a:lnTo>
                <a:lnTo>
                  <a:pt x="26516" y="181247"/>
                </a:lnTo>
                <a:lnTo>
                  <a:pt x="33750" y="195749"/>
                </a:lnTo>
                <a:lnTo>
                  <a:pt x="40981" y="202995"/>
                </a:lnTo>
                <a:lnTo>
                  <a:pt x="45802" y="205412"/>
                </a:lnTo>
                <a:lnTo>
                  <a:pt x="67497" y="205412"/>
                </a:lnTo>
                <a:lnTo>
                  <a:pt x="77136" y="200583"/>
                </a:lnTo>
                <a:lnTo>
                  <a:pt x="79547" y="198166"/>
                </a:lnTo>
                <a:lnTo>
                  <a:pt x="50624" y="198166"/>
                </a:lnTo>
                <a:lnTo>
                  <a:pt x="45802" y="195749"/>
                </a:lnTo>
                <a:lnTo>
                  <a:pt x="43389" y="193332"/>
                </a:lnTo>
                <a:lnTo>
                  <a:pt x="40981" y="188498"/>
                </a:lnTo>
                <a:lnTo>
                  <a:pt x="38568" y="181247"/>
                </a:lnTo>
                <a:lnTo>
                  <a:pt x="36159" y="161916"/>
                </a:lnTo>
                <a:close/>
              </a:path>
              <a:path w="108585" h="205740">
                <a:moveTo>
                  <a:pt x="98831" y="176414"/>
                </a:moveTo>
                <a:lnTo>
                  <a:pt x="91600" y="178830"/>
                </a:lnTo>
                <a:lnTo>
                  <a:pt x="81957" y="188498"/>
                </a:lnTo>
                <a:lnTo>
                  <a:pt x="77136" y="190915"/>
                </a:lnTo>
                <a:lnTo>
                  <a:pt x="74727" y="193332"/>
                </a:lnTo>
                <a:lnTo>
                  <a:pt x="65084" y="198166"/>
                </a:lnTo>
                <a:lnTo>
                  <a:pt x="79547" y="198166"/>
                </a:lnTo>
                <a:lnTo>
                  <a:pt x="81957" y="195749"/>
                </a:lnTo>
                <a:lnTo>
                  <a:pt x="86779" y="193332"/>
                </a:lnTo>
                <a:lnTo>
                  <a:pt x="98831" y="181247"/>
                </a:lnTo>
                <a:lnTo>
                  <a:pt x="98831" y="176414"/>
                </a:lnTo>
                <a:close/>
              </a:path>
              <a:path w="108585" h="205740">
                <a:moveTo>
                  <a:pt x="57854" y="62835"/>
                </a:moveTo>
                <a:lnTo>
                  <a:pt x="40981" y="62835"/>
                </a:lnTo>
                <a:lnTo>
                  <a:pt x="40981" y="67665"/>
                </a:lnTo>
                <a:lnTo>
                  <a:pt x="38568" y="67665"/>
                </a:lnTo>
                <a:lnTo>
                  <a:pt x="38568" y="74916"/>
                </a:lnTo>
                <a:lnTo>
                  <a:pt x="36159" y="74916"/>
                </a:lnTo>
                <a:lnTo>
                  <a:pt x="36159" y="82166"/>
                </a:lnTo>
                <a:lnTo>
                  <a:pt x="33750" y="82166"/>
                </a:lnTo>
                <a:lnTo>
                  <a:pt x="33750" y="89417"/>
                </a:lnTo>
                <a:lnTo>
                  <a:pt x="31337" y="89417"/>
                </a:lnTo>
                <a:lnTo>
                  <a:pt x="31337" y="99085"/>
                </a:lnTo>
                <a:lnTo>
                  <a:pt x="28929" y="99085"/>
                </a:lnTo>
                <a:lnTo>
                  <a:pt x="28929" y="111165"/>
                </a:lnTo>
                <a:lnTo>
                  <a:pt x="26516" y="111165"/>
                </a:lnTo>
                <a:lnTo>
                  <a:pt x="26516" y="123250"/>
                </a:lnTo>
                <a:lnTo>
                  <a:pt x="24107" y="123250"/>
                </a:lnTo>
                <a:lnTo>
                  <a:pt x="24107" y="152249"/>
                </a:lnTo>
                <a:lnTo>
                  <a:pt x="0" y="176414"/>
                </a:lnTo>
                <a:lnTo>
                  <a:pt x="2412" y="178830"/>
                </a:lnTo>
                <a:lnTo>
                  <a:pt x="7234" y="178830"/>
                </a:lnTo>
                <a:lnTo>
                  <a:pt x="21694" y="164333"/>
                </a:lnTo>
                <a:lnTo>
                  <a:pt x="21694" y="161916"/>
                </a:lnTo>
                <a:lnTo>
                  <a:pt x="36159" y="161916"/>
                </a:lnTo>
                <a:lnTo>
                  <a:pt x="36159" y="157082"/>
                </a:lnTo>
                <a:lnTo>
                  <a:pt x="38568" y="157082"/>
                </a:lnTo>
                <a:lnTo>
                  <a:pt x="38568" y="142581"/>
                </a:lnTo>
                <a:lnTo>
                  <a:pt x="40981" y="142581"/>
                </a:lnTo>
                <a:lnTo>
                  <a:pt x="53030" y="130501"/>
                </a:lnTo>
                <a:lnTo>
                  <a:pt x="40981" y="130501"/>
                </a:lnTo>
                <a:lnTo>
                  <a:pt x="40981" y="125667"/>
                </a:lnTo>
                <a:lnTo>
                  <a:pt x="43389" y="125667"/>
                </a:lnTo>
                <a:lnTo>
                  <a:pt x="43389" y="115999"/>
                </a:lnTo>
                <a:lnTo>
                  <a:pt x="45802" y="115999"/>
                </a:lnTo>
                <a:lnTo>
                  <a:pt x="45802" y="106331"/>
                </a:lnTo>
                <a:lnTo>
                  <a:pt x="48211" y="106331"/>
                </a:lnTo>
                <a:lnTo>
                  <a:pt x="48211" y="96668"/>
                </a:lnTo>
                <a:lnTo>
                  <a:pt x="50624" y="96668"/>
                </a:lnTo>
                <a:lnTo>
                  <a:pt x="50624" y="87000"/>
                </a:lnTo>
                <a:lnTo>
                  <a:pt x="53032" y="87000"/>
                </a:lnTo>
                <a:lnTo>
                  <a:pt x="53032" y="79749"/>
                </a:lnTo>
                <a:lnTo>
                  <a:pt x="55441" y="79749"/>
                </a:lnTo>
                <a:lnTo>
                  <a:pt x="55441" y="72499"/>
                </a:lnTo>
                <a:lnTo>
                  <a:pt x="57854" y="72499"/>
                </a:lnTo>
                <a:lnTo>
                  <a:pt x="57854" y="62835"/>
                </a:lnTo>
                <a:close/>
              </a:path>
              <a:path w="108585" h="205740">
                <a:moveTo>
                  <a:pt x="72314" y="103914"/>
                </a:moveTo>
                <a:lnTo>
                  <a:pt x="65084" y="103914"/>
                </a:lnTo>
                <a:lnTo>
                  <a:pt x="65084" y="108748"/>
                </a:lnTo>
                <a:lnTo>
                  <a:pt x="43389" y="130501"/>
                </a:lnTo>
                <a:lnTo>
                  <a:pt x="53030" y="130501"/>
                </a:lnTo>
                <a:lnTo>
                  <a:pt x="65084" y="118416"/>
                </a:lnTo>
                <a:lnTo>
                  <a:pt x="65084" y="113582"/>
                </a:lnTo>
                <a:lnTo>
                  <a:pt x="67497" y="113582"/>
                </a:lnTo>
                <a:lnTo>
                  <a:pt x="72314" y="108748"/>
                </a:lnTo>
                <a:lnTo>
                  <a:pt x="72314" y="103914"/>
                </a:lnTo>
                <a:close/>
              </a:path>
              <a:path w="108585" h="205740">
                <a:moveTo>
                  <a:pt x="96422" y="65252"/>
                </a:moveTo>
                <a:lnTo>
                  <a:pt x="91600" y="65252"/>
                </a:lnTo>
                <a:lnTo>
                  <a:pt x="91600" y="70082"/>
                </a:lnTo>
                <a:lnTo>
                  <a:pt x="89188" y="72499"/>
                </a:lnTo>
                <a:lnTo>
                  <a:pt x="86779" y="72499"/>
                </a:lnTo>
                <a:lnTo>
                  <a:pt x="86779" y="77333"/>
                </a:lnTo>
                <a:lnTo>
                  <a:pt x="84370" y="77333"/>
                </a:lnTo>
                <a:lnTo>
                  <a:pt x="84370" y="82166"/>
                </a:lnTo>
                <a:lnTo>
                  <a:pt x="81957" y="84583"/>
                </a:lnTo>
                <a:lnTo>
                  <a:pt x="79549" y="84583"/>
                </a:lnTo>
                <a:lnTo>
                  <a:pt x="79549" y="89417"/>
                </a:lnTo>
                <a:lnTo>
                  <a:pt x="77136" y="91834"/>
                </a:lnTo>
                <a:lnTo>
                  <a:pt x="74727" y="91834"/>
                </a:lnTo>
                <a:lnTo>
                  <a:pt x="74727" y="96668"/>
                </a:lnTo>
                <a:lnTo>
                  <a:pt x="67497" y="103914"/>
                </a:lnTo>
                <a:lnTo>
                  <a:pt x="74727" y="103914"/>
                </a:lnTo>
                <a:lnTo>
                  <a:pt x="79549" y="99085"/>
                </a:lnTo>
                <a:lnTo>
                  <a:pt x="79549" y="94251"/>
                </a:lnTo>
                <a:lnTo>
                  <a:pt x="81957" y="94251"/>
                </a:lnTo>
                <a:lnTo>
                  <a:pt x="84370" y="91834"/>
                </a:lnTo>
                <a:lnTo>
                  <a:pt x="84370" y="87000"/>
                </a:lnTo>
                <a:lnTo>
                  <a:pt x="86779" y="87000"/>
                </a:lnTo>
                <a:lnTo>
                  <a:pt x="89188" y="84583"/>
                </a:lnTo>
                <a:lnTo>
                  <a:pt x="89188" y="79749"/>
                </a:lnTo>
                <a:lnTo>
                  <a:pt x="91600" y="79749"/>
                </a:lnTo>
                <a:lnTo>
                  <a:pt x="91600" y="74916"/>
                </a:lnTo>
                <a:lnTo>
                  <a:pt x="94009" y="74916"/>
                </a:lnTo>
                <a:lnTo>
                  <a:pt x="94009" y="70082"/>
                </a:lnTo>
                <a:lnTo>
                  <a:pt x="96422" y="70082"/>
                </a:lnTo>
                <a:lnTo>
                  <a:pt x="96422" y="65252"/>
                </a:lnTo>
                <a:close/>
              </a:path>
              <a:path w="108585" h="205740">
                <a:moveTo>
                  <a:pt x="103652" y="48334"/>
                </a:moveTo>
                <a:lnTo>
                  <a:pt x="98831" y="48334"/>
                </a:lnTo>
                <a:lnTo>
                  <a:pt x="98831" y="53168"/>
                </a:lnTo>
                <a:lnTo>
                  <a:pt x="96422" y="53168"/>
                </a:lnTo>
                <a:lnTo>
                  <a:pt x="96422" y="58001"/>
                </a:lnTo>
                <a:lnTo>
                  <a:pt x="94009" y="58001"/>
                </a:lnTo>
                <a:lnTo>
                  <a:pt x="94009" y="65252"/>
                </a:lnTo>
                <a:lnTo>
                  <a:pt x="98831" y="65252"/>
                </a:lnTo>
                <a:lnTo>
                  <a:pt x="98831" y="60418"/>
                </a:lnTo>
                <a:lnTo>
                  <a:pt x="101244" y="60418"/>
                </a:lnTo>
                <a:lnTo>
                  <a:pt x="101244" y="55584"/>
                </a:lnTo>
                <a:lnTo>
                  <a:pt x="103652" y="55584"/>
                </a:lnTo>
                <a:lnTo>
                  <a:pt x="103652" y="48334"/>
                </a:lnTo>
                <a:close/>
              </a:path>
              <a:path w="108585" h="205740">
                <a:moveTo>
                  <a:pt x="62675" y="48334"/>
                </a:moveTo>
                <a:lnTo>
                  <a:pt x="48211" y="48334"/>
                </a:lnTo>
                <a:lnTo>
                  <a:pt x="48211" y="53168"/>
                </a:lnTo>
                <a:lnTo>
                  <a:pt x="45802" y="53168"/>
                </a:lnTo>
                <a:lnTo>
                  <a:pt x="45802" y="58001"/>
                </a:lnTo>
                <a:lnTo>
                  <a:pt x="43389" y="58001"/>
                </a:lnTo>
                <a:lnTo>
                  <a:pt x="43389" y="62835"/>
                </a:lnTo>
                <a:lnTo>
                  <a:pt x="60263" y="62835"/>
                </a:lnTo>
                <a:lnTo>
                  <a:pt x="60263" y="55584"/>
                </a:lnTo>
                <a:lnTo>
                  <a:pt x="62675" y="55584"/>
                </a:lnTo>
                <a:lnTo>
                  <a:pt x="62675" y="48334"/>
                </a:lnTo>
                <a:close/>
              </a:path>
              <a:path w="108585" h="205740">
                <a:moveTo>
                  <a:pt x="65084" y="43500"/>
                </a:moveTo>
                <a:lnTo>
                  <a:pt x="50624" y="43500"/>
                </a:lnTo>
                <a:lnTo>
                  <a:pt x="50624" y="48334"/>
                </a:lnTo>
                <a:lnTo>
                  <a:pt x="65084" y="48334"/>
                </a:lnTo>
                <a:lnTo>
                  <a:pt x="65084" y="43500"/>
                </a:lnTo>
                <a:close/>
              </a:path>
              <a:path w="108585" h="205740">
                <a:moveTo>
                  <a:pt x="106061" y="4833"/>
                </a:moveTo>
                <a:lnTo>
                  <a:pt x="98831" y="4833"/>
                </a:lnTo>
                <a:lnTo>
                  <a:pt x="98831" y="7250"/>
                </a:lnTo>
                <a:lnTo>
                  <a:pt x="101244" y="9667"/>
                </a:lnTo>
                <a:lnTo>
                  <a:pt x="103652" y="38666"/>
                </a:lnTo>
                <a:lnTo>
                  <a:pt x="101244" y="38666"/>
                </a:lnTo>
                <a:lnTo>
                  <a:pt x="101244" y="48334"/>
                </a:lnTo>
                <a:lnTo>
                  <a:pt x="106061" y="48334"/>
                </a:lnTo>
                <a:lnTo>
                  <a:pt x="106061" y="41083"/>
                </a:lnTo>
                <a:lnTo>
                  <a:pt x="108474" y="41083"/>
                </a:lnTo>
                <a:lnTo>
                  <a:pt x="106061" y="7250"/>
                </a:lnTo>
                <a:lnTo>
                  <a:pt x="106061" y="4833"/>
                </a:lnTo>
                <a:close/>
              </a:path>
              <a:path w="108585" h="205740">
                <a:moveTo>
                  <a:pt x="77136" y="16918"/>
                </a:moveTo>
                <a:lnTo>
                  <a:pt x="65084" y="16918"/>
                </a:lnTo>
                <a:lnTo>
                  <a:pt x="65084" y="21752"/>
                </a:lnTo>
                <a:lnTo>
                  <a:pt x="62675" y="24169"/>
                </a:lnTo>
                <a:lnTo>
                  <a:pt x="60263" y="24169"/>
                </a:lnTo>
                <a:lnTo>
                  <a:pt x="60263" y="29003"/>
                </a:lnTo>
                <a:lnTo>
                  <a:pt x="57854" y="29003"/>
                </a:lnTo>
                <a:lnTo>
                  <a:pt x="57854" y="33832"/>
                </a:lnTo>
                <a:lnTo>
                  <a:pt x="55441" y="33832"/>
                </a:lnTo>
                <a:lnTo>
                  <a:pt x="55441" y="38666"/>
                </a:lnTo>
                <a:lnTo>
                  <a:pt x="53032" y="38666"/>
                </a:lnTo>
                <a:lnTo>
                  <a:pt x="53032" y="43500"/>
                </a:lnTo>
                <a:lnTo>
                  <a:pt x="67497" y="43500"/>
                </a:lnTo>
                <a:lnTo>
                  <a:pt x="67497" y="36249"/>
                </a:lnTo>
                <a:lnTo>
                  <a:pt x="69906" y="36249"/>
                </a:lnTo>
                <a:lnTo>
                  <a:pt x="69906" y="31419"/>
                </a:lnTo>
                <a:lnTo>
                  <a:pt x="72314" y="31419"/>
                </a:lnTo>
                <a:lnTo>
                  <a:pt x="72314" y="26586"/>
                </a:lnTo>
                <a:lnTo>
                  <a:pt x="74727" y="26586"/>
                </a:lnTo>
                <a:lnTo>
                  <a:pt x="74727" y="21752"/>
                </a:lnTo>
                <a:lnTo>
                  <a:pt x="77136" y="21752"/>
                </a:lnTo>
                <a:lnTo>
                  <a:pt x="77136" y="16918"/>
                </a:lnTo>
                <a:close/>
              </a:path>
              <a:path w="108585" h="205740">
                <a:moveTo>
                  <a:pt x="101244" y="0"/>
                </a:moveTo>
                <a:lnTo>
                  <a:pt x="84370" y="2416"/>
                </a:lnTo>
                <a:lnTo>
                  <a:pt x="79549" y="4833"/>
                </a:lnTo>
                <a:lnTo>
                  <a:pt x="67497" y="16918"/>
                </a:lnTo>
                <a:lnTo>
                  <a:pt x="79549" y="16918"/>
                </a:lnTo>
                <a:lnTo>
                  <a:pt x="81957" y="14501"/>
                </a:lnTo>
                <a:lnTo>
                  <a:pt x="81957" y="9667"/>
                </a:lnTo>
                <a:lnTo>
                  <a:pt x="84370" y="9667"/>
                </a:lnTo>
                <a:lnTo>
                  <a:pt x="86779" y="7250"/>
                </a:lnTo>
                <a:lnTo>
                  <a:pt x="98831" y="4833"/>
                </a:lnTo>
                <a:lnTo>
                  <a:pt x="106061" y="4833"/>
                </a:lnTo>
                <a:lnTo>
                  <a:pt x="106061" y="2416"/>
                </a:lnTo>
                <a:lnTo>
                  <a:pt x="101244" y="2416"/>
                </a:lnTo>
                <a:lnTo>
                  <a:pt x="10124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900306" y="1186872"/>
            <a:ext cx="65405" cy="287655"/>
          </a:xfrm>
          <a:custGeom>
            <a:avLst/>
            <a:gdLst/>
            <a:ahLst/>
            <a:cxnLst/>
            <a:rect l="l" t="t" r="r" b="b"/>
            <a:pathLst>
              <a:path w="65404" h="287655">
                <a:moveTo>
                  <a:pt x="24103" y="79749"/>
                </a:moveTo>
                <a:lnTo>
                  <a:pt x="9643" y="79749"/>
                </a:lnTo>
                <a:lnTo>
                  <a:pt x="9643" y="89413"/>
                </a:lnTo>
                <a:lnTo>
                  <a:pt x="7230" y="89413"/>
                </a:lnTo>
                <a:lnTo>
                  <a:pt x="7230" y="99081"/>
                </a:lnTo>
                <a:lnTo>
                  <a:pt x="4821" y="99081"/>
                </a:lnTo>
                <a:lnTo>
                  <a:pt x="4821" y="113582"/>
                </a:lnTo>
                <a:lnTo>
                  <a:pt x="2408" y="113582"/>
                </a:lnTo>
                <a:lnTo>
                  <a:pt x="2408" y="142581"/>
                </a:lnTo>
                <a:lnTo>
                  <a:pt x="0" y="144998"/>
                </a:lnTo>
                <a:lnTo>
                  <a:pt x="4821" y="190911"/>
                </a:lnTo>
                <a:lnTo>
                  <a:pt x="14460" y="222327"/>
                </a:lnTo>
                <a:lnTo>
                  <a:pt x="19281" y="236828"/>
                </a:lnTo>
                <a:lnTo>
                  <a:pt x="21694" y="239245"/>
                </a:lnTo>
                <a:lnTo>
                  <a:pt x="24103" y="244079"/>
                </a:lnTo>
                <a:lnTo>
                  <a:pt x="26516" y="246496"/>
                </a:lnTo>
                <a:lnTo>
                  <a:pt x="31333" y="256159"/>
                </a:lnTo>
                <a:lnTo>
                  <a:pt x="33746" y="258576"/>
                </a:lnTo>
                <a:lnTo>
                  <a:pt x="36155" y="263410"/>
                </a:lnTo>
                <a:lnTo>
                  <a:pt x="60263" y="287575"/>
                </a:lnTo>
                <a:lnTo>
                  <a:pt x="65080" y="287575"/>
                </a:lnTo>
                <a:lnTo>
                  <a:pt x="60263" y="282741"/>
                </a:lnTo>
                <a:lnTo>
                  <a:pt x="57850" y="277907"/>
                </a:lnTo>
                <a:lnTo>
                  <a:pt x="55441" y="275490"/>
                </a:lnTo>
                <a:lnTo>
                  <a:pt x="53028" y="270657"/>
                </a:lnTo>
                <a:lnTo>
                  <a:pt x="48207" y="265827"/>
                </a:lnTo>
                <a:lnTo>
                  <a:pt x="45798" y="260993"/>
                </a:lnTo>
                <a:lnTo>
                  <a:pt x="43389" y="258576"/>
                </a:lnTo>
                <a:lnTo>
                  <a:pt x="36155" y="244079"/>
                </a:lnTo>
                <a:lnTo>
                  <a:pt x="33746" y="236828"/>
                </a:lnTo>
                <a:lnTo>
                  <a:pt x="28925" y="227160"/>
                </a:lnTo>
                <a:lnTo>
                  <a:pt x="24103" y="207829"/>
                </a:lnTo>
                <a:lnTo>
                  <a:pt x="21694" y="195745"/>
                </a:lnTo>
                <a:lnTo>
                  <a:pt x="19281" y="181247"/>
                </a:lnTo>
                <a:lnTo>
                  <a:pt x="16873" y="144998"/>
                </a:lnTo>
                <a:lnTo>
                  <a:pt x="19281" y="142581"/>
                </a:lnTo>
                <a:lnTo>
                  <a:pt x="19281" y="103914"/>
                </a:lnTo>
                <a:lnTo>
                  <a:pt x="21694" y="103914"/>
                </a:lnTo>
                <a:lnTo>
                  <a:pt x="21694" y="91830"/>
                </a:lnTo>
                <a:lnTo>
                  <a:pt x="24103" y="91830"/>
                </a:lnTo>
                <a:lnTo>
                  <a:pt x="24103" y="79749"/>
                </a:lnTo>
                <a:close/>
              </a:path>
              <a:path w="65404" h="287655">
                <a:moveTo>
                  <a:pt x="38568" y="41083"/>
                </a:moveTo>
                <a:lnTo>
                  <a:pt x="26516" y="41083"/>
                </a:lnTo>
                <a:lnTo>
                  <a:pt x="26516" y="45917"/>
                </a:lnTo>
                <a:lnTo>
                  <a:pt x="24103" y="48329"/>
                </a:lnTo>
                <a:lnTo>
                  <a:pt x="21694" y="48329"/>
                </a:lnTo>
                <a:lnTo>
                  <a:pt x="21694" y="55580"/>
                </a:lnTo>
                <a:lnTo>
                  <a:pt x="19281" y="55580"/>
                </a:lnTo>
                <a:lnTo>
                  <a:pt x="19281" y="60414"/>
                </a:lnTo>
                <a:lnTo>
                  <a:pt x="16873" y="60414"/>
                </a:lnTo>
                <a:lnTo>
                  <a:pt x="16873" y="65248"/>
                </a:lnTo>
                <a:lnTo>
                  <a:pt x="14460" y="65248"/>
                </a:lnTo>
                <a:lnTo>
                  <a:pt x="14460" y="72499"/>
                </a:lnTo>
                <a:lnTo>
                  <a:pt x="12051" y="72499"/>
                </a:lnTo>
                <a:lnTo>
                  <a:pt x="12051" y="79749"/>
                </a:lnTo>
                <a:lnTo>
                  <a:pt x="26516" y="79749"/>
                </a:lnTo>
                <a:lnTo>
                  <a:pt x="26516" y="70082"/>
                </a:lnTo>
                <a:lnTo>
                  <a:pt x="28925" y="70082"/>
                </a:lnTo>
                <a:lnTo>
                  <a:pt x="28925" y="62831"/>
                </a:lnTo>
                <a:lnTo>
                  <a:pt x="31333" y="62831"/>
                </a:lnTo>
                <a:lnTo>
                  <a:pt x="31333" y="57997"/>
                </a:lnTo>
                <a:lnTo>
                  <a:pt x="33746" y="57997"/>
                </a:lnTo>
                <a:lnTo>
                  <a:pt x="33746" y="50746"/>
                </a:lnTo>
                <a:lnTo>
                  <a:pt x="36155" y="50746"/>
                </a:lnTo>
                <a:lnTo>
                  <a:pt x="36155" y="45917"/>
                </a:lnTo>
                <a:lnTo>
                  <a:pt x="38568" y="45917"/>
                </a:lnTo>
                <a:lnTo>
                  <a:pt x="38568" y="41083"/>
                </a:lnTo>
                <a:close/>
              </a:path>
              <a:path w="65404" h="287655">
                <a:moveTo>
                  <a:pt x="40976" y="33832"/>
                </a:moveTo>
                <a:lnTo>
                  <a:pt x="31333" y="33832"/>
                </a:lnTo>
                <a:lnTo>
                  <a:pt x="31333" y="38666"/>
                </a:lnTo>
                <a:lnTo>
                  <a:pt x="28925" y="41083"/>
                </a:lnTo>
                <a:lnTo>
                  <a:pt x="40976" y="41083"/>
                </a:lnTo>
                <a:lnTo>
                  <a:pt x="40976" y="33832"/>
                </a:lnTo>
                <a:close/>
              </a:path>
              <a:path w="65404" h="287655">
                <a:moveTo>
                  <a:pt x="65080" y="0"/>
                </a:moveTo>
                <a:lnTo>
                  <a:pt x="60263" y="2416"/>
                </a:lnTo>
                <a:lnTo>
                  <a:pt x="43389" y="19331"/>
                </a:lnTo>
                <a:lnTo>
                  <a:pt x="40976" y="19331"/>
                </a:lnTo>
                <a:lnTo>
                  <a:pt x="40976" y="24164"/>
                </a:lnTo>
                <a:lnTo>
                  <a:pt x="36155" y="28998"/>
                </a:lnTo>
                <a:lnTo>
                  <a:pt x="33746" y="28998"/>
                </a:lnTo>
                <a:lnTo>
                  <a:pt x="33746" y="33832"/>
                </a:lnTo>
                <a:lnTo>
                  <a:pt x="43389" y="33832"/>
                </a:lnTo>
                <a:lnTo>
                  <a:pt x="48207" y="28998"/>
                </a:lnTo>
                <a:lnTo>
                  <a:pt x="48207" y="24164"/>
                </a:lnTo>
                <a:lnTo>
                  <a:pt x="50619" y="24164"/>
                </a:lnTo>
                <a:lnTo>
                  <a:pt x="55441" y="19331"/>
                </a:lnTo>
                <a:lnTo>
                  <a:pt x="55441" y="14497"/>
                </a:lnTo>
                <a:lnTo>
                  <a:pt x="57850" y="14497"/>
                </a:lnTo>
                <a:lnTo>
                  <a:pt x="62671" y="9667"/>
                </a:lnTo>
                <a:lnTo>
                  <a:pt x="62671" y="4833"/>
                </a:lnTo>
                <a:lnTo>
                  <a:pt x="65080" y="4833"/>
                </a:lnTo>
                <a:lnTo>
                  <a:pt x="6508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994316" y="1276284"/>
            <a:ext cx="120650" cy="128270"/>
          </a:xfrm>
          <a:custGeom>
            <a:avLst/>
            <a:gdLst/>
            <a:ahLst/>
            <a:cxnLst/>
            <a:rect l="l" t="t" r="r" b="b"/>
            <a:pathLst>
              <a:path w="120650" h="128269">
                <a:moveTo>
                  <a:pt x="120521" y="0"/>
                </a:moveTo>
                <a:lnTo>
                  <a:pt x="115700" y="2416"/>
                </a:lnTo>
                <a:lnTo>
                  <a:pt x="113291" y="2416"/>
                </a:lnTo>
                <a:lnTo>
                  <a:pt x="113291" y="7250"/>
                </a:lnTo>
                <a:lnTo>
                  <a:pt x="103648" y="16918"/>
                </a:lnTo>
                <a:lnTo>
                  <a:pt x="98826" y="19335"/>
                </a:lnTo>
                <a:lnTo>
                  <a:pt x="45798" y="19335"/>
                </a:lnTo>
                <a:lnTo>
                  <a:pt x="67493" y="21752"/>
                </a:lnTo>
                <a:lnTo>
                  <a:pt x="72310" y="24169"/>
                </a:lnTo>
                <a:lnTo>
                  <a:pt x="79544" y="26581"/>
                </a:lnTo>
                <a:lnTo>
                  <a:pt x="91596" y="28998"/>
                </a:lnTo>
                <a:lnTo>
                  <a:pt x="94005" y="31415"/>
                </a:lnTo>
                <a:lnTo>
                  <a:pt x="62671" y="62831"/>
                </a:lnTo>
                <a:lnTo>
                  <a:pt x="57850" y="65248"/>
                </a:lnTo>
                <a:lnTo>
                  <a:pt x="33746" y="89417"/>
                </a:lnTo>
                <a:lnTo>
                  <a:pt x="28925" y="89417"/>
                </a:lnTo>
                <a:lnTo>
                  <a:pt x="28925" y="94247"/>
                </a:lnTo>
                <a:lnTo>
                  <a:pt x="12051" y="111165"/>
                </a:lnTo>
                <a:lnTo>
                  <a:pt x="9638" y="111165"/>
                </a:lnTo>
                <a:lnTo>
                  <a:pt x="9638" y="115999"/>
                </a:lnTo>
                <a:lnTo>
                  <a:pt x="7230" y="118416"/>
                </a:lnTo>
                <a:lnTo>
                  <a:pt x="4817" y="118416"/>
                </a:lnTo>
                <a:lnTo>
                  <a:pt x="4817" y="123250"/>
                </a:lnTo>
                <a:lnTo>
                  <a:pt x="0" y="128079"/>
                </a:lnTo>
                <a:lnTo>
                  <a:pt x="7230" y="128079"/>
                </a:lnTo>
                <a:lnTo>
                  <a:pt x="24103" y="111165"/>
                </a:lnTo>
                <a:lnTo>
                  <a:pt x="24103" y="108748"/>
                </a:lnTo>
                <a:lnTo>
                  <a:pt x="50619" y="108748"/>
                </a:lnTo>
                <a:lnTo>
                  <a:pt x="45798" y="106331"/>
                </a:lnTo>
                <a:lnTo>
                  <a:pt x="24103" y="103914"/>
                </a:lnTo>
                <a:lnTo>
                  <a:pt x="60258" y="67665"/>
                </a:lnTo>
                <a:lnTo>
                  <a:pt x="65080" y="65248"/>
                </a:lnTo>
                <a:lnTo>
                  <a:pt x="69901" y="60414"/>
                </a:lnTo>
                <a:lnTo>
                  <a:pt x="74723" y="58001"/>
                </a:lnTo>
                <a:lnTo>
                  <a:pt x="89183" y="43500"/>
                </a:lnTo>
                <a:lnTo>
                  <a:pt x="89183" y="38666"/>
                </a:lnTo>
                <a:lnTo>
                  <a:pt x="94005" y="38666"/>
                </a:lnTo>
                <a:lnTo>
                  <a:pt x="106057" y="26581"/>
                </a:lnTo>
                <a:lnTo>
                  <a:pt x="106057" y="21752"/>
                </a:lnTo>
                <a:lnTo>
                  <a:pt x="108470" y="21752"/>
                </a:lnTo>
                <a:lnTo>
                  <a:pt x="115700" y="14501"/>
                </a:lnTo>
                <a:lnTo>
                  <a:pt x="115700" y="9667"/>
                </a:lnTo>
                <a:lnTo>
                  <a:pt x="118113" y="9667"/>
                </a:lnTo>
                <a:lnTo>
                  <a:pt x="120521" y="7250"/>
                </a:lnTo>
                <a:lnTo>
                  <a:pt x="120521" y="0"/>
                </a:lnTo>
                <a:close/>
              </a:path>
              <a:path w="120650" h="128269">
                <a:moveTo>
                  <a:pt x="50619" y="108748"/>
                </a:moveTo>
                <a:lnTo>
                  <a:pt x="24103" y="108748"/>
                </a:lnTo>
                <a:lnTo>
                  <a:pt x="40976" y="111165"/>
                </a:lnTo>
                <a:lnTo>
                  <a:pt x="43385" y="113582"/>
                </a:lnTo>
                <a:lnTo>
                  <a:pt x="45798" y="118416"/>
                </a:lnTo>
                <a:lnTo>
                  <a:pt x="50619" y="120833"/>
                </a:lnTo>
                <a:lnTo>
                  <a:pt x="55437" y="125667"/>
                </a:lnTo>
                <a:lnTo>
                  <a:pt x="60258" y="128079"/>
                </a:lnTo>
                <a:lnTo>
                  <a:pt x="79544" y="128079"/>
                </a:lnTo>
                <a:lnTo>
                  <a:pt x="84366" y="125667"/>
                </a:lnTo>
                <a:lnTo>
                  <a:pt x="94005" y="115999"/>
                </a:lnTo>
                <a:lnTo>
                  <a:pt x="98826" y="113582"/>
                </a:lnTo>
                <a:lnTo>
                  <a:pt x="101239" y="111165"/>
                </a:lnTo>
                <a:lnTo>
                  <a:pt x="57850" y="111165"/>
                </a:lnTo>
                <a:lnTo>
                  <a:pt x="50619" y="108748"/>
                </a:lnTo>
                <a:close/>
              </a:path>
              <a:path w="120650" h="128269">
                <a:moveTo>
                  <a:pt x="110878" y="84583"/>
                </a:moveTo>
                <a:lnTo>
                  <a:pt x="106057" y="87000"/>
                </a:lnTo>
                <a:lnTo>
                  <a:pt x="103648" y="87000"/>
                </a:lnTo>
                <a:lnTo>
                  <a:pt x="103648" y="91834"/>
                </a:lnTo>
                <a:lnTo>
                  <a:pt x="101239" y="91834"/>
                </a:lnTo>
                <a:lnTo>
                  <a:pt x="101239" y="96664"/>
                </a:lnTo>
                <a:lnTo>
                  <a:pt x="91596" y="106331"/>
                </a:lnTo>
                <a:lnTo>
                  <a:pt x="81953" y="111165"/>
                </a:lnTo>
                <a:lnTo>
                  <a:pt x="101239" y="111165"/>
                </a:lnTo>
                <a:lnTo>
                  <a:pt x="101239" y="106331"/>
                </a:lnTo>
                <a:lnTo>
                  <a:pt x="103648" y="106331"/>
                </a:lnTo>
                <a:lnTo>
                  <a:pt x="103648" y="101497"/>
                </a:lnTo>
                <a:lnTo>
                  <a:pt x="106057" y="101497"/>
                </a:lnTo>
                <a:lnTo>
                  <a:pt x="108470" y="99081"/>
                </a:lnTo>
                <a:lnTo>
                  <a:pt x="108470" y="94247"/>
                </a:lnTo>
                <a:lnTo>
                  <a:pt x="110878" y="94247"/>
                </a:lnTo>
                <a:lnTo>
                  <a:pt x="110878" y="84583"/>
                </a:lnTo>
                <a:close/>
              </a:path>
              <a:path w="120650" h="128269">
                <a:moveTo>
                  <a:pt x="36155" y="24169"/>
                </a:moveTo>
                <a:lnTo>
                  <a:pt x="26512" y="24169"/>
                </a:lnTo>
                <a:lnTo>
                  <a:pt x="26512" y="31415"/>
                </a:lnTo>
                <a:lnTo>
                  <a:pt x="24103" y="33832"/>
                </a:lnTo>
                <a:lnTo>
                  <a:pt x="31333" y="33832"/>
                </a:lnTo>
                <a:lnTo>
                  <a:pt x="36155" y="28998"/>
                </a:lnTo>
                <a:lnTo>
                  <a:pt x="36155" y="24169"/>
                </a:lnTo>
                <a:close/>
              </a:path>
              <a:path w="120650" h="128269">
                <a:moveTo>
                  <a:pt x="45798" y="19335"/>
                </a:moveTo>
                <a:lnTo>
                  <a:pt x="28925" y="19335"/>
                </a:lnTo>
                <a:lnTo>
                  <a:pt x="28925" y="24169"/>
                </a:lnTo>
                <a:lnTo>
                  <a:pt x="40976" y="24169"/>
                </a:lnTo>
                <a:lnTo>
                  <a:pt x="45798" y="21752"/>
                </a:lnTo>
                <a:lnTo>
                  <a:pt x="45798" y="19335"/>
                </a:lnTo>
                <a:close/>
              </a:path>
              <a:path w="120650" h="128269">
                <a:moveTo>
                  <a:pt x="65080" y="0"/>
                </a:moveTo>
                <a:lnTo>
                  <a:pt x="48207" y="2416"/>
                </a:lnTo>
                <a:lnTo>
                  <a:pt x="43385" y="4833"/>
                </a:lnTo>
                <a:lnTo>
                  <a:pt x="33746" y="14501"/>
                </a:lnTo>
                <a:lnTo>
                  <a:pt x="31333" y="14501"/>
                </a:lnTo>
                <a:lnTo>
                  <a:pt x="31333" y="19335"/>
                </a:lnTo>
                <a:lnTo>
                  <a:pt x="84366" y="19335"/>
                </a:lnTo>
                <a:lnTo>
                  <a:pt x="69901" y="4833"/>
                </a:lnTo>
                <a:lnTo>
                  <a:pt x="65080" y="2416"/>
                </a:lnTo>
                <a:lnTo>
                  <a:pt x="6508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141354" y="1186872"/>
            <a:ext cx="65405" cy="287655"/>
          </a:xfrm>
          <a:custGeom>
            <a:avLst/>
            <a:gdLst/>
            <a:ahLst/>
            <a:cxnLst/>
            <a:rect l="l" t="t" r="r" b="b"/>
            <a:pathLst>
              <a:path w="65404" h="287655">
                <a:moveTo>
                  <a:pt x="38576" y="248913"/>
                </a:moveTo>
                <a:lnTo>
                  <a:pt x="26512" y="248913"/>
                </a:lnTo>
                <a:lnTo>
                  <a:pt x="26512" y="253742"/>
                </a:lnTo>
                <a:lnTo>
                  <a:pt x="24103" y="256159"/>
                </a:lnTo>
                <a:lnTo>
                  <a:pt x="21694" y="256159"/>
                </a:lnTo>
                <a:lnTo>
                  <a:pt x="21694" y="260993"/>
                </a:lnTo>
                <a:lnTo>
                  <a:pt x="14460" y="268244"/>
                </a:lnTo>
                <a:lnTo>
                  <a:pt x="12051" y="268244"/>
                </a:lnTo>
                <a:lnTo>
                  <a:pt x="12051" y="273073"/>
                </a:lnTo>
                <a:lnTo>
                  <a:pt x="4821" y="280324"/>
                </a:lnTo>
                <a:lnTo>
                  <a:pt x="2408" y="280324"/>
                </a:lnTo>
                <a:lnTo>
                  <a:pt x="2408" y="285158"/>
                </a:lnTo>
                <a:lnTo>
                  <a:pt x="0" y="287575"/>
                </a:lnTo>
                <a:lnTo>
                  <a:pt x="7230" y="287575"/>
                </a:lnTo>
                <a:lnTo>
                  <a:pt x="12051" y="285158"/>
                </a:lnTo>
                <a:lnTo>
                  <a:pt x="31321" y="265827"/>
                </a:lnTo>
                <a:lnTo>
                  <a:pt x="31321" y="260993"/>
                </a:lnTo>
                <a:lnTo>
                  <a:pt x="33725" y="260993"/>
                </a:lnTo>
                <a:lnTo>
                  <a:pt x="36172" y="258576"/>
                </a:lnTo>
                <a:lnTo>
                  <a:pt x="36172" y="253742"/>
                </a:lnTo>
                <a:lnTo>
                  <a:pt x="38576" y="253742"/>
                </a:lnTo>
                <a:lnTo>
                  <a:pt x="38576" y="248913"/>
                </a:lnTo>
                <a:close/>
              </a:path>
              <a:path w="65404" h="287655">
                <a:moveTo>
                  <a:pt x="40981" y="244079"/>
                </a:moveTo>
                <a:lnTo>
                  <a:pt x="28916" y="244079"/>
                </a:lnTo>
                <a:lnTo>
                  <a:pt x="28916" y="248913"/>
                </a:lnTo>
                <a:lnTo>
                  <a:pt x="40981" y="248913"/>
                </a:lnTo>
                <a:lnTo>
                  <a:pt x="40981" y="244079"/>
                </a:lnTo>
                <a:close/>
              </a:path>
              <a:path w="65404" h="287655">
                <a:moveTo>
                  <a:pt x="55449" y="212663"/>
                </a:moveTo>
                <a:lnTo>
                  <a:pt x="40981" y="212663"/>
                </a:lnTo>
                <a:lnTo>
                  <a:pt x="40981" y="222327"/>
                </a:lnTo>
                <a:lnTo>
                  <a:pt x="38576" y="222327"/>
                </a:lnTo>
                <a:lnTo>
                  <a:pt x="38576" y="227160"/>
                </a:lnTo>
                <a:lnTo>
                  <a:pt x="36172" y="227160"/>
                </a:lnTo>
                <a:lnTo>
                  <a:pt x="36172" y="231994"/>
                </a:lnTo>
                <a:lnTo>
                  <a:pt x="33725" y="231994"/>
                </a:lnTo>
                <a:lnTo>
                  <a:pt x="33725" y="236828"/>
                </a:lnTo>
                <a:lnTo>
                  <a:pt x="31321" y="236828"/>
                </a:lnTo>
                <a:lnTo>
                  <a:pt x="31321" y="244079"/>
                </a:lnTo>
                <a:lnTo>
                  <a:pt x="43385" y="244079"/>
                </a:lnTo>
                <a:lnTo>
                  <a:pt x="43385" y="239245"/>
                </a:lnTo>
                <a:lnTo>
                  <a:pt x="45789" y="239245"/>
                </a:lnTo>
                <a:lnTo>
                  <a:pt x="45789" y="234411"/>
                </a:lnTo>
                <a:lnTo>
                  <a:pt x="48194" y="234411"/>
                </a:lnTo>
                <a:lnTo>
                  <a:pt x="48194" y="229577"/>
                </a:lnTo>
                <a:lnTo>
                  <a:pt x="50598" y="229577"/>
                </a:lnTo>
                <a:lnTo>
                  <a:pt x="50598" y="224744"/>
                </a:lnTo>
                <a:lnTo>
                  <a:pt x="53045" y="224744"/>
                </a:lnTo>
                <a:lnTo>
                  <a:pt x="53045" y="219910"/>
                </a:lnTo>
                <a:lnTo>
                  <a:pt x="55449" y="219910"/>
                </a:lnTo>
                <a:lnTo>
                  <a:pt x="55449" y="212663"/>
                </a:lnTo>
                <a:close/>
              </a:path>
              <a:path w="65404" h="287655">
                <a:moveTo>
                  <a:pt x="62663" y="178830"/>
                </a:moveTo>
                <a:lnTo>
                  <a:pt x="48194" y="178830"/>
                </a:lnTo>
                <a:lnTo>
                  <a:pt x="48194" y="193328"/>
                </a:lnTo>
                <a:lnTo>
                  <a:pt x="45789" y="193328"/>
                </a:lnTo>
                <a:lnTo>
                  <a:pt x="45789" y="202995"/>
                </a:lnTo>
                <a:lnTo>
                  <a:pt x="43385" y="202995"/>
                </a:lnTo>
                <a:lnTo>
                  <a:pt x="43385" y="212663"/>
                </a:lnTo>
                <a:lnTo>
                  <a:pt x="57854" y="212663"/>
                </a:lnTo>
                <a:lnTo>
                  <a:pt x="57854" y="205412"/>
                </a:lnTo>
                <a:lnTo>
                  <a:pt x="60258" y="205412"/>
                </a:lnTo>
                <a:lnTo>
                  <a:pt x="60258" y="195745"/>
                </a:lnTo>
                <a:lnTo>
                  <a:pt x="62663" y="195745"/>
                </a:lnTo>
                <a:lnTo>
                  <a:pt x="62663" y="178830"/>
                </a:lnTo>
                <a:close/>
              </a:path>
              <a:path w="65404" h="287655">
                <a:moveTo>
                  <a:pt x="7230" y="0"/>
                </a:moveTo>
                <a:lnTo>
                  <a:pt x="0" y="2416"/>
                </a:lnTo>
                <a:lnTo>
                  <a:pt x="2408" y="4833"/>
                </a:lnTo>
                <a:lnTo>
                  <a:pt x="4821" y="9667"/>
                </a:lnTo>
                <a:lnTo>
                  <a:pt x="12051" y="16914"/>
                </a:lnTo>
                <a:lnTo>
                  <a:pt x="14460" y="21748"/>
                </a:lnTo>
                <a:lnTo>
                  <a:pt x="19281" y="26581"/>
                </a:lnTo>
                <a:lnTo>
                  <a:pt x="21694" y="31415"/>
                </a:lnTo>
                <a:lnTo>
                  <a:pt x="24103" y="33832"/>
                </a:lnTo>
                <a:lnTo>
                  <a:pt x="31321" y="48329"/>
                </a:lnTo>
                <a:lnTo>
                  <a:pt x="33725" y="55580"/>
                </a:lnTo>
                <a:lnTo>
                  <a:pt x="38576" y="65248"/>
                </a:lnTo>
                <a:lnTo>
                  <a:pt x="45789" y="94247"/>
                </a:lnTo>
                <a:lnTo>
                  <a:pt x="48194" y="111165"/>
                </a:lnTo>
                <a:lnTo>
                  <a:pt x="50598" y="178830"/>
                </a:lnTo>
                <a:lnTo>
                  <a:pt x="65067" y="178830"/>
                </a:lnTo>
                <a:lnTo>
                  <a:pt x="62663" y="111165"/>
                </a:lnTo>
                <a:lnTo>
                  <a:pt x="60258" y="96664"/>
                </a:lnTo>
                <a:lnTo>
                  <a:pt x="55449" y="77333"/>
                </a:lnTo>
                <a:lnTo>
                  <a:pt x="53045" y="72499"/>
                </a:lnTo>
                <a:lnTo>
                  <a:pt x="50598" y="65248"/>
                </a:lnTo>
                <a:lnTo>
                  <a:pt x="33725" y="31415"/>
                </a:lnTo>
                <a:lnTo>
                  <a:pt x="28916" y="26581"/>
                </a:lnTo>
                <a:lnTo>
                  <a:pt x="26512" y="21748"/>
                </a:lnTo>
                <a:lnTo>
                  <a:pt x="21694" y="16914"/>
                </a:lnTo>
                <a:lnTo>
                  <a:pt x="19281" y="12084"/>
                </a:lnTo>
                <a:lnTo>
                  <a:pt x="12051" y="4833"/>
                </a:lnTo>
                <a:lnTo>
                  <a:pt x="7230" y="2416"/>
                </a:lnTo>
                <a:lnTo>
                  <a:pt x="723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844801" y="3729990"/>
            <a:ext cx="2530475" cy="13970"/>
          </a:xfrm>
          <a:custGeom>
            <a:avLst/>
            <a:gdLst/>
            <a:ahLst/>
            <a:cxnLst/>
            <a:rect l="l" t="t" r="r" b="b"/>
            <a:pathLst>
              <a:path w="2530475" h="13970">
                <a:moveTo>
                  <a:pt x="0" y="0"/>
                </a:moveTo>
                <a:lnTo>
                  <a:pt x="2530221" y="13970"/>
                </a:lnTo>
              </a:path>
            </a:pathLst>
          </a:custGeom>
          <a:ln w="1981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370070" y="4732782"/>
            <a:ext cx="2530475" cy="13970"/>
          </a:xfrm>
          <a:custGeom>
            <a:avLst/>
            <a:gdLst/>
            <a:ahLst/>
            <a:cxnLst/>
            <a:rect l="l" t="t" r="r" b="b"/>
            <a:pathLst>
              <a:path w="2530475" h="13970">
                <a:moveTo>
                  <a:pt x="0" y="0"/>
                </a:moveTo>
                <a:lnTo>
                  <a:pt x="2530221" y="13970"/>
                </a:lnTo>
              </a:path>
            </a:pathLst>
          </a:custGeom>
          <a:ln w="1981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085338" y="1680210"/>
            <a:ext cx="3771900" cy="2927985"/>
          </a:xfrm>
          <a:custGeom>
            <a:avLst/>
            <a:gdLst/>
            <a:ahLst/>
            <a:cxnLst/>
            <a:rect l="l" t="t" r="r" b="b"/>
            <a:pathLst>
              <a:path w="3771900" h="2927985">
                <a:moveTo>
                  <a:pt x="0" y="0"/>
                </a:moveTo>
                <a:lnTo>
                  <a:pt x="14197" y="38162"/>
                </a:lnTo>
                <a:lnTo>
                  <a:pt x="28522" y="76468"/>
                </a:lnTo>
                <a:lnTo>
                  <a:pt x="43095" y="115062"/>
                </a:lnTo>
                <a:lnTo>
                  <a:pt x="58037" y="154088"/>
                </a:lnTo>
                <a:lnTo>
                  <a:pt x="73469" y="193690"/>
                </a:lnTo>
                <a:lnTo>
                  <a:pt x="89510" y="234013"/>
                </a:lnTo>
                <a:lnTo>
                  <a:pt x="106281" y="275199"/>
                </a:lnTo>
                <a:lnTo>
                  <a:pt x="123903" y="317394"/>
                </a:lnTo>
                <a:lnTo>
                  <a:pt x="142495" y="360741"/>
                </a:lnTo>
                <a:lnTo>
                  <a:pt x="162179" y="405384"/>
                </a:lnTo>
                <a:lnTo>
                  <a:pt x="182821" y="451531"/>
                </a:lnTo>
                <a:lnTo>
                  <a:pt x="204224" y="499211"/>
                </a:lnTo>
                <a:lnTo>
                  <a:pt x="226408" y="548178"/>
                </a:lnTo>
                <a:lnTo>
                  <a:pt x="249396" y="598190"/>
                </a:lnTo>
                <a:lnTo>
                  <a:pt x="273208" y="649001"/>
                </a:lnTo>
                <a:lnTo>
                  <a:pt x="297866" y="700369"/>
                </a:lnTo>
                <a:lnTo>
                  <a:pt x="323392" y="752049"/>
                </a:lnTo>
                <a:lnTo>
                  <a:pt x="349805" y="803798"/>
                </a:lnTo>
                <a:lnTo>
                  <a:pt x="377129" y="855371"/>
                </a:lnTo>
                <a:lnTo>
                  <a:pt x="405384" y="906526"/>
                </a:lnTo>
                <a:lnTo>
                  <a:pt x="434989" y="957993"/>
                </a:lnTo>
                <a:lnTo>
                  <a:pt x="466157" y="1010493"/>
                </a:lnTo>
                <a:lnTo>
                  <a:pt x="498599" y="1063648"/>
                </a:lnTo>
                <a:lnTo>
                  <a:pt x="532026" y="1117081"/>
                </a:lnTo>
                <a:lnTo>
                  <a:pt x="566150" y="1170416"/>
                </a:lnTo>
                <a:lnTo>
                  <a:pt x="600681" y="1223274"/>
                </a:lnTo>
                <a:lnTo>
                  <a:pt x="635331" y="1275278"/>
                </a:lnTo>
                <a:lnTo>
                  <a:pt x="669812" y="1326052"/>
                </a:lnTo>
                <a:lnTo>
                  <a:pt x="703833" y="1375218"/>
                </a:lnTo>
                <a:lnTo>
                  <a:pt x="737108" y="1422400"/>
                </a:lnTo>
                <a:lnTo>
                  <a:pt x="770042" y="1468105"/>
                </a:lnTo>
                <a:lnTo>
                  <a:pt x="803222" y="1513009"/>
                </a:lnTo>
                <a:lnTo>
                  <a:pt x="836513" y="1556981"/>
                </a:lnTo>
                <a:lnTo>
                  <a:pt x="869781" y="1599889"/>
                </a:lnTo>
                <a:lnTo>
                  <a:pt x="902890" y="1641602"/>
                </a:lnTo>
                <a:lnTo>
                  <a:pt x="935706" y="1681989"/>
                </a:lnTo>
                <a:lnTo>
                  <a:pt x="968094" y="1720919"/>
                </a:lnTo>
                <a:lnTo>
                  <a:pt x="999918" y="1758261"/>
                </a:lnTo>
                <a:lnTo>
                  <a:pt x="1031045" y="1793884"/>
                </a:lnTo>
                <a:lnTo>
                  <a:pt x="1061339" y="1827657"/>
                </a:lnTo>
                <a:lnTo>
                  <a:pt x="1090021" y="1858689"/>
                </a:lnTo>
                <a:lnTo>
                  <a:pt x="1116739" y="1886622"/>
                </a:lnTo>
                <a:lnTo>
                  <a:pt x="1154490" y="1924163"/>
                </a:lnTo>
                <a:lnTo>
                  <a:pt x="1191307" y="1958466"/>
                </a:lnTo>
                <a:lnTo>
                  <a:pt x="1229282" y="1991776"/>
                </a:lnTo>
                <a:lnTo>
                  <a:pt x="1270504" y="2026333"/>
                </a:lnTo>
                <a:lnTo>
                  <a:pt x="1300823" y="2051172"/>
                </a:lnTo>
                <a:lnTo>
                  <a:pt x="1334135" y="2078227"/>
                </a:lnTo>
                <a:lnTo>
                  <a:pt x="1370916" y="2107938"/>
                </a:lnTo>
                <a:lnTo>
                  <a:pt x="1410853" y="2139857"/>
                </a:lnTo>
                <a:lnTo>
                  <a:pt x="1453258" y="2173322"/>
                </a:lnTo>
                <a:lnTo>
                  <a:pt x="1497446" y="2207668"/>
                </a:lnTo>
                <a:lnTo>
                  <a:pt x="1542732" y="2242232"/>
                </a:lnTo>
                <a:lnTo>
                  <a:pt x="1588429" y="2276351"/>
                </a:lnTo>
                <a:lnTo>
                  <a:pt x="1633852" y="2309359"/>
                </a:lnTo>
                <a:lnTo>
                  <a:pt x="1678315" y="2340595"/>
                </a:lnTo>
                <a:lnTo>
                  <a:pt x="1721131" y="2369394"/>
                </a:lnTo>
                <a:lnTo>
                  <a:pt x="1761617" y="2395093"/>
                </a:lnTo>
                <a:lnTo>
                  <a:pt x="1799531" y="2417577"/>
                </a:lnTo>
                <a:lnTo>
                  <a:pt x="1835513" y="2437416"/>
                </a:lnTo>
                <a:lnTo>
                  <a:pt x="1870075" y="2455078"/>
                </a:lnTo>
                <a:lnTo>
                  <a:pt x="1920375" y="2478520"/>
                </a:lnTo>
                <a:lnTo>
                  <a:pt x="1970365" y="2499709"/>
                </a:lnTo>
                <a:lnTo>
                  <a:pt x="2021774" y="2520233"/>
                </a:lnTo>
                <a:lnTo>
                  <a:pt x="2057690" y="2534330"/>
                </a:lnTo>
                <a:lnTo>
                  <a:pt x="2076334" y="2541679"/>
                </a:lnTo>
                <a:lnTo>
                  <a:pt x="2095519" y="2549306"/>
                </a:lnTo>
                <a:lnTo>
                  <a:pt x="2115312" y="2557272"/>
                </a:lnTo>
                <a:lnTo>
                  <a:pt x="2135602" y="2565477"/>
                </a:lnTo>
                <a:lnTo>
                  <a:pt x="2156194" y="2573778"/>
                </a:lnTo>
                <a:lnTo>
                  <a:pt x="2198245" y="2590599"/>
                </a:lnTo>
                <a:lnTo>
                  <a:pt x="2241380" y="2607608"/>
                </a:lnTo>
                <a:lnTo>
                  <a:pt x="2285518" y="2624677"/>
                </a:lnTo>
                <a:lnTo>
                  <a:pt x="2330577" y="2641679"/>
                </a:lnTo>
                <a:lnTo>
                  <a:pt x="2376473" y="2658486"/>
                </a:lnTo>
                <a:lnTo>
                  <a:pt x="2423126" y="2674972"/>
                </a:lnTo>
                <a:lnTo>
                  <a:pt x="2470452" y="2691010"/>
                </a:lnTo>
                <a:lnTo>
                  <a:pt x="2518370" y="2706471"/>
                </a:lnTo>
                <a:lnTo>
                  <a:pt x="2566797" y="2721229"/>
                </a:lnTo>
                <a:lnTo>
                  <a:pt x="2616737" y="2735500"/>
                </a:lnTo>
                <a:lnTo>
                  <a:pt x="2668833" y="2749538"/>
                </a:lnTo>
                <a:lnTo>
                  <a:pt x="2722462" y="2763270"/>
                </a:lnTo>
                <a:lnTo>
                  <a:pt x="2776997" y="2776623"/>
                </a:lnTo>
                <a:lnTo>
                  <a:pt x="2831814" y="2789523"/>
                </a:lnTo>
                <a:lnTo>
                  <a:pt x="2886288" y="2801897"/>
                </a:lnTo>
                <a:lnTo>
                  <a:pt x="2939794" y="2813672"/>
                </a:lnTo>
                <a:lnTo>
                  <a:pt x="2991708" y="2824775"/>
                </a:lnTo>
                <a:lnTo>
                  <a:pt x="3041404" y="2835133"/>
                </a:lnTo>
                <a:lnTo>
                  <a:pt x="3088259" y="2844673"/>
                </a:lnTo>
                <a:lnTo>
                  <a:pt x="3132547" y="2853359"/>
                </a:lnTo>
                <a:lnTo>
                  <a:pt x="3175072" y="2861189"/>
                </a:lnTo>
                <a:lnTo>
                  <a:pt x="3215998" y="2868250"/>
                </a:lnTo>
                <a:lnTo>
                  <a:pt x="3255490" y="2874632"/>
                </a:lnTo>
                <a:lnTo>
                  <a:pt x="3293713" y="2880423"/>
                </a:lnTo>
                <a:lnTo>
                  <a:pt x="3349027" y="2888194"/>
                </a:lnTo>
                <a:lnTo>
                  <a:pt x="3402410" y="2895131"/>
                </a:lnTo>
                <a:lnTo>
                  <a:pt x="3454418" y="2901534"/>
                </a:lnTo>
                <a:lnTo>
                  <a:pt x="3471545" y="2903601"/>
                </a:lnTo>
                <a:lnTo>
                  <a:pt x="3488159" y="2905635"/>
                </a:lnTo>
                <a:lnTo>
                  <a:pt x="3503906" y="2907585"/>
                </a:lnTo>
                <a:lnTo>
                  <a:pt x="3518901" y="2909450"/>
                </a:lnTo>
                <a:lnTo>
                  <a:pt x="3533261" y="2911230"/>
                </a:lnTo>
                <a:lnTo>
                  <a:pt x="3573700" y="2916049"/>
                </a:lnTo>
                <a:lnTo>
                  <a:pt x="3612626" y="2920079"/>
                </a:lnTo>
                <a:lnTo>
                  <a:pt x="3653189" y="2923302"/>
                </a:lnTo>
                <a:lnTo>
                  <a:pt x="3698539" y="2925705"/>
                </a:lnTo>
                <a:lnTo>
                  <a:pt x="3751828" y="2927270"/>
                </a:lnTo>
                <a:lnTo>
                  <a:pt x="3771900" y="2927604"/>
                </a:lnTo>
              </a:path>
            </a:pathLst>
          </a:custGeom>
          <a:ln w="19812">
            <a:solidFill>
              <a:srgbClr val="000000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053589" y="1677161"/>
            <a:ext cx="3463925" cy="3063875"/>
          </a:xfrm>
          <a:custGeom>
            <a:avLst/>
            <a:gdLst/>
            <a:ahLst/>
            <a:cxnLst/>
            <a:rect l="l" t="t" r="r" b="b"/>
            <a:pathLst>
              <a:path w="3463925" h="3063875">
                <a:moveTo>
                  <a:pt x="0" y="0"/>
                </a:moveTo>
                <a:lnTo>
                  <a:pt x="3463925" y="3063621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510021" y="4726685"/>
            <a:ext cx="1346835" cy="5715"/>
          </a:xfrm>
          <a:custGeom>
            <a:avLst/>
            <a:gdLst/>
            <a:ahLst/>
            <a:cxnLst/>
            <a:rect l="l" t="t" r="r" b="b"/>
            <a:pathLst>
              <a:path w="1346834" h="5714">
                <a:moveTo>
                  <a:pt x="0" y="0"/>
                </a:moveTo>
                <a:lnTo>
                  <a:pt x="1346454" y="5715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069592" y="4663440"/>
            <a:ext cx="0" cy="68580"/>
          </a:xfrm>
          <a:custGeom>
            <a:avLst/>
            <a:gdLst/>
            <a:ahLst/>
            <a:cxnLst/>
            <a:rect l="l" t="t" r="r" b="b"/>
            <a:pathLst>
              <a:path h="68579">
                <a:moveTo>
                  <a:pt x="0" y="0"/>
                </a:moveTo>
                <a:lnTo>
                  <a:pt x="0" y="68580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221735" y="4672584"/>
            <a:ext cx="0" cy="68580"/>
          </a:xfrm>
          <a:custGeom>
            <a:avLst/>
            <a:gdLst/>
            <a:ahLst/>
            <a:cxnLst/>
            <a:rect l="l" t="t" r="r" b="b"/>
            <a:pathLst>
              <a:path h="68579">
                <a:moveTo>
                  <a:pt x="0" y="0"/>
                </a:moveTo>
                <a:lnTo>
                  <a:pt x="0" y="68580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573011" y="4672584"/>
            <a:ext cx="0" cy="68580"/>
          </a:xfrm>
          <a:custGeom>
            <a:avLst/>
            <a:gdLst/>
            <a:ahLst/>
            <a:cxnLst/>
            <a:rect l="l" t="t" r="r" b="b"/>
            <a:pathLst>
              <a:path h="68579">
                <a:moveTo>
                  <a:pt x="0" y="0"/>
                </a:moveTo>
                <a:lnTo>
                  <a:pt x="0" y="68580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383023" y="2808732"/>
            <a:ext cx="68580" cy="0"/>
          </a:xfrm>
          <a:custGeom>
            <a:avLst/>
            <a:gdLst/>
            <a:ahLst/>
            <a:cxnLst/>
            <a:rect l="l" t="t" r="r" b="b"/>
            <a:pathLst>
              <a:path w="68579">
                <a:moveTo>
                  <a:pt x="0" y="0"/>
                </a:moveTo>
                <a:lnTo>
                  <a:pt x="68580" y="0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4184650" y="1126389"/>
            <a:ext cx="4559300" cy="8566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60195" marR="5080">
              <a:lnSpc>
                <a:spcPct val="100000"/>
              </a:lnSpc>
            </a:pPr>
            <a:r>
              <a:rPr sz="2000" spc="10" dirty="0">
                <a:latin typeface="FangSong"/>
                <a:cs typeface="FangSong"/>
              </a:rPr>
              <a:t>替代</a:t>
            </a:r>
            <a:r>
              <a:rPr sz="2000" dirty="0">
                <a:latin typeface="FangSong"/>
                <a:cs typeface="FangSong"/>
              </a:rPr>
              <a:t>损失函数性</a:t>
            </a:r>
            <a:r>
              <a:rPr sz="2000" spc="-25" dirty="0">
                <a:latin typeface="FangSong"/>
                <a:cs typeface="FangSong"/>
              </a:rPr>
              <a:t>质</a:t>
            </a:r>
            <a:r>
              <a:rPr sz="2000" dirty="0">
                <a:latin typeface="FangSong"/>
                <a:cs typeface="FangSong"/>
              </a:rPr>
              <a:t>较好</a:t>
            </a:r>
            <a:r>
              <a:rPr sz="2000" dirty="0">
                <a:latin typeface="Verdana"/>
                <a:cs typeface="Verdana"/>
              </a:rPr>
              <a:t>, </a:t>
            </a:r>
            <a:r>
              <a:rPr sz="2000" spc="10" dirty="0">
                <a:solidFill>
                  <a:srgbClr val="C00000"/>
                </a:solidFill>
                <a:latin typeface="FangSong"/>
                <a:cs typeface="FangSong"/>
              </a:rPr>
              <a:t>一般</a:t>
            </a:r>
            <a:r>
              <a:rPr sz="2000" dirty="0">
                <a:solidFill>
                  <a:srgbClr val="C00000"/>
                </a:solidFill>
                <a:latin typeface="FangSong"/>
                <a:cs typeface="FangSong"/>
              </a:rPr>
              <a:t>是</a:t>
            </a:r>
            <a:r>
              <a:rPr sz="2000" dirty="0">
                <a:solidFill>
                  <a:srgbClr val="C00000"/>
                </a:solidFill>
                <a:latin typeface="Verdana"/>
                <a:cs typeface="Verdana"/>
              </a:rPr>
              <a:t>0/</a:t>
            </a:r>
            <a:r>
              <a:rPr sz="2000" spc="-5" dirty="0">
                <a:solidFill>
                  <a:srgbClr val="C00000"/>
                </a:solidFill>
                <a:latin typeface="Verdana"/>
                <a:cs typeface="Verdana"/>
              </a:rPr>
              <a:t>1</a:t>
            </a:r>
            <a:r>
              <a:rPr sz="2000" dirty="0">
                <a:solidFill>
                  <a:srgbClr val="C00000"/>
                </a:solidFill>
                <a:latin typeface="FangSong"/>
                <a:cs typeface="FangSong"/>
              </a:rPr>
              <a:t>损失函</a:t>
            </a:r>
            <a:r>
              <a:rPr sz="2000" spc="-15" dirty="0">
                <a:solidFill>
                  <a:srgbClr val="C00000"/>
                </a:solidFill>
                <a:latin typeface="FangSong"/>
                <a:cs typeface="FangSong"/>
              </a:rPr>
              <a:t>数</a:t>
            </a:r>
            <a:r>
              <a:rPr sz="2000" dirty="0">
                <a:solidFill>
                  <a:srgbClr val="C00000"/>
                </a:solidFill>
                <a:latin typeface="FangSong"/>
                <a:cs typeface="FangSong"/>
              </a:rPr>
              <a:t>的上界</a:t>
            </a:r>
            <a:endParaRPr sz="2000">
              <a:solidFill>
                <a:srgbClr val="C00000"/>
              </a:solidFill>
              <a:latin typeface="FangSong"/>
              <a:cs typeface="FangSong"/>
            </a:endParaRPr>
          </a:p>
          <a:p>
            <a:pPr marL="12700">
              <a:lnSpc>
                <a:spcPct val="100000"/>
              </a:lnSpc>
              <a:spcBef>
                <a:spcPts val="200"/>
              </a:spcBef>
            </a:pPr>
            <a:r>
              <a:rPr sz="1400" dirty="0">
                <a:latin typeface="宋体"/>
                <a:cs typeface="宋体"/>
              </a:rPr>
              <a:t>3</a:t>
            </a:r>
            <a:endParaRPr sz="1400">
              <a:latin typeface="宋体"/>
              <a:cs typeface="宋体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290186" y="4790749"/>
            <a:ext cx="114935" cy="203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宋体"/>
                <a:cs typeface="宋体"/>
              </a:rPr>
              <a:t>0</a:t>
            </a:r>
            <a:endParaRPr sz="1400">
              <a:latin typeface="宋体"/>
              <a:cs typeface="宋体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438013" y="4802306"/>
            <a:ext cx="114935" cy="203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宋体"/>
                <a:cs typeface="宋体"/>
              </a:rPr>
              <a:t>1</a:t>
            </a:r>
            <a:endParaRPr sz="1400">
              <a:latin typeface="宋体"/>
              <a:cs typeface="宋体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501510" y="4788336"/>
            <a:ext cx="114935" cy="203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宋体"/>
                <a:cs typeface="宋体"/>
              </a:rPr>
              <a:t>2</a:t>
            </a:r>
            <a:endParaRPr sz="1400">
              <a:latin typeface="宋体"/>
              <a:cs typeface="宋体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083814" y="4777668"/>
            <a:ext cx="205104" cy="203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5" dirty="0">
                <a:latin typeface="宋体"/>
                <a:cs typeface="宋体"/>
              </a:rPr>
              <a:t>-</a:t>
            </a:r>
            <a:r>
              <a:rPr sz="1400" dirty="0">
                <a:latin typeface="宋体"/>
                <a:cs typeface="宋体"/>
              </a:rPr>
              <a:t>1</a:t>
            </a:r>
            <a:endParaRPr sz="1400">
              <a:latin typeface="宋体"/>
              <a:cs typeface="宋体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948052" y="4816911"/>
            <a:ext cx="204470" cy="203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5" dirty="0">
                <a:latin typeface="宋体"/>
                <a:cs typeface="宋体"/>
              </a:rPr>
              <a:t>-</a:t>
            </a:r>
            <a:r>
              <a:rPr sz="1400" dirty="0">
                <a:latin typeface="宋体"/>
                <a:cs typeface="宋体"/>
              </a:rPr>
              <a:t>2</a:t>
            </a:r>
            <a:endParaRPr sz="1400">
              <a:latin typeface="宋体"/>
              <a:cs typeface="宋体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173473" y="3789100"/>
            <a:ext cx="114935" cy="203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宋体"/>
                <a:cs typeface="宋体"/>
              </a:rPr>
              <a:t>1</a:t>
            </a:r>
            <a:endParaRPr sz="1400">
              <a:latin typeface="宋体"/>
              <a:cs typeface="宋体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4173473" y="2686105"/>
            <a:ext cx="114935" cy="203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宋体"/>
                <a:cs typeface="宋体"/>
              </a:rPr>
              <a:t>2</a:t>
            </a:r>
            <a:endParaRPr sz="1400">
              <a:latin typeface="宋体"/>
              <a:cs typeface="宋体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4395215" y="1865376"/>
            <a:ext cx="68580" cy="0"/>
          </a:xfrm>
          <a:custGeom>
            <a:avLst/>
            <a:gdLst/>
            <a:ahLst/>
            <a:cxnLst/>
            <a:rect l="l" t="t" r="r" b="b"/>
            <a:pathLst>
              <a:path w="68579">
                <a:moveTo>
                  <a:pt x="0" y="0"/>
                </a:moveTo>
                <a:lnTo>
                  <a:pt x="68580" y="0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824253" y="3056654"/>
            <a:ext cx="813218" cy="2584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744078" y="3153297"/>
            <a:ext cx="163195" cy="57150"/>
          </a:xfrm>
          <a:custGeom>
            <a:avLst/>
            <a:gdLst/>
            <a:ahLst/>
            <a:cxnLst/>
            <a:rect l="l" t="t" r="r" b="b"/>
            <a:pathLst>
              <a:path w="163194" h="57150">
                <a:moveTo>
                  <a:pt x="163055" y="48320"/>
                </a:moveTo>
                <a:lnTo>
                  <a:pt x="2085" y="50421"/>
                </a:lnTo>
                <a:lnTo>
                  <a:pt x="0" y="52523"/>
                </a:lnTo>
                <a:lnTo>
                  <a:pt x="2085" y="54624"/>
                </a:lnTo>
                <a:lnTo>
                  <a:pt x="8377" y="56725"/>
                </a:lnTo>
                <a:lnTo>
                  <a:pt x="154714" y="56725"/>
                </a:lnTo>
                <a:lnTo>
                  <a:pt x="163055" y="54624"/>
                </a:lnTo>
                <a:lnTo>
                  <a:pt x="163055" y="48320"/>
                </a:lnTo>
                <a:close/>
              </a:path>
              <a:path w="163194" h="57150">
                <a:moveTo>
                  <a:pt x="163055" y="0"/>
                </a:moveTo>
                <a:lnTo>
                  <a:pt x="2085" y="0"/>
                </a:lnTo>
                <a:lnTo>
                  <a:pt x="2085" y="4198"/>
                </a:lnTo>
                <a:lnTo>
                  <a:pt x="0" y="6299"/>
                </a:lnTo>
                <a:lnTo>
                  <a:pt x="2085" y="8401"/>
                </a:lnTo>
                <a:lnTo>
                  <a:pt x="8377" y="10502"/>
                </a:lnTo>
                <a:lnTo>
                  <a:pt x="154714" y="10502"/>
                </a:lnTo>
                <a:lnTo>
                  <a:pt x="163055" y="8401"/>
                </a:lnTo>
                <a:lnTo>
                  <a:pt x="16305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999143" y="2580894"/>
            <a:ext cx="1009486" cy="72577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971221" y="3181658"/>
            <a:ext cx="153035" cy="0"/>
          </a:xfrm>
          <a:custGeom>
            <a:avLst/>
            <a:gdLst/>
            <a:ahLst/>
            <a:cxnLst/>
            <a:rect l="l" t="t" r="r" b="b"/>
            <a:pathLst>
              <a:path w="153035">
                <a:moveTo>
                  <a:pt x="0" y="0"/>
                </a:moveTo>
                <a:lnTo>
                  <a:pt x="152592" y="0"/>
                </a:lnTo>
              </a:path>
            </a:pathLst>
          </a:custGeom>
          <a:ln w="1177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211615" y="3134386"/>
            <a:ext cx="104775" cy="111760"/>
          </a:xfrm>
          <a:custGeom>
            <a:avLst/>
            <a:gdLst/>
            <a:ahLst/>
            <a:cxnLst/>
            <a:rect l="l" t="t" r="r" b="b"/>
            <a:pathLst>
              <a:path w="104775" h="111760">
                <a:moveTo>
                  <a:pt x="71083" y="14708"/>
                </a:moveTo>
                <a:lnTo>
                  <a:pt x="39730" y="14708"/>
                </a:lnTo>
                <a:lnTo>
                  <a:pt x="58534" y="16809"/>
                </a:lnTo>
                <a:lnTo>
                  <a:pt x="62741" y="18910"/>
                </a:lnTo>
                <a:lnTo>
                  <a:pt x="68997" y="21012"/>
                </a:lnTo>
                <a:lnTo>
                  <a:pt x="79460" y="23109"/>
                </a:lnTo>
                <a:lnTo>
                  <a:pt x="83631" y="25210"/>
                </a:lnTo>
                <a:lnTo>
                  <a:pt x="73168" y="35717"/>
                </a:lnTo>
                <a:lnTo>
                  <a:pt x="68997" y="37818"/>
                </a:lnTo>
                <a:lnTo>
                  <a:pt x="54364" y="52523"/>
                </a:lnTo>
                <a:lnTo>
                  <a:pt x="50193" y="54624"/>
                </a:lnTo>
                <a:lnTo>
                  <a:pt x="27182" y="77737"/>
                </a:lnTo>
                <a:lnTo>
                  <a:pt x="25096" y="77737"/>
                </a:lnTo>
                <a:lnTo>
                  <a:pt x="25096" y="81936"/>
                </a:lnTo>
                <a:lnTo>
                  <a:pt x="10463" y="96645"/>
                </a:lnTo>
                <a:lnTo>
                  <a:pt x="8377" y="96645"/>
                </a:lnTo>
                <a:lnTo>
                  <a:pt x="8377" y="100847"/>
                </a:lnTo>
                <a:lnTo>
                  <a:pt x="6292" y="102948"/>
                </a:lnTo>
                <a:lnTo>
                  <a:pt x="4207" y="102948"/>
                </a:lnTo>
                <a:lnTo>
                  <a:pt x="4207" y="107151"/>
                </a:lnTo>
                <a:lnTo>
                  <a:pt x="2121" y="109252"/>
                </a:lnTo>
                <a:lnTo>
                  <a:pt x="0" y="111349"/>
                </a:lnTo>
                <a:lnTo>
                  <a:pt x="6292" y="111349"/>
                </a:lnTo>
                <a:lnTo>
                  <a:pt x="6292" y="107151"/>
                </a:lnTo>
                <a:lnTo>
                  <a:pt x="8377" y="107151"/>
                </a:lnTo>
                <a:lnTo>
                  <a:pt x="16755" y="98746"/>
                </a:lnTo>
                <a:lnTo>
                  <a:pt x="20926" y="96645"/>
                </a:lnTo>
                <a:lnTo>
                  <a:pt x="20926" y="94543"/>
                </a:lnTo>
                <a:lnTo>
                  <a:pt x="50193" y="94543"/>
                </a:lnTo>
                <a:lnTo>
                  <a:pt x="43901" y="92442"/>
                </a:lnTo>
                <a:lnTo>
                  <a:pt x="39730" y="90341"/>
                </a:lnTo>
                <a:lnTo>
                  <a:pt x="23011" y="88240"/>
                </a:lnTo>
                <a:lnTo>
                  <a:pt x="39730" y="71434"/>
                </a:lnTo>
                <a:lnTo>
                  <a:pt x="43901" y="69332"/>
                </a:lnTo>
                <a:lnTo>
                  <a:pt x="54364" y="58826"/>
                </a:lnTo>
                <a:lnTo>
                  <a:pt x="58534" y="56725"/>
                </a:lnTo>
                <a:lnTo>
                  <a:pt x="77375" y="37818"/>
                </a:lnTo>
                <a:lnTo>
                  <a:pt x="77375" y="33615"/>
                </a:lnTo>
                <a:lnTo>
                  <a:pt x="81546" y="33615"/>
                </a:lnTo>
                <a:lnTo>
                  <a:pt x="92009" y="23109"/>
                </a:lnTo>
                <a:lnTo>
                  <a:pt x="92009" y="18910"/>
                </a:lnTo>
                <a:lnTo>
                  <a:pt x="94094" y="18910"/>
                </a:lnTo>
                <a:lnTo>
                  <a:pt x="96179" y="16809"/>
                </a:lnTo>
                <a:lnTo>
                  <a:pt x="73168" y="16809"/>
                </a:lnTo>
                <a:lnTo>
                  <a:pt x="71083" y="14708"/>
                </a:lnTo>
                <a:close/>
              </a:path>
              <a:path w="104775" h="111760">
                <a:moveTo>
                  <a:pt x="94094" y="81936"/>
                </a:moveTo>
                <a:lnTo>
                  <a:pt x="85716" y="81936"/>
                </a:lnTo>
                <a:lnTo>
                  <a:pt x="85716" y="86138"/>
                </a:lnTo>
                <a:lnTo>
                  <a:pt x="81546" y="88240"/>
                </a:lnTo>
                <a:lnTo>
                  <a:pt x="77375" y="92442"/>
                </a:lnTo>
                <a:lnTo>
                  <a:pt x="71083" y="94543"/>
                </a:lnTo>
                <a:lnTo>
                  <a:pt x="20926" y="94543"/>
                </a:lnTo>
                <a:lnTo>
                  <a:pt x="35559" y="96645"/>
                </a:lnTo>
                <a:lnTo>
                  <a:pt x="37645" y="98746"/>
                </a:lnTo>
                <a:lnTo>
                  <a:pt x="39730" y="102948"/>
                </a:lnTo>
                <a:lnTo>
                  <a:pt x="43901" y="105049"/>
                </a:lnTo>
                <a:lnTo>
                  <a:pt x="48108" y="109252"/>
                </a:lnTo>
                <a:lnTo>
                  <a:pt x="52278" y="111349"/>
                </a:lnTo>
                <a:lnTo>
                  <a:pt x="68997" y="111349"/>
                </a:lnTo>
                <a:lnTo>
                  <a:pt x="77375" y="107151"/>
                </a:lnTo>
                <a:lnTo>
                  <a:pt x="87802" y="96645"/>
                </a:lnTo>
                <a:lnTo>
                  <a:pt x="87802" y="92442"/>
                </a:lnTo>
                <a:lnTo>
                  <a:pt x="89923" y="92442"/>
                </a:lnTo>
                <a:lnTo>
                  <a:pt x="89923" y="88240"/>
                </a:lnTo>
                <a:lnTo>
                  <a:pt x="92009" y="88240"/>
                </a:lnTo>
                <a:lnTo>
                  <a:pt x="94094" y="86138"/>
                </a:lnTo>
                <a:lnTo>
                  <a:pt x="94094" y="81936"/>
                </a:lnTo>
                <a:close/>
              </a:path>
              <a:path w="104775" h="111760">
                <a:moveTo>
                  <a:pt x="96179" y="73535"/>
                </a:moveTo>
                <a:lnTo>
                  <a:pt x="89923" y="73535"/>
                </a:lnTo>
                <a:lnTo>
                  <a:pt x="89923" y="77737"/>
                </a:lnTo>
                <a:lnTo>
                  <a:pt x="87802" y="77737"/>
                </a:lnTo>
                <a:lnTo>
                  <a:pt x="87802" y="81936"/>
                </a:lnTo>
                <a:lnTo>
                  <a:pt x="96179" y="81936"/>
                </a:lnTo>
                <a:lnTo>
                  <a:pt x="96179" y="73535"/>
                </a:lnTo>
                <a:close/>
              </a:path>
              <a:path w="104775" h="111760">
                <a:moveTo>
                  <a:pt x="58534" y="0"/>
                </a:moveTo>
                <a:lnTo>
                  <a:pt x="41815" y="2101"/>
                </a:lnTo>
                <a:lnTo>
                  <a:pt x="37645" y="4202"/>
                </a:lnTo>
                <a:lnTo>
                  <a:pt x="29267" y="12607"/>
                </a:lnTo>
                <a:lnTo>
                  <a:pt x="27182" y="12607"/>
                </a:lnTo>
                <a:lnTo>
                  <a:pt x="27182" y="16809"/>
                </a:lnTo>
                <a:lnTo>
                  <a:pt x="25096" y="16809"/>
                </a:lnTo>
                <a:lnTo>
                  <a:pt x="25096" y="21012"/>
                </a:lnTo>
                <a:lnTo>
                  <a:pt x="23011" y="21012"/>
                </a:lnTo>
                <a:lnTo>
                  <a:pt x="23011" y="25210"/>
                </a:lnTo>
                <a:lnTo>
                  <a:pt x="20926" y="27312"/>
                </a:lnTo>
                <a:lnTo>
                  <a:pt x="27182" y="27312"/>
                </a:lnTo>
                <a:lnTo>
                  <a:pt x="31389" y="23109"/>
                </a:lnTo>
                <a:lnTo>
                  <a:pt x="31389" y="18910"/>
                </a:lnTo>
                <a:lnTo>
                  <a:pt x="35559" y="18910"/>
                </a:lnTo>
                <a:lnTo>
                  <a:pt x="39730" y="16809"/>
                </a:lnTo>
                <a:lnTo>
                  <a:pt x="39730" y="14708"/>
                </a:lnTo>
                <a:lnTo>
                  <a:pt x="71083" y="14708"/>
                </a:lnTo>
                <a:lnTo>
                  <a:pt x="66912" y="10506"/>
                </a:lnTo>
                <a:lnTo>
                  <a:pt x="64827" y="6303"/>
                </a:lnTo>
                <a:lnTo>
                  <a:pt x="62741" y="4202"/>
                </a:lnTo>
                <a:lnTo>
                  <a:pt x="58534" y="2101"/>
                </a:lnTo>
                <a:lnTo>
                  <a:pt x="58534" y="0"/>
                </a:lnTo>
                <a:close/>
              </a:path>
              <a:path w="104775" h="111760">
                <a:moveTo>
                  <a:pt x="100350" y="8404"/>
                </a:moveTo>
                <a:lnTo>
                  <a:pt x="92009" y="8404"/>
                </a:lnTo>
                <a:lnTo>
                  <a:pt x="92009" y="12607"/>
                </a:lnTo>
                <a:lnTo>
                  <a:pt x="89923" y="14708"/>
                </a:lnTo>
                <a:lnTo>
                  <a:pt x="85716" y="16809"/>
                </a:lnTo>
                <a:lnTo>
                  <a:pt x="96179" y="16809"/>
                </a:lnTo>
                <a:lnTo>
                  <a:pt x="100350" y="12607"/>
                </a:lnTo>
                <a:lnTo>
                  <a:pt x="100350" y="8404"/>
                </a:lnTo>
                <a:close/>
              </a:path>
              <a:path w="104775" h="111760">
                <a:moveTo>
                  <a:pt x="104557" y="0"/>
                </a:moveTo>
                <a:lnTo>
                  <a:pt x="98265" y="0"/>
                </a:lnTo>
                <a:lnTo>
                  <a:pt x="98265" y="4202"/>
                </a:lnTo>
                <a:lnTo>
                  <a:pt x="94094" y="8404"/>
                </a:lnTo>
                <a:lnTo>
                  <a:pt x="102435" y="8404"/>
                </a:lnTo>
                <a:lnTo>
                  <a:pt x="104557" y="6303"/>
                </a:lnTo>
                <a:lnTo>
                  <a:pt x="10455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3339148" y="3056654"/>
            <a:ext cx="56515" cy="250190"/>
          </a:xfrm>
          <a:custGeom>
            <a:avLst/>
            <a:gdLst/>
            <a:ahLst/>
            <a:cxnLst/>
            <a:rect l="l" t="t" r="r" b="b"/>
            <a:pathLst>
              <a:path w="56514" h="250189">
                <a:moveTo>
                  <a:pt x="48071" y="186986"/>
                </a:moveTo>
                <a:lnTo>
                  <a:pt x="35559" y="186986"/>
                </a:lnTo>
                <a:lnTo>
                  <a:pt x="35559" y="193286"/>
                </a:lnTo>
                <a:lnTo>
                  <a:pt x="33437" y="193286"/>
                </a:lnTo>
                <a:lnTo>
                  <a:pt x="33437" y="199590"/>
                </a:lnTo>
                <a:lnTo>
                  <a:pt x="31352" y="199590"/>
                </a:lnTo>
                <a:lnTo>
                  <a:pt x="31352" y="203792"/>
                </a:lnTo>
                <a:lnTo>
                  <a:pt x="29267" y="203792"/>
                </a:lnTo>
                <a:lnTo>
                  <a:pt x="29267" y="207994"/>
                </a:lnTo>
                <a:lnTo>
                  <a:pt x="27182" y="207994"/>
                </a:lnTo>
                <a:lnTo>
                  <a:pt x="27182" y="212197"/>
                </a:lnTo>
                <a:lnTo>
                  <a:pt x="25096" y="212197"/>
                </a:lnTo>
                <a:lnTo>
                  <a:pt x="25096" y="218497"/>
                </a:lnTo>
                <a:lnTo>
                  <a:pt x="23011" y="218497"/>
                </a:lnTo>
                <a:lnTo>
                  <a:pt x="23011" y="222699"/>
                </a:lnTo>
                <a:lnTo>
                  <a:pt x="18804" y="226902"/>
                </a:lnTo>
                <a:lnTo>
                  <a:pt x="16718" y="226902"/>
                </a:lnTo>
                <a:lnTo>
                  <a:pt x="16718" y="231104"/>
                </a:lnTo>
                <a:lnTo>
                  <a:pt x="12548" y="235303"/>
                </a:lnTo>
                <a:lnTo>
                  <a:pt x="10463" y="235303"/>
                </a:lnTo>
                <a:lnTo>
                  <a:pt x="10463" y="239505"/>
                </a:lnTo>
                <a:lnTo>
                  <a:pt x="0" y="250011"/>
                </a:lnTo>
                <a:lnTo>
                  <a:pt x="6292" y="250011"/>
                </a:lnTo>
                <a:lnTo>
                  <a:pt x="10463" y="247910"/>
                </a:lnTo>
                <a:lnTo>
                  <a:pt x="23011" y="235303"/>
                </a:lnTo>
                <a:lnTo>
                  <a:pt x="23011" y="231104"/>
                </a:lnTo>
                <a:lnTo>
                  <a:pt x="25096" y="231104"/>
                </a:lnTo>
                <a:lnTo>
                  <a:pt x="31352" y="224800"/>
                </a:lnTo>
                <a:lnTo>
                  <a:pt x="31352" y="220598"/>
                </a:lnTo>
                <a:lnTo>
                  <a:pt x="33437" y="220598"/>
                </a:lnTo>
                <a:lnTo>
                  <a:pt x="33437" y="216399"/>
                </a:lnTo>
                <a:lnTo>
                  <a:pt x="35559" y="216399"/>
                </a:lnTo>
                <a:lnTo>
                  <a:pt x="37645" y="214298"/>
                </a:lnTo>
                <a:lnTo>
                  <a:pt x="37645" y="210096"/>
                </a:lnTo>
                <a:lnTo>
                  <a:pt x="39730" y="210096"/>
                </a:lnTo>
                <a:lnTo>
                  <a:pt x="39730" y="205893"/>
                </a:lnTo>
                <a:lnTo>
                  <a:pt x="41815" y="205893"/>
                </a:lnTo>
                <a:lnTo>
                  <a:pt x="41815" y="201691"/>
                </a:lnTo>
                <a:lnTo>
                  <a:pt x="43901" y="201691"/>
                </a:lnTo>
                <a:lnTo>
                  <a:pt x="43901" y="197488"/>
                </a:lnTo>
                <a:lnTo>
                  <a:pt x="45986" y="197488"/>
                </a:lnTo>
                <a:lnTo>
                  <a:pt x="45986" y="191185"/>
                </a:lnTo>
                <a:lnTo>
                  <a:pt x="48071" y="191185"/>
                </a:lnTo>
                <a:lnTo>
                  <a:pt x="48071" y="186986"/>
                </a:lnTo>
                <a:close/>
              </a:path>
              <a:path w="56514" h="250189">
                <a:moveTo>
                  <a:pt x="54364" y="155471"/>
                </a:moveTo>
                <a:lnTo>
                  <a:pt x="41815" y="155471"/>
                </a:lnTo>
                <a:lnTo>
                  <a:pt x="41815" y="168075"/>
                </a:lnTo>
                <a:lnTo>
                  <a:pt x="39730" y="168075"/>
                </a:lnTo>
                <a:lnTo>
                  <a:pt x="39730" y="176480"/>
                </a:lnTo>
                <a:lnTo>
                  <a:pt x="37645" y="176480"/>
                </a:lnTo>
                <a:lnTo>
                  <a:pt x="37645" y="186986"/>
                </a:lnTo>
                <a:lnTo>
                  <a:pt x="50193" y="186986"/>
                </a:lnTo>
                <a:lnTo>
                  <a:pt x="50193" y="178581"/>
                </a:lnTo>
                <a:lnTo>
                  <a:pt x="52278" y="178581"/>
                </a:lnTo>
                <a:lnTo>
                  <a:pt x="52278" y="170176"/>
                </a:lnTo>
                <a:lnTo>
                  <a:pt x="54364" y="170176"/>
                </a:lnTo>
                <a:lnTo>
                  <a:pt x="54364" y="155471"/>
                </a:lnTo>
                <a:close/>
              </a:path>
              <a:path w="56514" h="250189">
                <a:moveTo>
                  <a:pt x="6292" y="0"/>
                </a:moveTo>
                <a:lnTo>
                  <a:pt x="0" y="2101"/>
                </a:lnTo>
                <a:lnTo>
                  <a:pt x="2085" y="4202"/>
                </a:lnTo>
                <a:lnTo>
                  <a:pt x="4170" y="8404"/>
                </a:lnTo>
                <a:lnTo>
                  <a:pt x="10463" y="14704"/>
                </a:lnTo>
                <a:lnTo>
                  <a:pt x="12548" y="18907"/>
                </a:lnTo>
                <a:lnTo>
                  <a:pt x="18804" y="25210"/>
                </a:lnTo>
                <a:lnTo>
                  <a:pt x="39730" y="81936"/>
                </a:lnTo>
                <a:lnTo>
                  <a:pt x="43901" y="155471"/>
                </a:lnTo>
                <a:lnTo>
                  <a:pt x="56449" y="155471"/>
                </a:lnTo>
                <a:lnTo>
                  <a:pt x="54364" y="94543"/>
                </a:lnTo>
                <a:lnTo>
                  <a:pt x="43901" y="50421"/>
                </a:lnTo>
                <a:lnTo>
                  <a:pt x="35559" y="35717"/>
                </a:lnTo>
                <a:lnTo>
                  <a:pt x="31352" y="27312"/>
                </a:lnTo>
                <a:lnTo>
                  <a:pt x="29267" y="25210"/>
                </a:lnTo>
                <a:lnTo>
                  <a:pt x="27182" y="21008"/>
                </a:lnTo>
                <a:lnTo>
                  <a:pt x="10463" y="4202"/>
                </a:lnTo>
                <a:lnTo>
                  <a:pt x="6292" y="2101"/>
                </a:lnTo>
                <a:lnTo>
                  <a:pt x="629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3538346" y="2068781"/>
            <a:ext cx="1762006" cy="50068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409074" y="2164421"/>
            <a:ext cx="163195" cy="56515"/>
          </a:xfrm>
          <a:custGeom>
            <a:avLst/>
            <a:gdLst/>
            <a:ahLst/>
            <a:cxnLst/>
            <a:rect l="l" t="t" r="r" b="b"/>
            <a:pathLst>
              <a:path w="163195" h="56514">
                <a:moveTo>
                  <a:pt x="163099" y="47818"/>
                </a:moveTo>
                <a:lnTo>
                  <a:pt x="2085" y="49898"/>
                </a:lnTo>
                <a:lnTo>
                  <a:pt x="0" y="51977"/>
                </a:lnTo>
                <a:lnTo>
                  <a:pt x="2085" y="54057"/>
                </a:lnTo>
                <a:lnTo>
                  <a:pt x="8380" y="56136"/>
                </a:lnTo>
                <a:lnTo>
                  <a:pt x="154755" y="56136"/>
                </a:lnTo>
                <a:lnTo>
                  <a:pt x="163099" y="54057"/>
                </a:lnTo>
                <a:lnTo>
                  <a:pt x="163099" y="47818"/>
                </a:lnTo>
                <a:close/>
              </a:path>
              <a:path w="163195" h="56514">
                <a:moveTo>
                  <a:pt x="163099" y="0"/>
                </a:moveTo>
                <a:lnTo>
                  <a:pt x="2085" y="0"/>
                </a:lnTo>
                <a:lnTo>
                  <a:pt x="2085" y="4155"/>
                </a:lnTo>
                <a:lnTo>
                  <a:pt x="0" y="6234"/>
                </a:lnTo>
                <a:lnTo>
                  <a:pt x="2085" y="8313"/>
                </a:lnTo>
                <a:lnTo>
                  <a:pt x="8380" y="10393"/>
                </a:lnTo>
                <a:lnTo>
                  <a:pt x="154755" y="10393"/>
                </a:lnTo>
                <a:lnTo>
                  <a:pt x="163099" y="8313"/>
                </a:lnTo>
                <a:lnTo>
                  <a:pt x="16309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662121" y="2143627"/>
            <a:ext cx="94615" cy="112395"/>
          </a:xfrm>
          <a:custGeom>
            <a:avLst/>
            <a:gdLst/>
            <a:ahLst/>
            <a:cxnLst/>
            <a:rect l="l" t="t" r="r" b="b"/>
            <a:pathLst>
              <a:path w="94614" h="112394">
                <a:moveTo>
                  <a:pt x="22980" y="27028"/>
                </a:moveTo>
                <a:lnTo>
                  <a:pt x="8343" y="27028"/>
                </a:lnTo>
                <a:lnTo>
                  <a:pt x="8343" y="31187"/>
                </a:lnTo>
                <a:lnTo>
                  <a:pt x="6257" y="33266"/>
                </a:lnTo>
                <a:lnTo>
                  <a:pt x="4171" y="33266"/>
                </a:lnTo>
                <a:lnTo>
                  <a:pt x="4171" y="41584"/>
                </a:lnTo>
                <a:lnTo>
                  <a:pt x="2085" y="41584"/>
                </a:lnTo>
                <a:lnTo>
                  <a:pt x="2085" y="54057"/>
                </a:lnTo>
                <a:lnTo>
                  <a:pt x="0" y="56136"/>
                </a:lnTo>
                <a:lnTo>
                  <a:pt x="2085" y="70692"/>
                </a:lnTo>
                <a:lnTo>
                  <a:pt x="4171" y="76930"/>
                </a:lnTo>
                <a:lnTo>
                  <a:pt x="8343" y="85244"/>
                </a:lnTo>
                <a:lnTo>
                  <a:pt x="10429" y="87323"/>
                </a:lnTo>
                <a:lnTo>
                  <a:pt x="12515" y="91482"/>
                </a:lnTo>
                <a:lnTo>
                  <a:pt x="14637" y="93562"/>
                </a:lnTo>
                <a:lnTo>
                  <a:pt x="16723" y="97720"/>
                </a:lnTo>
                <a:lnTo>
                  <a:pt x="20895" y="99800"/>
                </a:lnTo>
                <a:lnTo>
                  <a:pt x="25066" y="103959"/>
                </a:lnTo>
                <a:lnTo>
                  <a:pt x="29275" y="106038"/>
                </a:lnTo>
                <a:lnTo>
                  <a:pt x="31361" y="108117"/>
                </a:lnTo>
                <a:lnTo>
                  <a:pt x="35532" y="110197"/>
                </a:lnTo>
                <a:lnTo>
                  <a:pt x="41790" y="112273"/>
                </a:lnTo>
                <a:lnTo>
                  <a:pt x="66893" y="112273"/>
                </a:lnTo>
                <a:lnTo>
                  <a:pt x="73187" y="110197"/>
                </a:lnTo>
                <a:lnTo>
                  <a:pt x="77359" y="108117"/>
                </a:lnTo>
                <a:lnTo>
                  <a:pt x="79451" y="106038"/>
                </a:lnTo>
                <a:lnTo>
                  <a:pt x="43912" y="106038"/>
                </a:lnTo>
                <a:lnTo>
                  <a:pt x="41790" y="103959"/>
                </a:lnTo>
                <a:lnTo>
                  <a:pt x="33446" y="99800"/>
                </a:lnTo>
                <a:lnTo>
                  <a:pt x="31361" y="97720"/>
                </a:lnTo>
                <a:lnTo>
                  <a:pt x="29275" y="93562"/>
                </a:lnTo>
                <a:lnTo>
                  <a:pt x="27152" y="91482"/>
                </a:lnTo>
                <a:lnTo>
                  <a:pt x="22980" y="83165"/>
                </a:lnTo>
                <a:lnTo>
                  <a:pt x="20895" y="74851"/>
                </a:lnTo>
                <a:lnTo>
                  <a:pt x="18809" y="58215"/>
                </a:lnTo>
                <a:lnTo>
                  <a:pt x="18809" y="54057"/>
                </a:lnTo>
                <a:lnTo>
                  <a:pt x="87825" y="54057"/>
                </a:lnTo>
                <a:lnTo>
                  <a:pt x="94083" y="51981"/>
                </a:lnTo>
                <a:lnTo>
                  <a:pt x="93851" y="49902"/>
                </a:lnTo>
                <a:lnTo>
                  <a:pt x="18809" y="49902"/>
                </a:lnTo>
                <a:lnTo>
                  <a:pt x="20895" y="47822"/>
                </a:lnTo>
                <a:lnTo>
                  <a:pt x="20895" y="35346"/>
                </a:lnTo>
                <a:lnTo>
                  <a:pt x="22980" y="35346"/>
                </a:lnTo>
                <a:lnTo>
                  <a:pt x="22980" y="27028"/>
                </a:lnTo>
                <a:close/>
              </a:path>
              <a:path w="94614" h="112394">
                <a:moveTo>
                  <a:pt x="91997" y="87323"/>
                </a:moveTo>
                <a:lnTo>
                  <a:pt x="85702" y="87323"/>
                </a:lnTo>
                <a:lnTo>
                  <a:pt x="85702" y="91482"/>
                </a:lnTo>
                <a:lnTo>
                  <a:pt x="75273" y="101879"/>
                </a:lnTo>
                <a:lnTo>
                  <a:pt x="66893" y="106038"/>
                </a:lnTo>
                <a:lnTo>
                  <a:pt x="79451" y="106038"/>
                </a:lnTo>
                <a:lnTo>
                  <a:pt x="89911" y="95641"/>
                </a:lnTo>
                <a:lnTo>
                  <a:pt x="89911" y="91482"/>
                </a:lnTo>
                <a:lnTo>
                  <a:pt x="91997" y="91482"/>
                </a:lnTo>
                <a:lnTo>
                  <a:pt x="91997" y="87323"/>
                </a:lnTo>
                <a:close/>
              </a:path>
              <a:path w="94614" h="112394">
                <a:moveTo>
                  <a:pt x="94083" y="79009"/>
                </a:moveTo>
                <a:lnTo>
                  <a:pt x="89911" y="79009"/>
                </a:lnTo>
                <a:lnTo>
                  <a:pt x="89911" y="83165"/>
                </a:lnTo>
                <a:lnTo>
                  <a:pt x="87825" y="83165"/>
                </a:lnTo>
                <a:lnTo>
                  <a:pt x="87825" y="87323"/>
                </a:lnTo>
                <a:lnTo>
                  <a:pt x="94083" y="87323"/>
                </a:lnTo>
                <a:lnTo>
                  <a:pt x="94083" y="79009"/>
                </a:lnTo>
                <a:close/>
              </a:path>
              <a:path w="94614" h="112394">
                <a:moveTo>
                  <a:pt x="73187" y="6238"/>
                </a:moveTo>
                <a:lnTo>
                  <a:pt x="60636" y="6238"/>
                </a:lnTo>
                <a:lnTo>
                  <a:pt x="60636" y="8317"/>
                </a:lnTo>
                <a:lnTo>
                  <a:pt x="64807" y="10397"/>
                </a:lnTo>
                <a:lnTo>
                  <a:pt x="68979" y="14555"/>
                </a:lnTo>
                <a:lnTo>
                  <a:pt x="71065" y="18714"/>
                </a:lnTo>
                <a:lnTo>
                  <a:pt x="73187" y="20794"/>
                </a:lnTo>
                <a:lnTo>
                  <a:pt x="75273" y="24949"/>
                </a:lnTo>
                <a:lnTo>
                  <a:pt x="77359" y="33266"/>
                </a:lnTo>
                <a:lnTo>
                  <a:pt x="79445" y="49902"/>
                </a:lnTo>
                <a:lnTo>
                  <a:pt x="93851" y="49902"/>
                </a:lnTo>
                <a:lnTo>
                  <a:pt x="91997" y="33266"/>
                </a:lnTo>
                <a:lnTo>
                  <a:pt x="89911" y="27028"/>
                </a:lnTo>
                <a:lnTo>
                  <a:pt x="87825" y="22873"/>
                </a:lnTo>
                <a:lnTo>
                  <a:pt x="85702" y="16635"/>
                </a:lnTo>
                <a:lnTo>
                  <a:pt x="77359" y="8317"/>
                </a:lnTo>
                <a:lnTo>
                  <a:pt x="73187" y="6238"/>
                </a:lnTo>
                <a:close/>
              </a:path>
              <a:path w="94614" h="112394">
                <a:moveTo>
                  <a:pt x="25066" y="22873"/>
                </a:moveTo>
                <a:lnTo>
                  <a:pt x="10429" y="22873"/>
                </a:lnTo>
                <a:lnTo>
                  <a:pt x="10429" y="27028"/>
                </a:lnTo>
                <a:lnTo>
                  <a:pt x="25066" y="27028"/>
                </a:lnTo>
                <a:lnTo>
                  <a:pt x="25066" y="22873"/>
                </a:lnTo>
                <a:close/>
              </a:path>
              <a:path w="94614" h="112394">
                <a:moveTo>
                  <a:pt x="64807" y="0"/>
                </a:moveTo>
                <a:lnTo>
                  <a:pt x="39704" y="2079"/>
                </a:lnTo>
                <a:lnTo>
                  <a:pt x="33446" y="4158"/>
                </a:lnTo>
                <a:lnTo>
                  <a:pt x="29275" y="6238"/>
                </a:lnTo>
                <a:lnTo>
                  <a:pt x="25066" y="10397"/>
                </a:lnTo>
                <a:lnTo>
                  <a:pt x="20895" y="12476"/>
                </a:lnTo>
                <a:lnTo>
                  <a:pt x="16723" y="16635"/>
                </a:lnTo>
                <a:lnTo>
                  <a:pt x="14637" y="16635"/>
                </a:lnTo>
                <a:lnTo>
                  <a:pt x="14637" y="20794"/>
                </a:lnTo>
                <a:lnTo>
                  <a:pt x="12515" y="22873"/>
                </a:lnTo>
                <a:lnTo>
                  <a:pt x="27152" y="22873"/>
                </a:lnTo>
                <a:lnTo>
                  <a:pt x="27152" y="18714"/>
                </a:lnTo>
                <a:lnTo>
                  <a:pt x="29275" y="18714"/>
                </a:lnTo>
                <a:lnTo>
                  <a:pt x="35532" y="12476"/>
                </a:lnTo>
                <a:lnTo>
                  <a:pt x="39704" y="10397"/>
                </a:lnTo>
                <a:lnTo>
                  <a:pt x="41790" y="8317"/>
                </a:lnTo>
                <a:lnTo>
                  <a:pt x="60636" y="6238"/>
                </a:lnTo>
                <a:lnTo>
                  <a:pt x="73187" y="6238"/>
                </a:lnTo>
                <a:lnTo>
                  <a:pt x="71065" y="4158"/>
                </a:lnTo>
                <a:lnTo>
                  <a:pt x="64807" y="2079"/>
                </a:lnTo>
                <a:lnTo>
                  <a:pt x="6480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766670" y="2147785"/>
            <a:ext cx="123825" cy="106045"/>
          </a:xfrm>
          <a:custGeom>
            <a:avLst/>
            <a:gdLst/>
            <a:ahLst/>
            <a:cxnLst/>
            <a:rect l="l" t="t" r="r" b="b"/>
            <a:pathLst>
              <a:path w="123825" h="106044">
                <a:moveTo>
                  <a:pt x="39704" y="81085"/>
                </a:moveTo>
                <a:lnTo>
                  <a:pt x="31361" y="81085"/>
                </a:lnTo>
                <a:lnTo>
                  <a:pt x="31361" y="85244"/>
                </a:lnTo>
                <a:lnTo>
                  <a:pt x="25066" y="91482"/>
                </a:lnTo>
                <a:lnTo>
                  <a:pt x="20895" y="93562"/>
                </a:lnTo>
                <a:lnTo>
                  <a:pt x="18809" y="95641"/>
                </a:lnTo>
                <a:lnTo>
                  <a:pt x="14637" y="97720"/>
                </a:lnTo>
                <a:lnTo>
                  <a:pt x="0" y="97720"/>
                </a:lnTo>
                <a:lnTo>
                  <a:pt x="0" y="106038"/>
                </a:lnTo>
                <a:lnTo>
                  <a:pt x="41826" y="106038"/>
                </a:lnTo>
                <a:lnTo>
                  <a:pt x="39704" y="97720"/>
                </a:lnTo>
                <a:lnTo>
                  <a:pt x="37618" y="95641"/>
                </a:lnTo>
                <a:lnTo>
                  <a:pt x="35532" y="91482"/>
                </a:lnTo>
                <a:lnTo>
                  <a:pt x="37618" y="89403"/>
                </a:lnTo>
                <a:lnTo>
                  <a:pt x="37618" y="85244"/>
                </a:lnTo>
                <a:lnTo>
                  <a:pt x="39704" y="85244"/>
                </a:lnTo>
                <a:lnTo>
                  <a:pt x="39704" y="81085"/>
                </a:lnTo>
                <a:close/>
              </a:path>
              <a:path w="123825" h="106044">
                <a:moveTo>
                  <a:pt x="123358" y="97720"/>
                </a:moveTo>
                <a:lnTo>
                  <a:pt x="73187" y="97720"/>
                </a:lnTo>
                <a:lnTo>
                  <a:pt x="73187" y="106038"/>
                </a:lnTo>
                <a:lnTo>
                  <a:pt x="123358" y="106038"/>
                </a:lnTo>
                <a:lnTo>
                  <a:pt x="123358" y="97720"/>
                </a:lnTo>
                <a:close/>
              </a:path>
              <a:path w="123825" h="106044">
                <a:moveTo>
                  <a:pt x="77359" y="60295"/>
                </a:moveTo>
                <a:lnTo>
                  <a:pt x="58550" y="60295"/>
                </a:lnTo>
                <a:lnTo>
                  <a:pt x="64807" y="66533"/>
                </a:lnTo>
                <a:lnTo>
                  <a:pt x="66893" y="70692"/>
                </a:lnTo>
                <a:lnTo>
                  <a:pt x="71102" y="74851"/>
                </a:lnTo>
                <a:lnTo>
                  <a:pt x="73187" y="79006"/>
                </a:lnTo>
                <a:lnTo>
                  <a:pt x="77359" y="83165"/>
                </a:lnTo>
                <a:lnTo>
                  <a:pt x="79445" y="87323"/>
                </a:lnTo>
                <a:lnTo>
                  <a:pt x="81531" y="89403"/>
                </a:lnTo>
                <a:lnTo>
                  <a:pt x="83617" y="95641"/>
                </a:lnTo>
                <a:lnTo>
                  <a:pt x="81531" y="97720"/>
                </a:lnTo>
                <a:lnTo>
                  <a:pt x="108720" y="97720"/>
                </a:lnTo>
                <a:lnTo>
                  <a:pt x="104548" y="95641"/>
                </a:lnTo>
                <a:lnTo>
                  <a:pt x="100377" y="91482"/>
                </a:lnTo>
                <a:lnTo>
                  <a:pt x="98254" y="87323"/>
                </a:lnTo>
                <a:lnTo>
                  <a:pt x="94083" y="83165"/>
                </a:lnTo>
                <a:lnTo>
                  <a:pt x="91997" y="79006"/>
                </a:lnTo>
                <a:lnTo>
                  <a:pt x="87825" y="74851"/>
                </a:lnTo>
                <a:lnTo>
                  <a:pt x="85739" y="70692"/>
                </a:lnTo>
                <a:lnTo>
                  <a:pt x="81531" y="66533"/>
                </a:lnTo>
                <a:lnTo>
                  <a:pt x="79445" y="62374"/>
                </a:lnTo>
                <a:lnTo>
                  <a:pt x="77359" y="60295"/>
                </a:lnTo>
                <a:close/>
              </a:path>
              <a:path w="123825" h="106044">
                <a:moveTo>
                  <a:pt x="45998" y="72771"/>
                </a:moveTo>
                <a:lnTo>
                  <a:pt x="39704" y="72771"/>
                </a:lnTo>
                <a:lnTo>
                  <a:pt x="39704" y="76930"/>
                </a:lnTo>
                <a:lnTo>
                  <a:pt x="35532" y="81085"/>
                </a:lnTo>
                <a:lnTo>
                  <a:pt x="41826" y="81085"/>
                </a:lnTo>
                <a:lnTo>
                  <a:pt x="45998" y="76930"/>
                </a:lnTo>
                <a:lnTo>
                  <a:pt x="45998" y="72771"/>
                </a:lnTo>
                <a:close/>
              </a:path>
              <a:path w="123825" h="106044">
                <a:moveTo>
                  <a:pt x="50170" y="0"/>
                </a:moveTo>
                <a:lnTo>
                  <a:pt x="0" y="0"/>
                </a:lnTo>
                <a:lnTo>
                  <a:pt x="0" y="8317"/>
                </a:lnTo>
                <a:lnTo>
                  <a:pt x="18809" y="10397"/>
                </a:lnTo>
                <a:lnTo>
                  <a:pt x="22980" y="10397"/>
                </a:lnTo>
                <a:lnTo>
                  <a:pt x="22980" y="14555"/>
                </a:lnTo>
                <a:lnTo>
                  <a:pt x="29275" y="20790"/>
                </a:lnTo>
                <a:lnTo>
                  <a:pt x="31361" y="24949"/>
                </a:lnTo>
                <a:lnTo>
                  <a:pt x="35532" y="29107"/>
                </a:lnTo>
                <a:lnTo>
                  <a:pt x="37618" y="33266"/>
                </a:lnTo>
                <a:lnTo>
                  <a:pt x="43912" y="39504"/>
                </a:lnTo>
                <a:lnTo>
                  <a:pt x="45998" y="43663"/>
                </a:lnTo>
                <a:lnTo>
                  <a:pt x="50170" y="47822"/>
                </a:lnTo>
                <a:lnTo>
                  <a:pt x="52256" y="51977"/>
                </a:lnTo>
                <a:lnTo>
                  <a:pt x="54341" y="58215"/>
                </a:lnTo>
                <a:lnTo>
                  <a:pt x="50170" y="62374"/>
                </a:lnTo>
                <a:lnTo>
                  <a:pt x="48084" y="62374"/>
                </a:lnTo>
                <a:lnTo>
                  <a:pt x="48084" y="66533"/>
                </a:lnTo>
                <a:lnTo>
                  <a:pt x="41826" y="72771"/>
                </a:lnTo>
                <a:lnTo>
                  <a:pt x="48084" y="72771"/>
                </a:lnTo>
                <a:lnTo>
                  <a:pt x="58550" y="62374"/>
                </a:lnTo>
                <a:lnTo>
                  <a:pt x="58550" y="60295"/>
                </a:lnTo>
                <a:lnTo>
                  <a:pt x="77359" y="60295"/>
                </a:lnTo>
                <a:lnTo>
                  <a:pt x="75273" y="58215"/>
                </a:lnTo>
                <a:lnTo>
                  <a:pt x="73187" y="54057"/>
                </a:lnTo>
                <a:lnTo>
                  <a:pt x="66893" y="47822"/>
                </a:lnTo>
                <a:lnTo>
                  <a:pt x="73187" y="41584"/>
                </a:lnTo>
                <a:lnTo>
                  <a:pt x="62722" y="41584"/>
                </a:lnTo>
                <a:lnTo>
                  <a:pt x="56464" y="35346"/>
                </a:lnTo>
                <a:lnTo>
                  <a:pt x="54341" y="31187"/>
                </a:lnTo>
                <a:lnTo>
                  <a:pt x="50170" y="27028"/>
                </a:lnTo>
                <a:lnTo>
                  <a:pt x="48084" y="22869"/>
                </a:lnTo>
                <a:lnTo>
                  <a:pt x="43912" y="18714"/>
                </a:lnTo>
                <a:lnTo>
                  <a:pt x="41826" y="14555"/>
                </a:lnTo>
                <a:lnTo>
                  <a:pt x="45998" y="10397"/>
                </a:lnTo>
                <a:lnTo>
                  <a:pt x="50170" y="8317"/>
                </a:lnTo>
                <a:lnTo>
                  <a:pt x="50170" y="0"/>
                </a:lnTo>
                <a:close/>
              </a:path>
              <a:path w="123825" h="106044">
                <a:moveTo>
                  <a:pt x="119186" y="0"/>
                </a:moveTo>
                <a:lnTo>
                  <a:pt x="75273" y="0"/>
                </a:lnTo>
                <a:lnTo>
                  <a:pt x="75273" y="8317"/>
                </a:lnTo>
                <a:lnTo>
                  <a:pt x="83617" y="8317"/>
                </a:lnTo>
                <a:lnTo>
                  <a:pt x="83617" y="20790"/>
                </a:lnTo>
                <a:lnTo>
                  <a:pt x="81531" y="22869"/>
                </a:lnTo>
                <a:lnTo>
                  <a:pt x="79445" y="22869"/>
                </a:lnTo>
                <a:lnTo>
                  <a:pt x="79445" y="27028"/>
                </a:lnTo>
                <a:lnTo>
                  <a:pt x="64807" y="41584"/>
                </a:lnTo>
                <a:lnTo>
                  <a:pt x="73187" y="41584"/>
                </a:lnTo>
                <a:lnTo>
                  <a:pt x="73187" y="37425"/>
                </a:lnTo>
                <a:lnTo>
                  <a:pt x="75273" y="37425"/>
                </a:lnTo>
                <a:lnTo>
                  <a:pt x="81531" y="31187"/>
                </a:lnTo>
                <a:lnTo>
                  <a:pt x="81531" y="27028"/>
                </a:lnTo>
                <a:lnTo>
                  <a:pt x="83617" y="27028"/>
                </a:lnTo>
                <a:lnTo>
                  <a:pt x="89911" y="20790"/>
                </a:lnTo>
                <a:lnTo>
                  <a:pt x="94083" y="18714"/>
                </a:lnTo>
                <a:lnTo>
                  <a:pt x="100377" y="12476"/>
                </a:lnTo>
                <a:lnTo>
                  <a:pt x="104548" y="10397"/>
                </a:lnTo>
                <a:lnTo>
                  <a:pt x="119186" y="8317"/>
                </a:lnTo>
                <a:lnTo>
                  <a:pt x="11918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900494" y="2145706"/>
            <a:ext cx="119380" cy="158115"/>
          </a:xfrm>
          <a:custGeom>
            <a:avLst/>
            <a:gdLst/>
            <a:ahLst/>
            <a:cxnLst/>
            <a:rect l="l" t="t" r="r" b="b"/>
            <a:pathLst>
              <a:path w="119379" h="158114">
                <a:moveTo>
                  <a:pt x="54378" y="147619"/>
                </a:moveTo>
                <a:lnTo>
                  <a:pt x="0" y="147619"/>
                </a:lnTo>
                <a:lnTo>
                  <a:pt x="0" y="158016"/>
                </a:lnTo>
                <a:lnTo>
                  <a:pt x="54378" y="158016"/>
                </a:lnTo>
                <a:lnTo>
                  <a:pt x="54378" y="147619"/>
                </a:lnTo>
                <a:close/>
              </a:path>
              <a:path w="119379" h="158114">
                <a:moveTo>
                  <a:pt x="33446" y="0"/>
                </a:moveTo>
                <a:lnTo>
                  <a:pt x="0" y="0"/>
                </a:lnTo>
                <a:lnTo>
                  <a:pt x="0" y="10397"/>
                </a:lnTo>
                <a:lnTo>
                  <a:pt x="16723" y="12476"/>
                </a:lnTo>
                <a:lnTo>
                  <a:pt x="18809" y="145539"/>
                </a:lnTo>
                <a:lnTo>
                  <a:pt x="16723" y="147619"/>
                </a:lnTo>
                <a:lnTo>
                  <a:pt x="37618" y="147619"/>
                </a:lnTo>
                <a:lnTo>
                  <a:pt x="35532" y="145539"/>
                </a:lnTo>
                <a:lnTo>
                  <a:pt x="33446" y="139301"/>
                </a:lnTo>
                <a:lnTo>
                  <a:pt x="33446" y="95641"/>
                </a:lnTo>
                <a:lnTo>
                  <a:pt x="41826" y="95641"/>
                </a:lnTo>
                <a:lnTo>
                  <a:pt x="37618" y="91482"/>
                </a:lnTo>
                <a:lnTo>
                  <a:pt x="35532" y="87323"/>
                </a:lnTo>
                <a:lnTo>
                  <a:pt x="33446" y="81085"/>
                </a:lnTo>
                <a:lnTo>
                  <a:pt x="33446" y="27028"/>
                </a:lnTo>
                <a:lnTo>
                  <a:pt x="35532" y="27028"/>
                </a:lnTo>
                <a:lnTo>
                  <a:pt x="35532" y="22869"/>
                </a:lnTo>
                <a:lnTo>
                  <a:pt x="37618" y="22869"/>
                </a:lnTo>
                <a:lnTo>
                  <a:pt x="37618" y="18714"/>
                </a:lnTo>
                <a:lnTo>
                  <a:pt x="39741" y="18714"/>
                </a:lnTo>
                <a:lnTo>
                  <a:pt x="43912" y="14555"/>
                </a:lnTo>
                <a:lnTo>
                  <a:pt x="33446" y="14555"/>
                </a:lnTo>
                <a:lnTo>
                  <a:pt x="33446" y="0"/>
                </a:lnTo>
                <a:close/>
              </a:path>
              <a:path w="119379" h="158114">
                <a:moveTo>
                  <a:pt x="41826" y="95641"/>
                </a:moveTo>
                <a:lnTo>
                  <a:pt x="33446" y="95641"/>
                </a:lnTo>
                <a:lnTo>
                  <a:pt x="37618" y="97720"/>
                </a:lnTo>
                <a:lnTo>
                  <a:pt x="45998" y="106038"/>
                </a:lnTo>
                <a:lnTo>
                  <a:pt x="54378" y="110193"/>
                </a:lnTo>
                <a:lnTo>
                  <a:pt x="79445" y="110193"/>
                </a:lnTo>
                <a:lnTo>
                  <a:pt x="85739" y="108117"/>
                </a:lnTo>
                <a:lnTo>
                  <a:pt x="89911" y="106038"/>
                </a:lnTo>
                <a:lnTo>
                  <a:pt x="91997" y="103959"/>
                </a:lnTo>
                <a:lnTo>
                  <a:pt x="52256" y="103959"/>
                </a:lnTo>
                <a:lnTo>
                  <a:pt x="43912" y="99800"/>
                </a:lnTo>
                <a:lnTo>
                  <a:pt x="41826" y="95641"/>
                </a:lnTo>
                <a:close/>
              </a:path>
              <a:path w="119379" h="158114">
                <a:moveTo>
                  <a:pt x="108720" y="85244"/>
                </a:moveTo>
                <a:lnTo>
                  <a:pt x="91997" y="85244"/>
                </a:lnTo>
                <a:lnTo>
                  <a:pt x="91997" y="89403"/>
                </a:lnTo>
                <a:lnTo>
                  <a:pt x="89911" y="89403"/>
                </a:lnTo>
                <a:lnTo>
                  <a:pt x="89911" y="93562"/>
                </a:lnTo>
                <a:lnTo>
                  <a:pt x="85739" y="95641"/>
                </a:lnTo>
                <a:lnTo>
                  <a:pt x="79445" y="101879"/>
                </a:lnTo>
                <a:lnTo>
                  <a:pt x="73187" y="103959"/>
                </a:lnTo>
                <a:lnTo>
                  <a:pt x="91997" y="103959"/>
                </a:lnTo>
                <a:lnTo>
                  <a:pt x="96168" y="101879"/>
                </a:lnTo>
                <a:lnTo>
                  <a:pt x="100377" y="97720"/>
                </a:lnTo>
                <a:lnTo>
                  <a:pt x="104548" y="95641"/>
                </a:lnTo>
                <a:lnTo>
                  <a:pt x="104548" y="91482"/>
                </a:lnTo>
                <a:lnTo>
                  <a:pt x="106634" y="91482"/>
                </a:lnTo>
                <a:lnTo>
                  <a:pt x="108720" y="89403"/>
                </a:lnTo>
                <a:lnTo>
                  <a:pt x="108720" y="85244"/>
                </a:lnTo>
                <a:close/>
              </a:path>
              <a:path w="119379" h="158114">
                <a:moveTo>
                  <a:pt x="117100" y="68612"/>
                </a:moveTo>
                <a:lnTo>
                  <a:pt x="98291" y="68612"/>
                </a:lnTo>
                <a:lnTo>
                  <a:pt x="98291" y="76930"/>
                </a:lnTo>
                <a:lnTo>
                  <a:pt x="96168" y="76930"/>
                </a:lnTo>
                <a:lnTo>
                  <a:pt x="96168" y="81085"/>
                </a:lnTo>
                <a:lnTo>
                  <a:pt x="94083" y="81085"/>
                </a:lnTo>
                <a:lnTo>
                  <a:pt x="94083" y="85244"/>
                </a:lnTo>
                <a:lnTo>
                  <a:pt x="110806" y="85244"/>
                </a:lnTo>
                <a:lnTo>
                  <a:pt x="112928" y="83165"/>
                </a:lnTo>
                <a:lnTo>
                  <a:pt x="112928" y="79009"/>
                </a:lnTo>
                <a:lnTo>
                  <a:pt x="115014" y="79009"/>
                </a:lnTo>
                <a:lnTo>
                  <a:pt x="117100" y="76930"/>
                </a:lnTo>
                <a:lnTo>
                  <a:pt x="117100" y="68612"/>
                </a:lnTo>
                <a:close/>
              </a:path>
              <a:path w="119379" h="158114">
                <a:moveTo>
                  <a:pt x="87825" y="4158"/>
                </a:moveTo>
                <a:lnTo>
                  <a:pt x="77359" y="4158"/>
                </a:lnTo>
                <a:lnTo>
                  <a:pt x="77359" y="6238"/>
                </a:lnTo>
                <a:lnTo>
                  <a:pt x="81531" y="8317"/>
                </a:lnTo>
                <a:lnTo>
                  <a:pt x="89911" y="16635"/>
                </a:lnTo>
                <a:lnTo>
                  <a:pt x="91997" y="20794"/>
                </a:lnTo>
                <a:lnTo>
                  <a:pt x="94083" y="27028"/>
                </a:lnTo>
                <a:lnTo>
                  <a:pt x="96168" y="31187"/>
                </a:lnTo>
                <a:lnTo>
                  <a:pt x="98291" y="39504"/>
                </a:lnTo>
                <a:lnTo>
                  <a:pt x="100377" y="68612"/>
                </a:lnTo>
                <a:lnTo>
                  <a:pt x="119186" y="68612"/>
                </a:lnTo>
                <a:lnTo>
                  <a:pt x="117100" y="39504"/>
                </a:lnTo>
                <a:lnTo>
                  <a:pt x="115014" y="33266"/>
                </a:lnTo>
                <a:lnTo>
                  <a:pt x="112928" y="29107"/>
                </a:lnTo>
                <a:lnTo>
                  <a:pt x="110806" y="27028"/>
                </a:lnTo>
                <a:lnTo>
                  <a:pt x="106634" y="18714"/>
                </a:lnTo>
                <a:lnTo>
                  <a:pt x="98291" y="10397"/>
                </a:lnTo>
                <a:lnTo>
                  <a:pt x="94083" y="8317"/>
                </a:lnTo>
                <a:lnTo>
                  <a:pt x="91997" y="6238"/>
                </a:lnTo>
                <a:lnTo>
                  <a:pt x="87825" y="4158"/>
                </a:lnTo>
                <a:close/>
              </a:path>
              <a:path w="119379" h="158114">
                <a:moveTo>
                  <a:pt x="83653" y="0"/>
                </a:moveTo>
                <a:lnTo>
                  <a:pt x="56464" y="2079"/>
                </a:lnTo>
                <a:lnTo>
                  <a:pt x="43912" y="8317"/>
                </a:lnTo>
                <a:lnTo>
                  <a:pt x="41826" y="10397"/>
                </a:lnTo>
                <a:lnTo>
                  <a:pt x="37618" y="12476"/>
                </a:lnTo>
                <a:lnTo>
                  <a:pt x="35532" y="14555"/>
                </a:lnTo>
                <a:lnTo>
                  <a:pt x="43912" y="14555"/>
                </a:lnTo>
                <a:lnTo>
                  <a:pt x="45998" y="12476"/>
                </a:lnTo>
                <a:lnTo>
                  <a:pt x="50170" y="10397"/>
                </a:lnTo>
                <a:lnTo>
                  <a:pt x="52256" y="8317"/>
                </a:lnTo>
                <a:lnTo>
                  <a:pt x="58550" y="6238"/>
                </a:lnTo>
                <a:lnTo>
                  <a:pt x="77359" y="4158"/>
                </a:lnTo>
                <a:lnTo>
                  <a:pt x="87825" y="4158"/>
                </a:lnTo>
                <a:lnTo>
                  <a:pt x="83653" y="2079"/>
                </a:lnTo>
                <a:lnTo>
                  <a:pt x="8365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6053127" y="2068781"/>
            <a:ext cx="56515" cy="247650"/>
          </a:xfrm>
          <a:custGeom>
            <a:avLst/>
            <a:gdLst/>
            <a:ahLst/>
            <a:cxnLst/>
            <a:rect l="l" t="t" r="r" b="b"/>
            <a:pathLst>
              <a:path w="56514" h="247650">
                <a:moveTo>
                  <a:pt x="33483" y="33266"/>
                </a:moveTo>
                <a:lnTo>
                  <a:pt x="23017" y="33266"/>
                </a:lnTo>
                <a:lnTo>
                  <a:pt x="23017" y="37425"/>
                </a:lnTo>
                <a:lnTo>
                  <a:pt x="20931" y="39504"/>
                </a:lnTo>
                <a:lnTo>
                  <a:pt x="18845" y="39504"/>
                </a:lnTo>
                <a:lnTo>
                  <a:pt x="18845" y="45739"/>
                </a:lnTo>
                <a:lnTo>
                  <a:pt x="16723" y="45739"/>
                </a:lnTo>
                <a:lnTo>
                  <a:pt x="16723" y="49898"/>
                </a:lnTo>
                <a:lnTo>
                  <a:pt x="14637" y="49898"/>
                </a:lnTo>
                <a:lnTo>
                  <a:pt x="14637" y="54057"/>
                </a:lnTo>
                <a:lnTo>
                  <a:pt x="12551" y="54057"/>
                </a:lnTo>
                <a:lnTo>
                  <a:pt x="12551" y="60295"/>
                </a:lnTo>
                <a:lnTo>
                  <a:pt x="10465" y="60295"/>
                </a:lnTo>
                <a:lnTo>
                  <a:pt x="10465" y="66533"/>
                </a:lnTo>
                <a:lnTo>
                  <a:pt x="8380" y="66533"/>
                </a:lnTo>
                <a:lnTo>
                  <a:pt x="8380" y="74847"/>
                </a:lnTo>
                <a:lnTo>
                  <a:pt x="6294" y="74847"/>
                </a:lnTo>
                <a:lnTo>
                  <a:pt x="6294" y="83165"/>
                </a:lnTo>
                <a:lnTo>
                  <a:pt x="4208" y="83165"/>
                </a:lnTo>
                <a:lnTo>
                  <a:pt x="4208" y="95641"/>
                </a:lnTo>
                <a:lnTo>
                  <a:pt x="2085" y="95641"/>
                </a:lnTo>
                <a:lnTo>
                  <a:pt x="2085" y="122670"/>
                </a:lnTo>
                <a:lnTo>
                  <a:pt x="0" y="124749"/>
                </a:lnTo>
                <a:lnTo>
                  <a:pt x="2085" y="149698"/>
                </a:lnTo>
                <a:lnTo>
                  <a:pt x="4208" y="162171"/>
                </a:lnTo>
                <a:lnTo>
                  <a:pt x="8380" y="178806"/>
                </a:lnTo>
                <a:lnTo>
                  <a:pt x="10465" y="185044"/>
                </a:lnTo>
                <a:lnTo>
                  <a:pt x="12551" y="189199"/>
                </a:lnTo>
                <a:lnTo>
                  <a:pt x="16723" y="201676"/>
                </a:lnTo>
                <a:lnTo>
                  <a:pt x="18845" y="203755"/>
                </a:lnTo>
                <a:lnTo>
                  <a:pt x="25103" y="216228"/>
                </a:lnTo>
                <a:lnTo>
                  <a:pt x="27189" y="218307"/>
                </a:lnTo>
                <a:lnTo>
                  <a:pt x="29275" y="222466"/>
                </a:lnTo>
                <a:lnTo>
                  <a:pt x="33483" y="226625"/>
                </a:lnTo>
                <a:lnTo>
                  <a:pt x="35569" y="230784"/>
                </a:lnTo>
                <a:lnTo>
                  <a:pt x="52292" y="247415"/>
                </a:lnTo>
                <a:lnTo>
                  <a:pt x="56464" y="247415"/>
                </a:lnTo>
                <a:lnTo>
                  <a:pt x="54378" y="243257"/>
                </a:lnTo>
                <a:lnTo>
                  <a:pt x="52292" y="241177"/>
                </a:lnTo>
                <a:lnTo>
                  <a:pt x="50206" y="237018"/>
                </a:lnTo>
                <a:lnTo>
                  <a:pt x="45998" y="232860"/>
                </a:lnTo>
                <a:lnTo>
                  <a:pt x="43912" y="228704"/>
                </a:lnTo>
                <a:lnTo>
                  <a:pt x="39741" y="224546"/>
                </a:lnTo>
                <a:lnTo>
                  <a:pt x="37655" y="220387"/>
                </a:lnTo>
                <a:lnTo>
                  <a:pt x="35569" y="218307"/>
                </a:lnTo>
                <a:lnTo>
                  <a:pt x="29275" y="205835"/>
                </a:lnTo>
                <a:lnTo>
                  <a:pt x="27189" y="199597"/>
                </a:lnTo>
                <a:lnTo>
                  <a:pt x="23017" y="191279"/>
                </a:lnTo>
                <a:lnTo>
                  <a:pt x="16723" y="166330"/>
                </a:lnTo>
                <a:lnTo>
                  <a:pt x="14637" y="151778"/>
                </a:lnTo>
                <a:lnTo>
                  <a:pt x="12551" y="124749"/>
                </a:lnTo>
                <a:lnTo>
                  <a:pt x="14637" y="122670"/>
                </a:lnTo>
                <a:lnTo>
                  <a:pt x="14637" y="93562"/>
                </a:lnTo>
                <a:lnTo>
                  <a:pt x="16723" y="93562"/>
                </a:lnTo>
                <a:lnTo>
                  <a:pt x="16723" y="81085"/>
                </a:lnTo>
                <a:lnTo>
                  <a:pt x="18845" y="81085"/>
                </a:lnTo>
                <a:lnTo>
                  <a:pt x="18845" y="72768"/>
                </a:lnTo>
                <a:lnTo>
                  <a:pt x="20931" y="72768"/>
                </a:lnTo>
                <a:lnTo>
                  <a:pt x="20931" y="64454"/>
                </a:lnTo>
                <a:lnTo>
                  <a:pt x="23017" y="64454"/>
                </a:lnTo>
                <a:lnTo>
                  <a:pt x="23017" y="56136"/>
                </a:lnTo>
                <a:lnTo>
                  <a:pt x="25103" y="56136"/>
                </a:lnTo>
                <a:lnTo>
                  <a:pt x="25103" y="51977"/>
                </a:lnTo>
                <a:lnTo>
                  <a:pt x="27189" y="51977"/>
                </a:lnTo>
                <a:lnTo>
                  <a:pt x="27189" y="47818"/>
                </a:lnTo>
                <a:lnTo>
                  <a:pt x="29275" y="47818"/>
                </a:lnTo>
                <a:lnTo>
                  <a:pt x="29275" y="43660"/>
                </a:lnTo>
                <a:lnTo>
                  <a:pt x="31361" y="43660"/>
                </a:lnTo>
                <a:lnTo>
                  <a:pt x="31361" y="37425"/>
                </a:lnTo>
                <a:lnTo>
                  <a:pt x="33483" y="37425"/>
                </a:lnTo>
                <a:lnTo>
                  <a:pt x="33483" y="33266"/>
                </a:lnTo>
                <a:close/>
              </a:path>
              <a:path w="56514" h="247650">
                <a:moveTo>
                  <a:pt x="56464" y="0"/>
                </a:moveTo>
                <a:lnTo>
                  <a:pt x="48121" y="4158"/>
                </a:lnTo>
                <a:lnTo>
                  <a:pt x="41826" y="10397"/>
                </a:lnTo>
                <a:lnTo>
                  <a:pt x="39741" y="10397"/>
                </a:lnTo>
                <a:lnTo>
                  <a:pt x="39741" y="14552"/>
                </a:lnTo>
                <a:lnTo>
                  <a:pt x="33483" y="20790"/>
                </a:lnTo>
                <a:lnTo>
                  <a:pt x="31361" y="20790"/>
                </a:lnTo>
                <a:lnTo>
                  <a:pt x="31361" y="24949"/>
                </a:lnTo>
                <a:lnTo>
                  <a:pt x="29275" y="27028"/>
                </a:lnTo>
                <a:lnTo>
                  <a:pt x="27189" y="27028"/>
                </a:lnTo>
                <a:lnTo>
                  <a:pt x="27189" y="31187"/>
                </a:lnTo>
                <a:lnTo>
                  <a:pt x="25103" y="33266"/>
                </a:lnTo>
                <a:lnTo>
                  <a:pt x="35569" y="33266"/>
                </a:lnTo>
                <a:lnTo>
                  <a:pt x="35569" y="29107"/>
                </a:lnTo>
                <a:lnTo>
                  <a:pt x="37655" y="29107"/>
                </a:lnTo>
                <a:lnTo>
                  <a:pt x="39741" y="27028"/>
                </a:lnTo>
                <a:lnTo>
                  <a:pt x="39741" y="22869"/>
                </a:lnTo>
                <a:lnTo>
                  <a:pt x="41826" y="22869"/>
                </a:lnTo>
                <a:lnTo>
                  <a:pt x="48121" y="16631"/>
                </a:lnTo>
                <a:lnTo>
                  <a:pt x="48121" y="12472"/>
                </a:lnTo>
                <a:lnTo>
                  <a:pt x="50206" y="12472"/>
                </a:lnTo>
                <a:lnTo>
                  <a:pt x="54378" y="8317"/>
                </a:lnTo>
                <a:lnTo>
                  <a:pt x="54378" y="4158"/>
                </a:lnTo>
                <a:lnTo>
                  <a:pt x="56464" y="4158"/>
                </a:lnTo>
                <a:lnTo>
                  <a:pt x="5646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6145161" y="2192487"/>
            <a:ext cx="153035" cy="0"/>
          </a:xfrm>
          <a:custGeom>
            <a:avLst/>
            <a:gdLst/>
            <a:ahLst/>
            <a:cxnLst/>
            <a:rect l="l" t="t" r="r" b="b"/>
            <a:pathLst>
              <a:path w="153035">
                <a:moveTo>
                  <a:pt x="0" y="0"/>
                </a:moveTo>
                <a:lnTo>
                  <a:pt x="152633" y="0"/>
                </a:lnTo>
              </a:path>
            </a:pathLst>
          </a:custGeom>
          <a:ln w="1166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6329155" y="2145706"/>
            <a:ext cx="104775" cy="110489"/>
          </a:xfrm>
          <a:custGeom>
            <a:avLst/>
            <a:gdLst/>
            <a:ahLst/>
            <a:cxnLst/>
            <a:rect l="l" t="t" r="r" b="b"/>
            <a:pathLst>
              <a:path w="104775" h="110489">
                <a:moveTo>
                  <a:pt x="71102" y="14555"/>
                </a:moveTo>
                <a:lnTo>
                  <a:pt x="39741" y="14555"/>
                </a:lnTo>
                <a:lnTo>
                  <a:pt x="58550" y="16635"/>
                </a:lnTo>
                <a:lnTo>
                  <a:pt x="62722" y="18714"/>
                </a:lnTo>
                <a:lnTo>
                  <a:pt x="69016" y="20794"/>
                </a:lnTo>
                <a:lnTo>
                  <a:pt x="79482" y="22869"/>
                </a:lnTo>
                <a:lnTo>
                  <a:pt x="83653" y="24949"/>
                </a:lnTo>
                <a:lnTo>
                  <a:pt x="73187" y="35346"/>
                </a:lnTo>
                <a:lnTo>
                  <a:pt x="69016" y="37425"/>
                </a:lnTo>
                <a:lnTo>
                  <a:pt x="54378" y="51977"/>
                </a:lnTo>
                <a:lnTo>
                  <a:pt x="50206" y="54057"/>
                </a:lnTo>
                <a:lnTo>
                  <a:pt x="27189" y="76930"/>
                </a:lnTo>
                <a:lnTo>
                  <a:pt x="25103" y="76930"/>
                </a:lnTo>
                <a:lnTo>
                  <a:pt x="25103" y="81085"/>
                </a:lnTo>
                <a:lnTo>
                  <a:pt x="10465" y="95641"/>
                </a:lnTo>
                <a:lnTo>
                  <a:pt x="8380" y="95641"/>
                </a:lnTo>
                <a:lnTo>
                  <a:pt x="8380" y="99800"/>
                </a:lnTo>
                <a:lnTo>
                  <a:pt x="6294" y="101879"/>
                </a:lnTo>
                <a:lnTo>
                  <a:pt x="4171" y="101879"/>
                </a:lnTo>
                <a:lnTo>
                  <a:pt x="4171" y="106038"/>
                </a:lnTo>
                <a:lnTo>
                  <a:pt x="0" y="110193"/>
                </a:lnTo>
                <a:lnTo>
                  <a:pt x="6294" y="110193"/>
                </a:lnTo>
                <a:lnTo>
                  <a:pt x="6294" y="106038"/>
                </a:lnTo>
                <a:lnTo>
                  <a:pt x="8380" y="106038"/>
                </a:lnTo>
                <a:lnTo>
                  <a:pt x="16723" y="97720"/>
                </a:lnTo>
                <a:lnTo>
                  <a:pt x="20931" y="95641"/>
                </a:lnTo>
                <a:lnTo>
                  <a:pt x="20931" y="93562"/>
                </a:lnTo>
                <a:lnTo>
                  <a:pt x="52292" y="93562"/>
                </a:lnTo>
                <a:lnTo>
                  <a:pt x="45998" y="91482"/>
                </a:lnTo>
                <a:lnTo>
                  <a:pt x="41826" y="89403"/>
                </a:lnTo>
                <a:lnTo>
                  <a:pt x="23017" y="87323"/>
                </a:lnTo>
                <a:lnTo>
                  <a:pt x="39741" y="70692"/>
                </a:lnTo>
                <a:lnTo>
                  <a:pt x="43912" y="68612"/>
                </a:lnTo>
                <a:lnTo>
                  <a:pt x="54378" y="58215"/>
                </a:lnTo>
                <a:lnTo>
                  <a:pt x="58550" y="56136"/>
                </a:lnTo>
                <a:lnTo>
                  <a:pt x="94119" y="20794"/>
                </a:lnTo>
                <a:lnTo>
                  <a:pt x="94119" y="16635"/>
                </a:lnTo>
                <a:lnTo>
                  <a:pt x="73187" y="16635"/>
                </a:lnTo>
                <a:lnTo>
                  <a:pt x="71102" y="14555"/>
                </a:lnTo>
                <a:close/>
              </a:path>
              <a:path w="104775" h="110489">
                <a:moveTo>
                  <a:pt x="94119" y="81085"/>
                </a:moveTo>
                <a:lnTo>
                  <a:pt x="85739" y="81085"/>
                </a:lnTo>
                <a:lnTo>
                  <a:pt x="85739" y="85244"/>
                </a:lnTo>
                <a:lnTo>
                  <a:pt x="81567" y="87323"/>
                </a:lnTo>
                <a:lnTo>
                  <a:pt x="77359" y="91482"/>
                </a:lnTo>
                <a:lnTo>
                  <a:pt x="71102" y="93562"/>
                </a:lnTo>
                <a:lnTo>
                  <a:pt x="20931" y="93562"/>
                </a:lnTo>
                <a:lnTo>
                  <a:pt x="35569" y="95641"/>
                </a:lnTo>
                <a:lnTo>
                  <a:pt x="37655" y="97720"/>
                </a:lnTo>
                <a:lnTo>
                  <a:pt x="39741" y="101879"/>
                </a:lnTo>
                <a:lnTo>
                  <a:pt x="43912" y="103959"/>
                </a:lnTo>
                <a:lnTo>
                  <a:pt x="48084" y="108117"/>
                </a:lnTo>
                <a:lnTo>
                  <a:pt x="52292" y="110193"/>
                </a:lnTo>
                <a:lnTo>
                  <a:pt x="69016" y="110193"/>
                </a:lnTo>
                <a:lnTo>
                  <a:pt x="77359" y="106038"/>
                </a:lnTo>
                <a:lnTo>
                  <a:pt x="87825" y="95641"/>
                </a:lnTo>
                <a:lnTo>
                  <a:pt x="87825" y="91482"/>
                </a:lnTo>
                <a:lnTo>
                  <a:pt x="89911" y="91482"/>
                </a:lnTo>
                <a:lnTo>
                  <a:pt x="89911" y="87323"/>
                </a:lnTo>
                <a:lnTo>
                  <a:pt x="91997" y="87323"/>
                </a:lnTo>
                <a:lnTo>
                  <a:pt x="94119" y="85244"/>
                </a:lnTo>
                <a:lnTo>
                  <a:pt x="94119" y="81085"/>
                </a:lnTo>
                <a:close/>
              </a:path>
              <a:path w="104775" h="110489">
                <a:moveTo>
                  <a:pt x="96205" y="72771"/>
                </a:moveTo>
                <a:lnTo>
                  <a:pt x="89911" y="72771"/>
                </a:lnTo>
                <a:lnTo>
                  <a:pt x="89911" y="76930"/>
                </a:lnTo>
                <a:lnTo>
                  <a:pt x="87825" y="76930"/>
                </a:lnTo>
                <a:lnTo>
                  <a:pt x="87825" y="81085"/>
                </a:lnTo>
                <a:lnTo>
                  <a:pt x="96205" y="81085"/>
                </a:lnTo>
                <a:lnTo>
                  <a:pt x="96205" y="72771"/>
                </a:lnTo>
                <a:close/>
              </a:path>
              <a:path w="104775" h="110489">
                <a:moveTo>
                  <a:pt x="58550" y="0"/>
                </a:moveTo>
                <a:lnTo>
                  <a:pt x="41826" y="2079"/>
                </a:lnTo>
                <a:lnTo>
                  <a:pt x="37655" y="4158"/>
                </a:lnTo>
                <a:lnTo>
                  <a:pt x="29275" y="12476"/>
                </a:lnTo>
                <a:lnTo>
                  <a:pt x="27189" y="12476"/>
                </a:lnTo>
                <a:lnTo>
                  <a:pt x="27189" y="16635"/>
                </a:lnTo>
                <a:lnTo>
                  <a:pt x="25103" y="16635"/>
                </a:lnTo>
                <a:lnTo>
                  <a:pt x="25103" y="20794"/>
                </a:lnTo>
                <a:lnTo>
                  <a:pt x="23017" y="20794"/>
                </a:lnTo>
                <a:lnTo>
                  <a:pt x="23017" y="24949"/>
                </a:lnTo>
                <a:lnTo>
                  <a:pt x="20931" y="27028"/>
                </a:lnTo>
                <a:lnTo>
                  <a:pt x="27189" y="27028"/>
                </a:lnTo>
                <a:lnTo>
                  <a:pt x="35569" y="18714"/>
                </a:lnTo>
                <a:lnTo>
                  <a:pt x="39741" y="16635"/>
                </a:lnTo>
                <a:lnTo>
                  <a:pt x="39741" y="14555"/>
                </a:lnTo>
                <a:lnTo>
                  <a:pt x="71102" y="14555"/>
                </a:lnTo>
                <a:lnTo>
                  <a:pt x="66930" y="10397"/>
                </a:lnTo>
                <a:lnTo>
                  <a:pt x="64844" y="6238"/>
                </a:lnTo>
                <a:lnTo>
                  <a:pt x="62722" y="4158"/>
                </a:lnTo>
                <a:lnTo>
                  <a:pt x="58550" y="2079"/>
                </a:lnTo>
                <a:lnTo>
                  <a:pt x="58550" y="0"/>
                </a:lnTo>
                <a:close/>
              </a:path>
              <a:path w="104775" h="110489">
                <a:moveTo>
                  <a:pt x="100377" y="8317"/>
                </a:moveTo>
                <a:lnTo>
                  <a:pt x="91997" y="8317"/>
                </a:lnTo>
                <a:lnTo>
                  <a:pt x="91997" y="12476"/>
                </a:lnTo>
                <a:lnTo>
                  <a:pt x="89911" y="14555"/>
                </a:lnTo>
                <a:lnTo>
                  <a:pt x="85739" y="16635"/>
                </a:lnTo>
                <a:lnTo>
                  <a:pt x="96205" y="16635"/>
                </a:lnTo>
                <a:lnTo>
                  <a:pt x="100377" y="12476"/>
                </a:lnTo>
                <a:lnTo>
                  <a:pt x="100377" y="8317"/>
                </a:lnTo>
                <a:close/>
              </a:path>
              <a:path w="104775" h="110489">
                <a:moveTo>
                  <a:pt x="104548" y="0"/>
                </a:moveTo>
                <a:lnTo>
                  <a:pt x="98291" y="0"/>
                </a:lnTo>
                <a:lnTo>
                  <a:pt x="98291" y="4158"/>
                </a:lnTo>
                <a:lnTo>
                  <a:pt x="94119" y="8317"/>
                </a:lnTo>
                <a:lnTo>
                  <a:pt x="102463" y="8317"/>
                </a:lnTo>
                <a:lnTo>
                  <a:pt x="104548" y="6238"/>
                </a:lnTo>
                <a:lnTo>
                  <a:pt x="10454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6456722" y="2068781"/>
            <a:ext cx="59055" cy="247650"/>
          </a:xfrm>
          <a:custGeom>
            <a:avLst/>
            <a:gdLst/>
            <a:ahLst/>
            <a:cxnLst/>
            <a:rect l="l" t="t" r="r" b="b"/>
            <a:pathLst>
              <a:path w="59054" h="247650">
                <a:moveTo>
                  <a:pt x="48084" y="185044"/>
                </a:moveTo>
                <a:lnTo>
                  <a:pt x="35532" y="185044"/>
                </a:lnTo>
                <a:lnTo>
                  <a:pt x="35532" y="191279"/>
                </a:lnTo>
                <a:lnTo>
                  <a:pt x="33446" y="191279"/>
                </a:lnTo>
                <a:lnTo>
                  <a:pt x="33446" y="197517"/>
                </a:lnTo>
                <a:lnTo>
                  <a:pt x="31361" y="197517"/>
                </a:lnTo>
                <a:lnTo>
                  <a:pt x="31361" y="201676"/>
                </a:lnTo>
                <a:lnTo>
                  <a:pt x="29275" y="201676"/>
                </a:lnTo>
                <a:lnTo>
                  <a:pt x="29275" y="205835"/>
                </a:lnTo>
                <a:lnTo>
                  <a:pt x="27189" y="205835"/>
                </a:lnTo>
                <a:lnTo>
                  <a:pt x="27189" y="209994"/>
                </a:lnTo>
                <a:lnTo>
                  <a:pt x="25103" y="209994"/>
                </a:lnTo>
                <a:lnTo>
                  <a:pt x="25103" y="216228"/>
                </a:lnTo>
                <a:lnTo>
                  <a:pt x="22980" y="216228"/>
                </a:lnTo>
                <a:lnTo>
                  <a:pt x="22980" y="220387"/>
                </a:lnTo>
                <a:lnTo>
                  <a:pt x="18809" y="224546"/>
                </a:lnTo>
                <a:lnTo>
                  <a:pt x="16723" y="224546"/>
                </a:lnTo>
                <a:lnTo>
                  <a:pt x="16723" y="228704"/>
                </a:lnTo>
                <a:lnTo>
                  <a:pt x="12551" y="232860"/>
                </a:lnTo>
                <a:lnTo>
                  <a:pt x="10465" y="232860"/>
                </a:lnTo>
                <a:lnTo>
                  <a:pt x="10465" y="237018"/>
                </a:lnTo>
                <a:lnTo>
                  <a:pt x="0" y="247415"/>
                </a:lnTo>
                <a:lnTo>
                  <a:pt x="6257" y="247415"/>
                </a:lnTo>
                <a:lnTo>
                  <a:pt x="10465" y="245336"/>
                </a:lnTo>
                <a:lnTo>
                  <a:pt x="22980" y="232860"/>
                </a:lnTo>
                <a:lnTo>
                  <a:pt x="22980" y="228704"/>
                </a:lnTo>
                <a:lnTo>
                  <a:pt x="25103" y="228704"/>
                </a:lnTo>
                <a:lnTo>
                  <a:pt x="31361" y="222466"/>
                </a:lnTo>
                <a:lnTo>
                  <a:pt x="31361" y="218307"/>
                </a:lnTo>
                <a:lnTo>
                  <a:pt x="33446" y="218307"/>
                </a:lnTo>
                <a:lnTo>
                  <a:pt x="33446" y="214152"/>
                </a:lnTo>
                <a:lnTo>
                  <a:pt x="35532" y="214152"/>
                </a:lnTo>
                <a:lnTo>
                  <a:pt x="37618" y="212073"/>
                </a:lnTo>
                <a:lnTo>
                  <a:pt x="37618" y="207914"/>
                </a:lnTo>
                <a:lnTo>
                  <a:pt x="39741" y="207914"/>
                </a:lnTo>
                <a:lnTo>
                  <a:pt x="39741" y="203755"/>
                </a:lnTo>
                <a:lnTo>
                  <a:pt x="41826" y="203755"/>
                </a:lnTo>
                <a:lnTo>
                  <a:pt x="41826" y="199597"/>
                </a:lnTo>
                <a:lnTo>
                  <a:pt x="43912" y="199597"/>
                </a:lnTo>
                <a:lnTo>
                  <a:pt x="43912" y="195438"/>
                </a:lnTo>
                <a:lnTo>
                  <a:pt x="45998" y="195438"/>
                </a:lnTo>
                <a:lnTo>
                  <a:pt x="45998" y="189199"/>
                </a:lnTo>
                <a:lnTo>
                  <a:pt x="48084" y="189199"/>
                </a:lnTo>
                <a:lnTo>
                  <a:pt x="48084" y="185044"/>
                </a:lnTo>
                <a:close/>
              </a:path>
              <a:path w="59054" h="247650">
                <a:moveTo>
                  <a:pt x="6257" y="0"/>
                </a:moveTo>
                <a:lnTo>
                  <a:pt x="0" y="2079"/>
                </a:lnTo>
                <a:lnTo>
                  <a:pt x="2085" y="4158"/>
                </a:lnTo>
                <a:lnTo>
                  <a:pt x="4171" y="8317"/>
                </a:lnTo>
                <a:lnTo>
                  <a:pt x="10465" y="14552"/>
                </a:lnTo>
                <a:lnTo>
                  <a:pt x="12551" y="18710"/>
                </a:lnTo>
                <a:lnTo>
                  <a:pt x="18809" y="24949"/>
                </a:lnTo>
                <a:lnTo>
                  <a:pt x="39741" y="81085"/>
                </a:lnTo>
                <a:lnTo>
                  <a:pt x="43912" y="153857"/>
                </a:lnTo>
                <a:lnTo>
                  <a:pt x="41826" y="153857"/>
                </a:lnTo>
                <a:lnTo>
                  <a:pt x="41826" y="166330"/>
                </a:lnTo>
                <a:lnTo>
                  <a:pt x="39741" y="166330"/>
                </a:lnTo>
                <a:lnTo>
                  <a:pt x="39741" y="174647"/>
                </a:lnTo>
                <a:lnTo>
                  <a:pt x="37618" y="174647"/>
                </a:lnTo>
                <a:lnTo>
                  <a:pt x="37618" y="185044"/>
                </a:lnTo>
                <a:lnTo>
                  <a:pt x="50170" y="185044"/>
                </a:lnTo>
                <a:lnTo>
                  <a:pt x="50170" y="178806"/>
                </a:lnTo>
                <a:lnTo>
                  <a:pt x="52256" y="178806"/>
                </a:lnTo>
                <a:lnTo>
                  <a:pt x="52256" y="170489"/>
                </a:lnTo>
                <a:lnTo>
                  <a:pt x="54378" y="170489"/>
                </a:lnTo>
                <a:lnTo>
                  <a:pt x="54378" y="162171"/>
                </a:lnTo>
                <a:lnTo>
                  <a:pt x="56464" y="162171"/>
                </a:lnTo>
                <a:lnTo>
                  <a:pt x="56464" y="149698"/>
                </a:lnTo>
                <a:lnTo>
                  <a:pt x="58550" y="149698"/>
                </a:lnTo>
                <a:lnTo>
                  <a:pt x="56464" y="97720"/>
                </a:lnTo>
                <a:lnTo>
                  <a:pt x="43912" y="49898"/>
                </a:lnTo>
                <a:lnTo>
                  <a:pt x="35532" y="35346"/>
                </a:lnTo>
                <a:lnTo>
                  <a:pt x="31361" y="27028"/>
                </a:lnTo>
                <a:lnTo>
                  <a:pt x="29275" y="24949"/>
                </a:lnTo>
                <a:lnTo>
                  <a:pt x="27189" y="20790"/>
                </a:lnTo>
                <a:lnTo>
                  <a:pt x="10465" y="4158"/>
                </a:lnTo>
                <a:lnTo>
                  <a:pt x="6257" y="2079"/>
                </a:lnTo>
                <a:lnTo>
                  <a:pt x="625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2719577" y="1732026"/>
            <a:ext cx="4114800" cy="2752725"/>
          </a:xfrm>
          <a:custGeom>
            <a:avLst/>
            <a:gdLst/>
            <a:ahLst/>
            <a:cxnLst/>
            <a:rect l="l" t="t" r="r" b="b"/>
            <a:pathLst>
              <a:path w="4114800" h="2752725">
                <a:moveTo>
                  <a:pt x="0" y="0"/>
                </a:moveTo>
                <a:lnTo>
                  <a:pt x="36716" y="63883"/>
                </a:lnTo>
                <a:lnTo>
                  <a:pt x="73590" y="127709"/>
                </a:lnTo>
                <a:lnTo>
                  <a:pt x="110780" y="191417"/>
                </a:lnTo>
                <a:lnTo>
                  <a:pt x="148443" y="254948"/>
                </a:lnTo>
                <a:lnTo>
                  <a:pt x="186737" y="318246"/>
                </a:lnTo>
                <a:lnTo>
                  <a:pt x="225820" y="381249"/>
                </a:lnTo>
                <a:lnTo>
                  <a:pt x="265849" y="443901"/>
                </a:lnTo>
                <a:lnTo>
                  <a:pt x="306982" y="506142"/>
                </a:lnTo>
                <a:lnTo>
                  <a:pt x="349377" y="567914"/>
                </a:lnTo>
                <a:lnTo>
                  <a:pt x="393192" y="629158"/>
                </a:lnTo>
                <a:lnTo>
                  <a:pt x="439257" y="690595"/>
                </a:lnTo>
                <a:lnTo>
                  <a:pt x="463311" y="721611"/>
                </a:lnTo>
                <a:lnTo>
                  <a:pt x="487932" y="752748"/>
                </a:lnTo>
                <a:lnTo>
                  <a:pt x="513040" y="783945"/>
                </a:lnTo>
                <a:lnTo>
                  <a:pt x="538549" y="815143"/>
                </a:lnTo>
                <a:lnTo>
                  <a:pt x="564377" y="846284"/>
                </a:lnTo>
                <a:lnTo>
                  <a:pt x="590440" y="877307"/>
                </a:lnTo>
                <a:lnTo>
                  <a:pt x="616654" y="908155"/>
                </a:lnTo>
                <a:lnTo>
                  <a:pt x="642937" y="938768"/>
                </a:lnTo>
                <a:lnTo>
                  <a:pt x="669204" y="969086"/>
                </a:lnTo>
                <a:lnTo>
                  <a:pt x="695373" y="999051"/>
                </a:lnTo>
                <a:lnTo>
                  <a:pt x="721360" y="1028603"/>
                </a:lnTo>
                <a:lnTo>
                  <a:pt x="747081" y="1057683"/>
                </a:lnTo>
                <a:lnTo>
                  <a:pt x="772453" y="1086232"/>
                </a:lnTo>
                <a:lnTo>
                  <a:pt x="821817" y="1141502"/>
                </a:lnTo>
                <a:lnTo>
                  <a:pt x="868783" y="1193938"/>
                </a:lnTo>
                <a:lnTo>
                  <a:pt x="891159" y="1218946"/>
                </a:lnTo>
                <a:lnTo>
                  <a:pt x="933869" y="1266227"/>
                </a:lnTo>
                <a:lnTo>
                  <a:pt x="974483" y="1310166"/>
                </a:lnTo>
                <a:lnTo>
                  <a:pt x="1013392" y="1351353"/>
                </a:lnTo>
                <a:lnTo>
                  <a:pt x="1050992" y="1390377"/>
                </a:lnTo>
                <a:lnTo>
                  <a:pt x="1087675" y="1427829"/>
                </a:lnTo>
                <a:lnTo>
                  <a:pt x="1123837" y="1464297"/>
                </a:lnTo>
                <a:lnTo>
                  <a:pt x="1159870" y="1500373"/>
                </a:lnTo>
                <a:lnTo>
                  <a:pt x="1177962" y="1518447"/>
                </a:lnTo>
                <a:lnTo>
                  <a:pt x="1196170" y="1536645"/>
                </a:lnTo>
                <a:lnTo>
                  <a:pt x="1233129" y="1573703"/>
                </a:lnTo>
                <a:lnTo>
                  <a:pt x="1271143" y="1612138"/>
                </a:lnTo>
                <a:lnTo>
                  <a:pt x="1309700" y="1652163"/>
                </a:lnTo>
                <a:lnTo>
                  <a:pt x="1348110" y="1693287"/>
                </a:lnTo>
                <a:lnTo>
                  <a:pt x="1386488" y="1735040"/>
                </a:lnTo>
                <a:lnTo>
                  <a:pt x="1405703" y="1756004"/>
                </a:lnTo>
                <a:lnTo>
                  <a:pt x="1424955" y="1776949"/>
                </a:lnTo>
                <a:lnTo>
                  <a:pt x="1463627" y="1818544"/>
                </a:lnTo>
                <a:lnTo>
                  <a:pt x="1502623" y="1859355"/>
                </a:lnTo>
                <a:lnTo>
                  <a:pt x="1542061" y="1898909"/>
                </a:lnTo>
                <a:lnTo>
                  <a:pt x="1582059" y="1936737"/>
                </a:lnTo>
                <a:lnTo>
                  <a:pt x="1622735" y="1972368"/>
                </a:lnTo>
                <a:lnTo>
                  <a:pt x="1664208" y="2005330"/>
                </a:lnTo>
                <a:lnTo>
                  <a:pt x="1706477" y="2035387"/>
                </a:lnTo>
                <a:lnTo>
                  <a:pt x="1749362" y="2062958"/>
                </a:lnTo>
                <a:lnTo>
                  <a:pt x="1792822" y="2088435"/>
                </a:lnTo>
                <a:lnTo>
                  <a:pt x="1836820" y="2112211"/>
                </a:lnTo>
                <a:lnTo>
                  <a:pt x="1881314" y="2134679"/>
                </a:lnTo>
                <a:lnTo>
                  <a:pt x="1926265" y="2156233"/>
                </a:lnTo>
                <a:lnTo>
                  <a:pt x="1971634" y="2177266"/>
                </a:lnTo>
                <a:lnTo>
                  <a:pt x="2017381" y="2198170"/>
                </a:lnTo>
                <a:lnTo>
                  <a:pt x="2040384" y="2208698"/>
                </a:lnTo>
                <a:lnTo>
                  <a:pt x="2063467" y="2219340"/>
                </a:lnTo>
                <a:lnTo>
                  <a:pt x="2086624" y="2230148"/>
                </a:lnTo>
                <a:lnTo>
                  <a:pt x="2109851" y="2241169"/>
                </a:lnTo>
                <a:lnTo>
                  <a:pt x="2133035" y="2252279"/>
                </a:lnTo>
                <a:lnTo>
                  <a:pt x="2156095" y="2263324"/>
                </a:lnTo>
                <a:lnTo>
                  <a:pt x="2202000" y="2285213"/>
                </a:lnTo>
                <a:lnTo>
                  <a:pt x="2247878" y="2306837"/>
                </a:lnTo>
                <a:lnTo>
                  <a:pt x="2294045" y="2328197"/>
                </a:lnTo>
                <a:lnTo>
                  <a:pt x="2340816" y="2349293"/>
                </a:lnTo>
                <a:lnTo>
                  <a:pt x="2388505" y="2370126"/>
                </a:lnTo>
                <a:lnTo>
                  <a:pt x="2437427" y="2390697"/>
                </a:lnTo>
                <a:lnTo>
                  <a:pt x="2487896" y="2411007"/>
                </a:lnTo>
                <a:lnTo>
                  <a:pt x="2540228" y="2431056"/>
                </a:lnTo>
                <a:lnTo>
                  <a:pt x="2594737" y="2450846"/>
                </a:lnTo>
                <a:lnTo>
                  <a:pt x="2652541" y="2470729"/>
                </a:lnTo>
                <a:lnTo>
                  <a:pt x="2713995" y="2490901"/>
                </a:lnTo>
                <a:lnTo>
                  <a:pt x="2778154" y="2511127"/>
                </a:lnTo>
                <a:lnTo>
                  <a:pt x="2844073" y="2531170"/>
                </a:lnTo>
                <a:lnTo>
                  <a:pt x="2910808" y="2550795"/>
                </a:lnTo>
                <a:lnTo>
                  <a:pt x="2977413" y="2569763"/>
                </a:lnTo>
                <a:lnTo>
                  <a:pt x="3042944" y="2587840"/>
                </a:lnTo>
                <a:lnTo>
                  <a:pt x="3106455" y="2604790"/>
                </a:lnTo>
                <a:lnTo>
                  <a:pt x="3167002" y="2620375"/>
                </a:lnTo>
                <a:lnTo>
                  <a:pt x="3223641" y="2634361"/>
                </a:lnTo>
                <a:lnTo>
                  <a:pt x="3276542" y="2646650"/>
                </a:lnTo>
                <a:lnTo>
                  <a:pt x="3326724" y="2657435"/>
                </a:lnTo>
                <a:lnTo>
                  <a:pt x="3374619" y="2666911"/>
                </a:lnTo>
                <a:lnTo>
                  <a:pt x="3420663" y="2675273"/>
                </a:lnTo>
                <a:lnTo>
                  <a:pt x="3465290" y="2682716"/>
                </a:lnTo>
                <a:lnTo>
                  <a:pt x="3508933" y="2689435"/>
                </a:lnTo>
                <a:lnTo>
                  <a:pt x="3552028" y="2695625"/>
                </a:lnTo>
                <a:lnTo>
                  <a:pt x="3595009" y="2701482"/>
                </a:lnTo>
                <a:lnTo>
                  <a:pt x="3638309" y="2707199"/>
                </a:lnTo>
                <a:lnTo>
                  <a:pt x="3660216" y="2710067"/>
                </a:lnTo>
                <a:lnTo>
                  <a:pt x="3682365" y="2712974"/>
                </a:lnTo>
                <a:lnTo>
                  <a:pt x="3726716" y="2718595"/>
                </a:lnTo>
                <a:lnTo>
                  <a:pt x="3770717" y="2723688"/>
                </a:lnTo>
                <a:lnTo>
                  <a:pt x="3814407" y="2728310"/>
                </a:lnTo>
                <a:lnTo>
                  <a:pt x="3857826" y="2732519"/>
                </a:lnTo>
                <a:lnTo>
                  <a:pt x="3901011" y="2736373"/>
                </a:lnTo>
                <a:lnTo>
                  <a:pt x="3944002" y="2739930"/>
                </a:lnTo>
                <a:lnTo>
                  <a:pt x="3986837" y="2743248"/>
                </a:lnTo>
                <a:lnTo>
                  <a:pt x="4029556" y="2746384"/>
                </a:lnTo>
                <a:lnTo>
                  <a:pt x="4072197" y="2749396"/>
                </a:lnTo>
                <a:lnTo>
                  <a:pt x="4093501" y="2750874"/>
                </a:lnTo>
                <a:lnTo>
                  <a:pt x="4114800" y="2752344"/>
                </a:lnTo>
              </a:path>
            </a:pathLst>
          </a:custGeom>
          <a:ln w="19811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4696764" y="3246993"/>
            <a:ext cx="964006" cy="90349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5431976" y="3343135"/>
            <a:ext cx="163195" cy="56515"/>
          </a:xfrm>
          <a:custGeom>
            <a:avLst/>
            <a:gdLst/>
            <a:ahLst/>
            <a:cxnLst/>
            <a:rect l="l" t="t" r="r" b="b"/>
            <a:pathLst>
              <a:path w="163195" h="56514">
                <a:moveTo>
                  <a:pt x="162907" y="48069"/>
                </a:moveTo>
                <a:lnTo>
                  <a:pt x="2083" y="50160"/>
                </a:lnTo>
                <a:lnTo>
                  <a:pt x="0" y="52250"/>
                </a:lnTo>
                <a:lnTo>
                  <a:pt x="2083" y="54340"/>
                </a:lnTo>
                <a:lnTo>
                  <a:pt x="8333" y="56431"/>
                </a:lnTo>
                <a:lnTo>
                  <a:pt x="156620" y="56431"/>
                </a:lnTo>
                <a:lnTo>
                  <a:pt x="162907" y="54340"/>
                </a:lnTo>
                <a:lnTo>
                  <a:pt x="162907" y="48069"/>
                </a:lnTo>
                <a:close/>
              </a:path>
              <a:path w="163195" h="56514">
                <a:moveTo>
                  <a:pt x="162907" y="0"/>
                </a:moveTo>
                <a:lnTo>
                  <a:pt x="2083" y="0"/>
                </a:lnTo>
                <a:lnTo>
                  <a:pt x="2083" y="4176"/>
                </a:lnTo>
                <a:lnTo>
                  <a:pt x="0" y="6267"/>
                </a:lnTo>
                <a:lnTo>
                  <a:pt x="2083" y="8357"/>
                </a:lnTo>
                <a:lnTo>
                  <a:pt x="8333" y="10447"/>
                </a:lnTo>
                <a:lnTo>
                  <a:pt x="156620" y="10447"/>
                </a:lnTo>
                <a:lnTo>
                  <a:pt x="162907" y="8357"/>
                </a:lnTo>
                <a:lnTo>
                  <a:pt x="16290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5686772" y="3261620"/>
            <a:ext cx="54610" cy="171450"/>
          </a:xfrm>
          <a:custGeom>
            <a:avLst/>
            <a:gdLst/>
            <a:ahLst/>
            <a:cxnLst/>
            <a:rect l="l" t="t" r="r" b="b"/>
            <a:pathLst>
              <a:path w="54610" h="171450">
                <a:moveTo>
                  <a:pt x="54314" y="163025"/>
                </a:moveTo>
                <a:lnTo>
                  <a:pt x="0" y="163025"/>
                </a:lnTo>
                <a:lnTo>
                  <a:pt x="0" y="171387"/>
                </a:lnTo>
                <a:lnTo>
                  <a:pt x="54314" y="171387"/>
                </a:lnTo>
                <a:lnTo>
                  <a:pt x="54314" y="163025"/>
                </a:lnTo>
                <a:close/>
              </a:path>
              <a:path w="54610" h="171450">
                <a:moveTo>
                  <a:pt x="35490" y="0"/>
                </a:moveTo>
                <a:lnTo>
                  <a:pt x="0" y="0"/>
                </a:lnTo>
                <a:lnTo>
                  <a:pt x="0" y="8361"/>
                </a:lnTo>
                <a:lnTo>
                  <a:pt x="14620" y="10451"/>
                </a:lnTo>
                <a:lnTo>
                  <a:pt x="16703" y="12541"/>
                </a:lnTo>
                <a:lnTo>
                  <a:pt x="18787" y="160935"/>
                </a:lnTo>
                <a:lnTo>
                  <a:pt x="16703" y="163025"/>
                </a:lnTo>
                <a:lnTo>
                  <a:pt x="39694" y="163025"/>
                </a:lnTo>
                <a:lnTo>
                  <a:pt x="37610" y="160935"/>
                </a:lnTo>
                <a:lnTo>
                  <a:pt x="35490" y="154664"/>
                </a:lnTo>
                <a:lnTo>
                  <a:pt x="3549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5753624" y="3322232"/>
            <a:ext cx="106680" cy="113030"/>
          </a:xfrm>
          <a:custGeom>
            <a:avLst/>
            <a:gdLst/>
            <a:ahLst/>
            <a:cxnLst/>
            <a:rect l="l" t="t" r="r" b="b"/>
            <a:pathLst>
              <a:path w="106679" h="113029">
                <a:moveTo>
                  <a:pt x="27120" y="18812"/>
                </a:moveTo>
                <a:lnTo>
                  <a:pt x="14620" y="18812"/>
                </a:lnTo>
                <a:lnTo>
                  <a:pt x="14620" y="22993"/>
                </a:lnTo>
                <a:lnTo>
                  <a:pt x="12500" y="25080"/>
                </a:lnTo>
                <a:lnTo>
                  <a:pt x="10417" y="25080"/>
                </a:lnTo>
                <a:lnTo>
                  <a:pt x="10417" y="29260"/>
                </a:lnTo>
                <a:lnTo>
                  <a:pt x="8333" y="31350"/>
                </a:lnTo>
                <a:lnTo>
                  <a:pt x="6250" y="31350"/>
                </a:lnTo>
                <a:lnTo>
                  <a:pt x="6250" y="35531"/>
                </a:lnTo>
                <a:lnTo>
                  <a:pt x="4166" y="35531"/>
                </a:lnTo>
                <a:lnTo>
                  <a:pt x="4166" y="43892"/>
                </a:lnTo>
                <a:lnTo>
                  <a:pt x="2083" y="43892"/>
                </a:lnTo>
                <a:lnTo>
                  <a:pt x="2083" y="56431"/>
                </a:lnTo>
                <a:lnTo>
                  <a:pt x="0" y="58521"/>
                </a:lnTo>
                <a:lnTo>
                  <a:pt x="2083" y="71063"/>
                </a:lnTo>
                <a:lnTo>
                  <a:pt x="4166" y="79424"/>
                </a:lnTo>
                <a:lnTo>
                  <a:pt x="6250" y="81514"/>
                </a:lnTo>
                <a:lnTo>
                  <a:pt x="8333" y="85691"/>
                </a:lnTo>
                <a:lnTo>
                  <a:pt x="10417" y="87782"/>
                </a:lnTo>
                <a:lnTo>
                  <a:pt x="12500" y="91962"/>
                </a:lnTo>
                <a:lnTo>
                  <a:pt x="14620" y="94052"/>
                </a:lnTo>
                <a:lnTo>
                  <a:pt x="16703" y="98233"/>
                </a:lnTo>
                <a:lnTo>
                  <a:pt x="20870" y="100323"/>
                </a:lnTo>
                <a:lnTo>
                  <a:pt x="25037" y="104504"/>
                </a:lnTo>
                <a:lnTo>
                  <a:pt x="29240" y="106594"/>
                </a:lnTo>
                <a:lnTo>
                  <a:pt x="31324" y="108685"/>
                </a:lnTo>
                <a:lnTo>
                  <a:pt x="35490" y="110775"/>
                </a:lnTo>
                <a:lnTo>
                  <a:pt x="41741" y="112862"/>
                </a:lnTo>
                <a:lnTo>
                  <a:pt x="68898" y="112862"/>
                </a:lnTo>
                <a:lnTo>
                  <a:pt x="75185" y="110775"/>
                </a:lnTo>
                <a:lnTo>
                  <a:pt x="79352" y="108685"/>
                </a:lnTo>
                <a:lnTo>
                  <a:pt x="81435" y="106594"/>
                </a:lnTo>
                <a:lnTo>
                  <a:pt x="43861" y="106594"/>
                </a:lnTo>
                <a:lnTo>
                  <a:pt x="39657" y="104504"/>
                </a:lnTo>
                <a:lnTo>
                  <a:pt x="37574" y="102414"/>
                </a:lnTo>
                <a:lnTo>
                  <a:pt x="33407" y="100323"/>
                </a:lnTo>
                <a:lnTo>
                  <a:pt x="31324" y="96143"/>
                </a:lnTo>
                <a:lnTo>
                  <a:pt x="27120" y="91962"/>
                </a:lnTo>
                <a:lnTo>
                  <a:pt x="22953" y="83601"/>
                </a:lnTo>
                <a:lnTo>
                  <a:pt x="20870" y="77334"/>
                </a:lnTo>
                <a:lnTo>
                  <a:pt x="18787" y="56431"/>
                </a:lnTo>
                <a:lnTo>
                  <a:pt x="20870" y="54340"/>
                </a:lnTo>
                <a:lnTo>
                  <a:pt x="20870" y="33441"/>
                </a:lnTo>
                <a:lnTo>
                  <a:pt x="22953" y="33441"/>
                </a:lnTo>
                <a:lnTo>
                  <a:pt x="22953" y="27170"/>
                </a:lnTo>
                <a:lnTo>
                  <a:pt x="25037" y="27170"/>
                </a:lnTo>
                <a:lnTo>
                  <a:pt x="25037" y="22993"/>
                </a:lnTo>
                <a:lnTo>
                  <a:pt x="27120" y="22993"/>
                </a:lnTo>
                <a:lnTo>
                  <a:pt x="27120" y="18812"/>
                </a:lnTo>
                <a:close/>
              </a:path>
              <a:path w="106679" h="113029">
                <a:moveTo>
                  <a:pt x="96055" y="89872"/>
                </a:moveTo>
                <a:lnTo>
                  <a:pt x="81435" y="89872"/>
                </a:lnTo>
                <a:lnTo>
                  <a:pt x="81435" y="94052"/>
                </a:lnTo>
                <a:lnTo>
                  <a:pt x="70981" y="104504"/>
                </a:lnTo>
                <a:lnTo>
                  <a:pt x="64731" y="106594"/>
                </a:lnTo>
                <a:lnTo>
                  <a:pt x="81435" y="106594"/>
                </a:lnTo>
                <a:lnTo>
                  <a:pt x="83518" y="104504"/>
                </a:lnTo>
                <a:lnTo>
                  <a:pt x="87722" y="102414"/>
                </a:lnTo>
                <a:lnTo>
                  <a:pt x="96055" y="94052"/>
                </a:lnTo>
                <a:lnTo>
                  <a:pt x="96055" y="89872"/>
                </a:lnTo>
                <a:close/>
              </a:path>
              <a:path w="106679" h="113029">
                <a:moveTo>
                  <a:pt x="98139" y="85691"/>
                </a:moveTo>
                <a:lnTo>
                  <a:pt x="83518" y="85691"/>
                </a:lnTo>
                <a:lnTo>
                  <a:pt x="83518" y="89872"/>
                </a:lnTo>
                <a:lnTo>
                  <a:pt x="98139" y="89872"/>
                </a:lnTo>
                <a:lnTo>
                  <a:pt x="98139" y="85691"/>
                </a:lnTo>
                <a:close/>
              </a:path>
              <a:path w="106679" h="113029">
                <a:moveTo>
                  <a:pt x="102342" y="79424"/>
                </a:moveTo>
                <a:lnTo>
                  <a:pt x="85602" y="79424"/>
                </a:lnTo>
                <a:lnTo>
                  <a:pt x="85602" y="85691"/>
                </a:lnTo>
                <a:lnTo>
                  <a:pt x="100222" y="85691"/>
                </a:lnTo>
                <a:lnTo>
                  <a:pt x="102342" y="83601"/>
                </a:lnTo>
                <a:lnTo>
                  <a:pt x="102342" y="79424"/>
                </a:lnTo>
                <a:close/>
              </a:path>
              <a:path w="106679" h="113029">
                <a:moveTo>
                  <a:pt x="77268" y="6270"/>
                </a:moveTo>
                <a:lnTo>
                  <a:pt x="64731" y="6270"/>
                </a:lnTo>
                <a:lnTo>
                  <a:pt x="64731" y="8361"/>
                </a:lnTo>
                <a:lnTo>
                  <a:pt x="70981" y="10451"/>
                </a:lnTo>
                <a:lnTo>
                  <a:pt x="73101" y="12541"/>
                </a:lnTo>
                <a:lnTo>
                  <a:pt x="87722" y="79424"/>
                </a:lnTo>
                <a:lnTo>
                  <a:pt x="104426" y="79424"/>
                </a:lnTo>
                <a:lnTo>
                  <a:pt x="104426" y="73153"/>
                </a:lnTo>
                <a:lnTo>
                  <a:pt x="106509" y="73153"/>
                </a:lnTo>
                <a:lnTo>
                  <a:pt x="104426" y="41802"/>
                </a:lnTo>
                <a:lnTo>
                  <a:pt x="102342" y="35531"/>
                </a:lnTo>
                <a:lnTo>
                  <a:pt x="98139" y="27170"/>
                </a:lnTo>
                <a:lnTo>
                  <a:pt x="96055" y="25080"/>
                </a:lnTo>
                <a:lnTo>
                  <a:pt x="91889" y="16722"/>
                </a:lnTo>
                <a:lnTo>
                  <a:pt x="87722" y="14632"/>
                </a:lnTo>
                <a:lnTo>
                  <a:pt x="81435" y="8361"/>
                </a:lnTo>
                <a:lnTo>
                  <a:pt x="77268" y="6270"/>
                </a:lnTo>
                <a:close/>
              </a:path>
              <a:path w="106679" h="113029">
                <a:moveTo>
                  <a:pt x="68898" y="0"/>
                </a:moveTo>
                <a:lnTo>
                  <a:pt x="41741" y="2090"/>
                </a:lnTo>
                <a:lnTo>
                  <a:pt x="35490" y="4180"/>
                </a:lnTo>
                <a:lnTo>
                  <a:pt x="33407" y="6270"/>
                </a:lnTo>
                <a:lnTo>
                  <a:pt x="29240" y="8361"/>
                </a:lnTo>
                <a:lnTo>
                  <a:pt x="27120" y="10451"/>
                </a:lnTo>
                <a:lnTo>
                  <a:pt x="22953" y="12541"/>
                </a:lnTo>
                <a:lnTo>
                  <a:pt x="16703" y="18812"/>
                </a:lnTo>
                <a:lnTo>
                  <a:pt x="29240" y="18812"/>
                </a:lnTo>
                <a:lnTo>
                  <a:pt x="33407" y="14632"/>
                </a:lnTo>
                <a:lnTo>
                  <a:pt x="37574" y="12541"/>
                </a:lnTo>
                <a:lnTo>
                  <a:pt x="39657" y="10451"/>
                </a:lnTo>
                <a:lnTo>
                  <a:pt x="45944" y="8361"/>
                </a:lnTo>
                <a:lnTo>
                  <a:pt x="64731" y="6270"/>
                </a:lnTo>
                <a:lnTo>
                  <a:pt x="77268" y="6270"/>
                </a:lnTo>
                <a:lnTo>
                  <a:pt x="75185" y="4180"/>
                </a:lnTo>
                <a:lnTo>
                  <a:pt x="68898" y="2090"/>
                </a:lnTo>
                <a:lnTo>
                  <a:pt x="6889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5874754" y="3322232"/>
            <a:ext cx="113030" cy="161290"/>
          </a:xfrm>
          <a:custGeom>
            <a:avLst/>
            <a:gdLst/>
            <a:ahLst/>
            <a:cxnLst/>
            <a:rect l="l" t="t" r="r" b="b"/>
            <a:pathLst>
              <a:path w="113029" h="161289">
                <a:moveTo>
                  <a:pt x="14620" y="121223"/>
                </a:moveTo>
                <a:lnTo>
                  <a:pt x="2083" y="121223"/>
                </a:lnTo>
                <a:lnTo>
                  <a:pt x="2083" y="129584"/>
                </a:lnTo>
                <a:lnTo>
                  <a:pt x="0" y="131674"/>
                </a:lnTo>
                <a:lnTo>
                  <a:pt x="31324" y="158845"/>
                </a:lnTo>
                <a:lnTo>
                  <a:pt x="39694" y="160935"/>
                </a:lnTo>
                <a:lnTo>
                  <a:pt x="75185" y="160935"/>
                </a:lnTo>
                <a:lnTo>
                  <a:pt x="87722" y="156754"/>
                </a:lnTo>
                <a:lnTo>
                  <a:pt x="39694" y="156754"/>
                </a:lnTo>
                <a:lnTo>
                  <a:pt x="35490" y="154664"/>
                </a:lnTo>
                <a:lnTo>
                  <a:pt x="12536" y="131674"/>
                </a:lnTo>
                <a:lnTo>
                  <a:pt x="14620" y="129584"/>
                </a:lnTo>
                <a:lnTo>
                  <a:pt x="14620" y="121223"/>
                </a:lnTo>
                <a:close/>
              </a:path>
              <a:path w="113029" h="161289">
                <a:moveTo>
                  <a:pt x="100247" y="108685"/>
                </a:moveTo>
                <a:lnTo>
                  <a:pt x="75185" y="108685"/>
                </a:lnTo>
                <a:lnTo>
                  <a:pt x="75185" y="110775"/>
                </a:lnTo>
                <a:lnTo>
                  <a:pt x="83555" y="112862"/>
                </a:lnTo>
                <a:lnTo>
                  <a:pt x="87722" y="114952"/>
                </a:lnTo>
                <a:lnTo>
                  <a:pt x="89805" y="117042"/>
                </a:lnTo>
                <a:lnTo>
                  <a:pt x="93972" y="117042"/>
                </a:lnTo>
                <a:lnTo>
                  <a:pt x="93972" y="121223"/>
                </a:lnTo>
                <a:lnTo>
                  <a:pt x="96055" y="137945"/>
                </a:lnTo>
                <a:lnTo>
                  <a:pt x="93972" y="137945"/>
                </a:lnTo>
                <a:lnTo>
                  <a:pt x="93972" y="142122"/>
                </a:lnTo>
                <a:lnTo>
                  <a:pt x="85638" y="150484"/>
                </a:lnTo>
                <a:lnTo>
                  <a:pt x="81435" y="152574"/>
                </a:lnTo>
                <a:lnTo>
                  <a:pt x="75185" y="154664"/>
                </a:lnTo>
                <a:lnTo>
                  <a:pt x="71018" y="156754"/>
                </a:lnTo>
                <a:lnTo>
                  <a:pt x="87722" y="156754"/>
                </a:lnTo>
                <a:lnTo>
                  <a:pt x="96055" y="152574"/>
                </a:lnTo>
                <a:lnTo>
                  <a:pt x="102342" y="146303"/>
                </a:lnTo>
                <a:lnTo>
                  <a:pt x="106509" y="144213"/>
                </a:lnTo>
                <a:lnTo>
                  <a:pt x="106509" y="140036"/>
                </a:lnTo>
                <a:lnTo>
                  <a:pt x="108592" y="140036"/>
                </a:lnTo>
                <a:lnTo>
                  <a:pt x="106509" y="119133"/>
                </a:lnTo>
                <a:lnTo>
                  <a:pt x="102342" y="110775"/>
                </a:lnTo>
                <a:lnTo>
                  <a:pt x="100247" y="108685"/>
                </a:lnTo>
                <a:close/>
              </a:path>
              <a:path w="113029" h="161289">
                <a:moveTo>
                  <a:pt x="62648" y="2090"/>
                </a:moveTo>
                <a:lnTo>
                  <a:pt x="37574" y="4180"/>
                </a:lnTo>
                <a:lnTo>
                  <a:pt x="31324" y="6270"/>
                </a:lnTo>
                <a:lnTo>
                  <a:pt x="27157" y="8361"/>
                </a:lnTo>
                <a:lnTo>
                  <a:pt x="25073" y="10451"/>
                </a:lnTo>
                <a:lnTo>
                  <a:pt x="20870" y="12541"/>
                </a:lnTo>
                <a:lnTo>
                  <a:pt x="18787" y="12541"/>
                </a:lnTo>
                <a:lnTo>
                  <a:pt x="18787" y="16722"/>
                </a:lnTo>
                <a:lnTo>
                  <a:pt x="14620" y="20903"/>
                </a:lnTo>
                <a:lnTo>
                  <a:pt x="12536" y="20903"/>
                </a:lnTo>
                <a:lnTo>
                  <a:pt x="12536" y="27170"/>
                </a:lnTo>
                <a:lnTo>
                  <a:pt x="10453" y="27170"/>
                </a:lnTo>
                <a:lnTo>
                  <a:pt x="10453" y="35531"/>
                </a:lnTo>
                <a:lnTo>
                  <a:pt x="8333" y="37621"/>
                </a:lnTo>
                <a:lnTo>
                  <a:pt x="10453" y="48073"/>
                </a:lnTo>
                <a:lnTo>
                  <a:pt x="12536" y="52254"/>
                </a:lnTo>
                <a:lnTo>
                  <a:pt x="14620" y="54340"/>
                </a:lnTo>
                <a:lnTo>
                  <a:pt x="16703" y="58521"/>
                </a:lnTo>
                <a:lnTo>
                  <a:pt x="18787" y="60611"/>
                </a:lnTo>
                <a:lnTo>
                  <a:pt x="20870" y="64792"/>
                </a:lnTo>
                <a:lnTo>
                  <a:pt x="18787" y="64792"/>
                </a:lnTo>
                <a:lnTo>
                  <a:pt x="18787" y="68972"/>
                </a:lnTo>
                <a:lnTo>
                  <a:pt x="16703" y="68972"/>
                </a:lnTo>
                <a:lnTo>
                  <a:pt x="16703" y="73153"/>
                </a:lnTo>
                <a:lnTo>
                  <a:pt x="14620" y="73153"/>
                </a:lnTo>
                <a:lnTo>
                  <a:pt x="14620" y="81514"/>
                </a:lnTo>
                <a:lnTo>
                  <a:pt x="12536" y="83601"/>
                </a:lnTo>
                <a:lnTo>
                  <a:pt x="14620" y="94052"/>
                </a:lnTo>
                <a:lnTo>
                  <a:pt x="16703" y="98233"/>
                </a:lnTo>
                <a:lnTo>
                  <a:pt x="18787" y="100323"/>
                </a:lnTo>
                <a:lnTo>
                  <a:pt x="20870" y="104504"/>
                </a:lnTo>
                <a:lnTo>
                  <a:pt x="22953" y="106594"/>
                </a:lnTo>
                <a:lnTo>
                  <a:pt x="14620" y="110775"/>
                </a:lnTo>
                <a:lnTo>
                  <a:pt x="12536" y="112862"/>
                </a:lnTo>
                <a:lnTo>
                  <a:pt x="8333" y="114952"/>
                </a:lnTo>
                <a:lnTo>
                  <a:pt x="6250" y="114952"/>
                </a:lnTo>
                <a:lnTo>
                  <a:pt x="6250" y="119133"/>
                </a:lnTo>
                <a:lnTo>
                  <a:pt x="4166" y="121223"/>
                </a:lnTo>
                <a:lnTo>
                  <a:pt x="16703" y="121223"/>
                </a:lnTo>
                <a:lnTo>
                  <a:pt x="16703" y="117042"/>
                </a:lnTo>
                <a:lnTo>
                  <a:pt x="18787" y="117042"/>
                </a:lnTo>
                <a:lnTo>
                  <a:pt x="22953" y="112862"/>
                </a:lnTo>
                <a:lnTo>
                  <a:pt x="29240" y="110775"/>
                </a:lnTo>
                <a:lnTo>
                  <a:pt x="75185" y="108685"/>
                </a:lnTo>
                <a:lnTo>
                  <a:pt x="100247" y="108685"/>
                </a:lnTo>
                <a:lnTo>
                  <a:pt x="96055" y="104504"/>
                </a:lnTo>
                <a:lnTo>
                  <a:pt x="87722" y="100323"/>
                </a:lnTo>
                <a:lnTo>
                  <a:pt x="81435" y="98233"/>
                </a:lnTo>
                <a:lnTo>
                  <a:pt x="45944" y="96143"/>
                </a:lnTo>
                <a:lnTo>
                  <a:pt x="29240" y="94052"/>
                </a:lnTo>
                <a:lnTo>
                  <a:pt x="25073" y="91962"/>
                </a:lnTo>
                <a:lnTo>
                  <a:pt x="22953" y="87782"/>
                </a:lnTo>
                <a:lnTo>
                  <a:pt x="20870" y="85691"/>
                </a:lnTo>
                <a:lnTo>
                  <a:pt x="18787" y="79424"/>
                </a:lnTo>
                <a:lnTo>
                  <a:pt x="20870" y="77334"/>
                </a:lnTo>
                <a:lnTo>
                  <a:pt x="20870" y="71063"/>
                </a:lnTo>
                <a:lnTo>
                  <a:pt x="22953" y="71063"/>
                </a:lnTo>
                <a:lnTo>
                  <a:pt x="22953" y="66882"/>
                </a:lnTo>
                <a:lnTo>
                  <a:pt x="39694" y="66882"/>
                </a:lnTo>
                <a:lnTo>
                  <a:pt x="37574" y="64792"/>
                </a:lnTo>
                <a:lnTo>
                  <a:pt x="33407" y="60611"/>
                </a:lnTo>
                <a:lnTo>
                  <a:pt x="29240" y="52254"/>
                </a:lnTo>
                <a:lnTo>
                  <a:pt x="27157" y="37621"/>
                </a:lnTo>
                <a:lnTo>
                  <a:pt x="29240" y="35531"/>
                </a:lnTo>
                <a:lnTo>
                  <a:pt x="29240" y="22993"/>
                </a:lnTo>
                <a:lnTo>
                  <a:pt x="31324" y="22993"/>
                </a:lnTo>
                <a:lnTo>
                  <a:pt x="31324" y="14632"/>
                </a:lnTo>
                <a:lnTo>
                  <a:pt x="33407" y="14632"/>
                </a:lnTo>
                <a:lnTo>
                  <a:pt x="37574" y="10451"/>
                </a:lnTo>
                <a:lnTo>
                  <a:pt x="41777" y="8361"/>
                </a:lnTo>
                <a:lnTo>
                  <a:pt x="58481" y="6270"/>
                </a:lnTo>
                <a:lnTo>
                  <a:pt x="66833" y="6270"/>
                </a:lnTo>
                <a:lnTo>
                  <a:pt x="62648" y="4180"/>
                </a:lnTo>
                <a:lnTo>
                  <a:pt x="62648" y="2090"/>
                </a:lnTo>
                <a:close/>
              </a:path>
              <a:path w="113029" h="161289">
                <a:moveTo>
                  <a:pt x="66833" y="6270"/>
                </a:moveTo>
                <a:lnTo>
                  <a:pt x="58481" y="6270"/>
                </a:lnTo>
                <a:lnTo>
                  <a:pt x="58481" y="8361"/>
                </a:lnTo>
                <a:lnTo>
                  <a:pt x="62648" y="12541"/>
                </a:lnTo>
                <a:lnTo>
                  <a:pt x="66815" y="20903"/>
                </a:lnTo>
                <a:lnTo>
                  <a:pt x="68935" y="50163"/>
                </a:lnTo>
                <a:lnTo>
                  <a:pt x="66815" y="50163"/>
                </a:lnTo>
                <a:lnTo>
                  <a:pt x="66815" y="56431"/>
                </a:lnTo>
                <a:lnTo>
                  <a:pt x="64731" y="56431"/>
                </a:lnTo>
                <a:lnTo>
                  <a:pt x="64731" y="60611"/>
                </a:lnTo>
                <a:lnTo>
                  <a:pt x="58481" y="66882"/>
                </a:lnTo>
                <a:lnTo>
                  <a:pt x="22953" y="66882"/>
                </a:lnTo>
                <a:lnTo>
                  <a:pt x="31324" y="71063"/>
                </a:lnTo>
                <a:lnTo>
                  <a:pt x="37574" y="73153"/>
                </a:lnTo>
                <a:lnTo>
                  <a:pt x="60564" y="73153"/>
                </a:lnTo>
                <a:lnTo>
                  <a:pt x="66815" y="71063"/>
                </a:lnTo>
                <a:lnTo>
                  <a:pt x="71018" y="68972"/>
                </a:lnTo>
                <a:lnTo>
                  <a:pt x="73101" y="66882"/>
                </a:lnTo>
                <a:lnTo>
                  <a:pt x="77268" y="64792"/>
                </a:lnTo>
                <a:lnTo>
                  <a:pt x="79352" y="62701"/>
                </a:lnTo>
                <a:lnTo>
                  <a:pt x="79352" y="58521"/>
                </a:lnTo>
                <a:lnTo>
                  <a:pt x="81435" y="58521"/>
                </a:lnTo>
                <a:lnTo>
                  <a:pt x="83555" y="56431"/>
                </a:lnTo>
                <a:lnTo>
                  <a:pt x="83555" y="52254"/>
                </a:lnTo>
                <a:lnTo>
                  <a:pt x="85638" y="52254"/>
                </a:lnTo>
                <a:lnTo>
                  <a:pt x="85638" y="45983"/>
                </a:lnTo>
                <a:lnTo>
                  <a:pt x="87722" y="45983"/>
                </a:lnTo>
                <a:lnTo>
                  <a:pt x="85638" y="25080"/>
                </a:lnTo>
                <a:lnTo>
                  <a:pt x="83555" y="20903"/>
                </a:lnTo>
                <a:lnTo>
                  <a:pt x="77268" y="14632"/>
                </a:lnTo>
                <a:lnTo>
                  <a:pt x="81435" y="12541"/>
                </a:lnTo>
                <a:lnTo>
                  <a:pt x="85638" y="8361"/>
                </a:lnTo>
                <a:lnTo>
                  <a:pt x="71018" y="8361"/>
                </a:lnTo>
                <a:lnTo>
                  <a:pt x="66833" y="6270"/>
                </a:lnTo>
                <a:close/>
              </a:path>
              <a:path w="113029" h="161289">
                <a:moveTo>
                  <a:pt x="110676" y="4180"/>
                </a:moveTo>
                <a:lnTo>
                  <a:pt x="102342" y="4180"/>
                </a:lnTo>
                <a:lnTo>
                  <a:pt x="102342" y="8361"/>
                </a:lnTo>
                <a:lnTo>
                  <a:pt x="100259" y="10451"/>
                </a:lnTo>
                <a:lnTo>
                  <a:pt x="102342" y="14632"/>
                </a:lnTo>
                <a:lnTo>
                  <a:pt x="112796" y="14632"/>
                </a:lnTo>
                <a:lnTo>
                  <a:pt x="110676" y="4180"/>
                </a:lnTo>
                <a:close/>
              </a:path>
              <a:path w="113029" h="161289">
                <a:moveTo>
                  <a:pt x="108592" y="0"/>
                </a:moveTo>
                <a:lnTo>
                  <a:pt x="89805" y="2090"/>
                </a:lnTo>
                <a:lnTo>
                  <a:pt x="83555" y="4180"/>
                </a:lnTo>
                <a:lnTo>
                  <a:pt x="79352" y="6270"/>
                </a:lnTo>
                <a:lnTo>
                  <a:pt x="77268" y="8361"/>
                </a:lnTo>
                <a:lnTo>
                  <a:pt x="85638" y="8361"/>
                </a:lnTo>
                <a:lnTo>
                  <a:pt x="91889" y="6270"/>
                </a:lnTo>
                <a:lnTo>
                  <a:pt x="102342" y="4180"/>
                </a:lnTo>
                <a:lnTo>
                  <a:pt x="110676" y="4180"/>
                </a:lnTo>
                <a:lnTo>
                  <a:pt x="108592" y="2090"/>
                </a:lnTo>
                <a:lnTo>
                  <a:pt x="10859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6018874" y="3246993"/>
            <a:ext cx="56515" cy="248920"/>
          </a:xfrm>
          <a:custGeom>
            <a:avLst/>
            <a:gdLst/>
            <a:ahLst/>
            <a:cxnLst/>
            <a:rect l="l" t="t" r="r" b="b"/>
            <a:pathLst>
              <a:path w="56514" h="248920">
                <a:moveTo>
                  <a:pt x="33407" y="33441"/>
                </a:moveTo>
                <a:lnTo>
                  <a:pt x="22953" y="33441"/>
                </a:lnTo>
                <a:lnTo>
                  <a:pt x="22953" y="37621"/>
                </a:lnTo>
                <a:lnTo>
                  <a:pt x="20870" y="39712"/>
                </a:lnTo>
                <a:lnTo>
                  <a:pt x="18787" y="39712"/>
                </a:lnTo>
                <a:lnTo>
                  <a:pt x="18787" y="45979"/>
                </a:lnTo>
                <a:lnTo>
                  <a:pt x="16703" y="45979"/>
                </a:lnTo>
                <a:lnTo>
                  <a:pt x="16703" y="50160"/>
                </a:lnTo>
                <a:lnTo>
                  <a:pt x="14620" y="50160"/>
                </a:lnTo>
                <a:lnTo>
                  <a:pt x="14620" y="54340"/>
                </a:lnTo>
                <a:lnTo>
                  <a:pt x="12536" y="54340"/>
                </a:lnTo>
                <a:lnTo>
                  <a:pt x="12536" y="60611"/>
                </a:lnTo>
                <a:lnTo>
                  <a:pt x="10417" y="60611"/>
                </a:lnTo>
                <a:lnTo>
                  <a:pt x="10417" y="66882"/>
                </a:lnTo>
                <a:lnTo>
                  <a:pt x="8333" y="66882"/>
                </a:lnTo>
                <a:lnTo>
                  <a:pt x="8333" y="75240"/>
                </a:lnTo>
                <a:lnTo>
                  <a:pt x="6250" y="75240"/>
                </a:lnTo>
                <a:lnTo>
                  <a:pt x="6250" y="83601"/>
                </a:lnTo>
                <a:lnTo>
                  <a:pt x="4166" y="83601"/>
                </a:lnTo>
                <a:lnTo>
                  <a:pt x="4166" y="96143"/>
                </a:lnTo>
                <a:lnTo>
                  <a:pt x="2083" y="96143"/>
                </a:lnTo>
                <a:lnTo>
                  <a:pt x="2083" y="123313"/>
                </a:lnTo>
                <a:lnTo>
                  <a:pt x="0" y="125403"/>
                </a:lnTo>
                <a:lnTo>
                  <a:pt x="2083" y="150484"/>
                </a:lnTo>
                <a:lnTo>
                  <a:pt x="4166" y="163022"/>
                </a:lnTo>
                <a:lnTo>
                  <a:pt x="8333" y="179744"/>
                </a:lnTo>
                <a:lnTo>
                  <a:pt x="10417" y="186015"/>
                </a:lnTo>
                <a:lnTo>
                  <a:pt x="12536" y="190192"/>
                </a:lnTo>
                <a:lnTo>
                  <a:pt x="16703" y="202734"/>
                </a:lnTo>
                <a:lnTo>
                  <a:pt x="18787" y="204824"/>
                </a:lnTo>
                <a:lnTo>
                  <a:pt x="25037" y="217362"/>
                </a:lnTo>
                <a:lnTo>
                  <a:pt x="27157" y="219453"/>
                </a:lnTo>
                <a:lnTo>
                  <a:pt x="29240" y="223633"/>
                </a:lnTo>
                <a:lnTo>
                  <a:pt x="33407" y="227814"/>
                </a:lnTo>
                <a:lnTo>
                  <a:pt x="35490" y="231995"/>
                </a:lnTo>
                <a:lnTo>
                  <a:pt x="52194" y="248713"/>
                </a:lnTo>
                <a:lnTo>
                  <a:pt x="56398" y="248713"/>
                </a:lnTo>
                <a:lnTo>
                  <a:pt x="54278" y="244533"/>
                </a:lnTo>
                <a:lnTo>
                  <a:pt x="52194" y="242443"/>
                </a:lnTo>
                <a:lnTo>
                  <a:pt x="50111" y="238262"/>
                </a:lnTo>
                <a:lnTo>
                  <a:pt x="45944" y="234081"/>
                </a:lnTo>
                <a:lnTo>
                  <a:pt x="43861" y="229904"/>
                </a:lnTo>
                <a:lnTo>
                  <a:pt x="39657" y="225724"/>
                </a:lnTo>
                <a:lnTo>
                  <a:pt x="37574" y="221543"/>
                </a:lnTo>
                <a:lnTo>
                  <a:pt x="35490" y="219453"/>
                </a:lnTo>
                <a:lnTo>
                  <a:pt x="29240" y="206915"/>
                </a:lnTo>
                <a:lnTo>
                  <a:pt x="27157" y="200644"/>
                </a:lnTo>
                <a:lnTo>
                  <a:pt x="22953" y="192282"/>
                </a:lnTo>
                <a:lnTo>
                  <a:pt x="16703" y="167202"/>
                </a:lnTo>
                <a:lnTo>
                  <a:pt x="14620" y="152574"/>
                </a:lnTo>
                <a:lnTo>
                  <a:pt x="12536" y="125403"/>
                </a:lnTo>
                <a:lnTo>
                  <a:pt x="14620" y="123313"/>
                </a:lnTo>
                <a:lnTo>
                  <a:pt x="14620" y="94052"/>
                </a:lnTo>
                <a:lnTo>
                  <a:pt x="16703" y="94052"/>
                </a:lnTo>
                <a:lnTo>
                  <a:pt x="16703" y="81511"/>
                </a:lnTo>
                <a:lnTo>
                  <a:pt x="18787" y="81511"/>
                </a:lnTo>
                <a:lnTo>
                  <a:pt x="18787" y="73149"/>
                </a:lnTo>
                <a:lnTo>
                  <a:pt x="20870" y="73149"/>
                </a:lnTo>
                <a:lnTo>
                  <a:pt x="20870" y="64792"/>
                </a:lnTo>
                <a:lnTo>
                  <a:pt x="22953" y="64792"/>
                </a:lnTo>
                <a:lnTo>
                  <a:pt x="22953" y="56431"/>
                </a:lnTo>
                <a:lnTo>
                  <a:pt x="25037" y="56431"/>
                </a:lnTo>
                <a:lnTo>
                  <a:pt x="25037" y="52250"/>
                </a:lnTo>
                <a:lnTo>
                  <a:pt x="27157" y="52250"/>
                </a:lnTo>
                <a:lnTo>
                  <a:pt x="27157" y="48069"/>
                </a:lnTo>
                <a:lnTo>
                  <a:pt x="29240" y="48069"/>
                </a:lnTo>
                <a:lnTo>
                  <a:pt x="29240" y="43889"/>
                </a:lnTo>
                <a:lnTo>
                  <a:pt x="31324" y="43889"/>
                </a:lnTo>
                <a:lnTo>
                  <a:pt x="31324" y="37621"/>
                </a:lnTo>
                <a:lnTo>
                  <a:pt x="33407" y="37621"/>
                </a:lnTo>
                <a:lnTo>
                  <a:pt x="33407" y="33441"/>
                </a:lnTo>
                <a:close/>
              </a:path>
              <a:path w="56514" h="248920">
                <a:moveTo>
                  <a:pt x="56398" y="0"/>
                </a:moveTo>
                <a:lnTo>
                  <a:pt x="48027" y="4180"/>
                </a:lnTo>
                <a:lnTo>
                  <a:pt x="41777" y="10451"/>
                </a:lnTo>
                <a:lnTo>
                  <a:pt x="39657" y="10451"/>
                </a:lnTo>
                <a:lnTo>
                  <a:pt x="39657" y="14628"/>
                </a:lnTo>
                <a:lnTo>
                  <a:pt x="33407" y="20899"/>
                </a:lnTo>
                <a:lnTo>
                  <a:pt x="31324" y="20899"/>
                </a:lnTo>
                <a:lnTo>
                  <a:pt x="31324" y="25080"/>
                </a:lnTo>
                <a:lnTo>
                  <a:pt x="29240" y="27170"/>
                </a:lnTo>
                <a:lnTo>
                  <a:pt x="27157" y="27170"/>
                </a:lnTo>
                <a:lnTo>
                  <a:pt x="27157" y="31350"/>
                </a:lnTo>
                <a:lnTo>
                  <a:pt x="25037" y="33441"/>
                </a:lnTo>
                <a:lnTo>
                  <a:pt x="35490" y="33441"/>
                </a:lnTo>
                <a:lnTo>
                  <a:pt x="35490" y="29260"/>
                </a:lnTo>
                <a:lnTo>
                  <a:pt x="37574" y="29260"/>
                </a:lnTo>
                <a:lnTo>
                  <a:pt x="39657" y="27170"/>
                </a:lnTo>
                <a:lnTo>
                  <a:pt x="39657" y="22989"/>
                </a:lnTo>
                <a:lnTo>
                  <a:pt x="41777" y="22989"/>
                </a:lnTo>
                <a:lnTo>
                  <a:pt x="48027" y="16718"/>
                </a:lnTo>
                <a:lnTo>
                  <a:pt x="48027" y="12538"/>
                </a:lnTo>
                <a:lnTo>
                  <a:pt x="50111" y="12538"/>
                </a:lnTo>
                <a:lnTo>
                  <a:pt x="54278" y="8361"/>
                </a:lnTo>
                <a:lnTo>
                  <a:pt x="54278" y="4180"/>
                </a:lnTo>
                <a:lnTo>
                  <a:pt x="56398" y="4180"/>
                </a:lnTo>
                <a:lnTo>
                  <a:pt x="5639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6110763" y="3267891"/>
            <a:ext cx="81915" cy="165735"/>
          </a:xfrm>
          <a:custGeom>
            <a:avLst/>
            <a:gdLst/>
            <a:ahLst/>
            <a:cxnLst/>
            <a:rect l="l" t="t" r="r" b="b"/>
            <a:pathLst>
              <a:path w="81914" h="165735">
                <a:moveTo>
                  <a:pt x="81472" y="158845"/>
                </a:moveTo>
                <a:lnTo>
                  <a:pt x="2083" y="158845"/>
                </a:lnTo>
                <a:lnTo>
                  <a:pt x="2083" y="165116"/>
                </a:lnTo>
                <a:lnTo>
                  <a:pt x="81472" y="165116"/>
                </a:lnTo>
                <a:lnTo>
                  <a:pt x="81472" y="158845"/>
                </a:lnTo>
                <a:close/>
              </a:path>
              <a:path w="81914" h="165735">
                <a:moveTo>
                  <a:pt x="50111" y="16722"/>
                </a:moveTo>
                <a:lnTo>
                  <a:pt x="33407" y="16722"/>
                </a:lnTo>
                <a:lnTo>
                  <a:pt x="33407" y="152574"/>
                </a:lnTo>
                <a:lnTo>
                  <a:pt x="29240" y="156754"/>
                </a:lnTo>
                <a:lnTo>
                  <a:pt x="10453" y="158845"/>
                </a:lnTo>
                <a:lnTo>
                  <a:pt x="73101" y="158845"/>
                </a:lnTo>
                <a:lnTo>
                  <a:pt x="54314" y="156754"/>
                </a:lnTo>
                <a:lnTo>
                  <a:pt x="52231" y="154664"/>
                </a:lnTo>
                <a:lnTo>
                  <a:pt x="50111" y="146303"/>
                </a:lnTo>
                <a:lnTo>
                  <a:pt x="50111" y="16722"/>
                </a:lnTo>
                <a:close/>
              </a:path>
              <a:path w="81914" h="165735">
                <a:moveTo>
                  <a:pt x="50111" y="0"/>
                </a:moveTo>
                <a:lnTo>
                  <a:pt x="43861" y="2090"/>
                </a:lnTo>
                <a:lnTo>
                  <a:pt x="39694" y="6270"/>
                </a:lnTo>
                <a:lnTo>
                  <a:pt x="27157" y="12541"/>
                </a:lnTo>
                <a:lnTo>
                  <a:pt x="20870" y="14632"/>
                </a:lnTo>
                <a:lnTo>
                  <a:pt x="0" y="14632"/>
                </a:lnTo>
                <a:lnTo>
                  <a:pt x="0" y="20899"/>
                </a:lnTo>
                <a:lnTo>
                  <a:pt x="20870" y="20899"/>
                </a:lnTo>
                <a:lnTo>
                  <a:pt x="29240" y="18812"/>
                </a:lnTo>
                <a:lnTo>
                  <a:pt x="33407" y="16722"/>
                </a:lnTo>
                <a:lnTo>
                  <a:pt x="50111" y="16722"/>
                </a:lnTo>
                <a:lnTo>
                  <a:pt x="501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6279958" y="3290881"/>
            <a:ext cx="163195" cy="161290"/>
          </a:xfrm>
          <a:custGeom>
            <a:avLst/>
            <a:gdLst/>
            <a:ahLst/>
            <a:cxnLst/>
            <a:rect l="l" t="t" r="r" b="b"/>
            <a:pathLst>
              <a:path w="163195" h="161289">
                <a:moveTo>
                  <a:pt x="85602" y="85691"/>
                </a:moveTo>
                <a:lnTo>
                  <a:pt x="77268" y="85691"/>
                </a:lnTo>
                <a:lnTo>
                  <a:pt x="77268" y="154664"/>
                </a:lnTo>
                <a:lnTo>
                  <a:pt x="79352" y="160935"/>
                </a:lnTo>
                <a:lnTo>
                  <a:pt x="85602" y="160935"/>
                </a:lnTo>
                <a:lnTo>
                  <a:pt x="85602" y="85691"/>
                </a:lnTo>
                <a:close/>
              </a:path>
              <a:path w="163195" h="161289">
                <a:moveTo>
                  <a:pt x="85602" y="0"/>
                </a:moveTo>
                <a:lnTo>
                  <a:pt x="79352" y="0"/>
                </a:lnTo>
                <a:lnTo>
                  <a:pt x="79352" y="6270"/>
                </a:lnTo>
                <a:lnTo>
                  <a:pt x="77268" y="6270"/>
                </a:lnTo>
                <a:lnTo>
                  <a:pt x="77268" y="77334"/>
                </a:lnTo>
                <a:lnTo>
                  <a:pt x="2083" y="79424"/>
                </a:lnTo>
                <a:lnTo>
                  <a:pt x="0" y="81514"/>
                </a:lnTo>
                <a:lnTo>
                  <a:pt x="2083" y="83605"/>
                </a:lnTo>
                <a:lnTo>
                  <a:pt x="8333" y="85691"/>
                </a:lnTo>
                <a:lnTo>
                  <a:pt x="154537" y="85691"/>
                </a:lnTo>
                <a:lnTo>
                  <a:pt x="162907" y="83605"/>
                </a:lnTo>
                <a:lnTo>
                  <a:pt x="162907" y="77334"/>
                </a:lnTo>
                <a:lnTo>
                  <a:pt x="85602" y="77334"/>
                </a:lnTo>
                <a:lnTo>
                  <a:pt x="8560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6520134" y="3322232"/>
            <a:ext cx="93980" cy="113030"/>
          </a:xfrm>
          <a:custGeom>
            <a:avLst/>
            <a:gdLst/>
            <a:ahLst/>
            <a:cxnLst/>
            <a:rect l="l" t="t" r="r" b="b"/>
            <a:pathLst>
              <a:path w="93979" h="113029">
                <a:moveTo>
                  <a:pt x="20870" y="33441"/>
                </a:moveTo>
                <a:lnTo>
                  <a:pt x="4166" y="33441"/>
                </a:lnTo>
                <a:lnTo>
                  <a:pt x="4166" y="43892"/>
                </a:lnTo>
                <a:lnTo>
                  <a:pt x="2083" y="43892"/>
                </a:lnTo>
                <a:lnTo>
                  <a:pt x="2083" y="54340"/>
                </a:lnTo>
                <a:lnTo>
                  <a:pt x="0" y="56431"/>
                </a:lnTo>
                <a:lnTo>
                  <a:pt x="2083" y="71063"/>
                </a:lnTo>
                <a:lnTo>
                  <a:pt x="4166" y="77334"/>
                </a:lnTo>
                <a:lnTo>
                  <a:pt x="8370" y="85691"/>
                </a:lnTo>
                <a:lnTo>
                  <a:pt x="10453" y="87782"/>
                </a:lnTo>
                <a:lnTo>
                  <a:pt x="14620" y="96143"/>
                </a:lnTo>
                <a:lnTo>
                  <a:pt x="18787" y="100323"/>
                </a:lnTo>
                <a:lnTo>
                  <a:pt x="22990" y="102414"/>
                </a:lnTo>
                <a:lnTo>
                  <a:pt x="25073" y="104504"/>
                </a:lnTo>
                <a:lnTo>
                  <a:pt x="29240" y="106594"/>
                </a:lnTo>
                <a:lnTo>
                  <a:pt x="33407" y="110775"/>
                </a:lnTo>
                <a:lnTo>
                  <a:pt x="39694" y="112862"/>
                </a:lnTo>
                <a:lnTo>
                  <a:pt x="66851" y="112862"/>
                </a:lnTo>
                <a:lnTo>
                  <a:pt x="75185" y="108685"/>
                </a:lnTo>
                <a:lnTo>
                  <a:pt x="77268" y="106594"/>
                </a:lnTo>
                <a:lnTo>
                  <a:pt x="43861" y="106594"/>
                </a:lnTo>
                <a:lnTo>
                  <a:pt x="41777" y="104504"/>
                </a:lnTo>
                <a:lnTo>
                  <a:pt x="33407" y="100323"/>
                </a:lnTo>
                <a:lnTo>
                  <a:pt x="31324" y="98233"/>
                </a:lnTo>
                <a:lnTo>
                  <a:pt x="29240" y="94052"/>
                </a:lnTo>
                <a:lnTo>
                  <a:pt x="27157" y="91962"/>
                </a:lnTo>
                <a:lnTo>
                  <a:pt x="22990" y="83601"/>
                </a:lnTo>
                <a:lnTo>
                  <a:pt x="20870" y="75243"/>
                </a:lnTo>
                <a:lnTo>
                  <a:pt x="18787" y="58521"/>
                </a:lnTo>
                <a:lnTo>
                  <a:pt x="18787" y="54340"/>
                </a:lnTo>
                <a:lnTo>
                  <a:pt x="87722" y="54340"/>
                </a:lnTo>
                <a:lnTo>
                  <a:pt x="93972" y="52254"/>
                </a:lnTo>
                <a:lnTo>
                  <a:pt x="93741" y="50163"/>
                </a:lnTo>
                <a:lnTo>
                  <a:pt x="18787" y="50163"/>
                </a:lnTo>
                <a:lnTo>
                  <a:pt x="20870" y="48073"/>
                </a:lnTo>
                <a:lnTo>
                  <a:pt x="20870" y="33441"/>
                </a:lnTo>
                <a:close/>
              </a:path>
              <a:path w="93979" h="113029">
                <a:moveTo>
                  <a:pt x="93972" y="79424"/>
                </a:moveTo>
                <a:lnTo>
                  <a:pt x="87722" y="79424"/>
                </a:lnTo>
                <a:lnTo>
                  <a:pt x="87722" y="85691"/>
                </a:lnTo>
                <a:lnTo>
                  <a:pt x="85638" y="85691"/>
                </a:lnTo>
                <a:lnTo>
                  <a:pt x="85638" y="89872"/>
                </a:lnTo>
                <a:lnTo>
                  <a:pt x="83555" y="89872"/>
                </a:lnTo>
                <a:lnTo>
                  <a:pt x="83555" y="94052"/>
                </a:lnTo>
                <a:lnTo>
                  <a:pt x="75185" y="102414"/>
                </a:lnTo>
                <a:lnTo>
                  <a:pt x="71018" y="104504"/>
                </a:lnTo>
                <a:lnTo>
                  <a:pt x="64731" y="106594"/>
                </a:lnTo>
                <a:lnTo>
                  <a:pt x="77268" y="106594"/>
                </a:lnTo>
                <a:lnTo>
                  <a:pt x="79352" y="104504"/>
                </a:lnTo>
                <a:lnTo>
                  <a:pt x="83555" y="102414"/>
                </a:lnTo>
                <a:lnTo>
                  <a:pt x="87722" y="98233"/>
                </a:lnTo>
                <a:lnTo>
                  <a:pt x="87722" y="94052"/>
                </a:lnTo>
                <a:lnTo>
                  <a:pt x="89805" y="94052"/>
                </a:lnTo>
                <a:lnTo>
                  <a:pt x="91889" y="91962"/>
                </a:lnTo>
                <a:lnTo>
                  <a:pt x="91889" y="87782"/>
                </a:lnTo>
                <a:lnTo>
                  <a:pt x="93972" y="87782"/>
                </a:lnTo>
                <a:lnTo>
                  <a:pt x="93972" y="79424"/>
                </a:lnTo>
                <a:close/>
              </a:path>
              <a:path w="93979" h="113029">
                <a:moveTo>
                  <a:pt x="73101" y="6270"/>
                </a:moveTo>
                <a:lnTo>
                  <a:pt x="60564" y="6270"/>
                </a:lnTo>
                <a:lnTo>
                  <a:pt x="60564" y="8361"/>
                </a:lnTo>
                <a:lnTo>
                  <a:pt x="64731" y="10451"/>
                </a:lnTo>
                <a:lnTo>
                  <a:pt x="66851" y="12541"/>
                </a:lnTo>
                <a:lnTo>
                  <a:pt x="68935" y="16722"/>
                </a:lnTo>
                <a:lnTo>
                  <a:pt x="71018" y="18812"/>
                </a:lnTo>
                <a:lnTo>
                  <a:pt x="73101" y="22993"/>
                </a:lnTo>
                <a:lnTo>
                  <a:pt x="75185" y="31350"/>
                </a:lnTo>
                <a:lnTo>
                  <a:pt x="77268" y="50163"/>
                </a:lnTo>
                <a:lnTo>
                  <a:pt x="93741" y="50163"/>
                </a:lnTo>
                <a:lnTo>
                  <a:pt x="79352" y="10451"/>
                </a:lnTo>
                <a:lnTo>
                  <a:pt x="75185" y="8361"/>
                </a:lnTo>
                <a:lnTo>
                  <a:pt x="73101" y="6270"/>
                </a:lnTo>
                <a:close/>
              </a:path>
              <a:path w="93979" h="113029">
                <a:moveTo>
                  <a:pt x="25073" y="22993"/>
                </a:moveTo>
                <a:lnTo>
                  <a:pt x="10453" y="22993"/>
                </a:lnTo>
                <a:lnTo>
                  <a:pt x="10453" y="27170"/>
                </a:lnTo>
                <a:lnTo>
                  <a:pt x="8370" y="29260"/>
                </a:lnTo>
                <a:lnTo>
                  <a:pt x="6250" y="29260"/>
                </a:lnTo>
                <a:lnTo>
                  <a:pt x="6250" y="33441"/>
                </a:lnTo>
                <a:lnTo>
                  <a:pt x="22990" y="33441"/>
                </a:lnTo>
                <a:lnTo>
                  <a:pt x="22990" y="27170"/>
                </a:lnTo>
                <a:lnTo>
                  <a:pt x="25073" y="27170"/>
                </a:lnTo>
                <a:lnTo>
                  <a:pt x="25073" y="22993"/>
                </a:lnTo>
                <a:close/>
              </a:path>
              <a:path w="93979" h="113029">
                <a:moveTo>
                  <a:pt x="27157" y="18812"/>
                </a:moveTo>
                <a:lnTo>
                  <a:pt x="12536" y="18812"/>
                </a:lnTo>
                <a:lnTo>
                  <a:pt x="12536" y="22993"/>
                </a:lnTo>
                <a:lnTo>
                  <a:pt x="27157" y="22993"/>
                </a:lnTo>
                <a:lnTo>
                  <a:pt x="27157" y="18812"/>
                </a:lnTo>
                <a:close/>
              </a:path>
              <a:path w="93979" h="113029">
                <a:moveTo>
                  <a:pt x="64731" y="0"/>
                </a:moveTo>
                <a:lnTo>
                  <a:pt x="37610" y="2090"/>
                </a:lnTo>
                <a:lnTo>
                  <a:pt x="29240" y="6270"/>
                </a:lnTo>
                <a:lnTo>
                  <a:pt x="27157" y="8361"/>
                </a:lnTo>
                <a:lnTo>
                  <a:pt x="22990" y="10451"/>
                </a:lnTo>
                <a:lnTo>
                  <a:pt x="14620" y="18812"/>
                </a:lnTo>
                <a:lnTo>
                  <a:pt x="29240" y="18812"/>
                </a:lnTo>
                <a:lnTo>
                  <a:pt x="29240" y="14632"/>
                </a:lnTo>
                <a:lnTo>
                  <a:pt x="31324" y="14632"/>
                </a:lnTo>
                <a:lnTo>
                  <a:pt x="35490" y="12541"/>
                </a:lnTo>
                <a:lnTo>
                  <a:pt x="37610" y="10451"/>
                </a:lnTo>
                <a:lnTo>
                  <a:pt x="41777" y="8361"/>
                </a:lnTo>
                <a:lnTo>
                  <a:pt x="60564" y="6270"/>
                </a:lnTo>
                <a:lnTo>
                  <a:pt x="73101" y="6270"/>
                </a:lnTo>
                <a:lnTo>
                  <a:pt x="71018" y="4180"/>
                </a:lnTo>
                <a:lnTo>
                  <a:pt x="64731" y="2090"/>
                </a:lnTo>
                <a:lnTo>
                  <a:pt x="6473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6622477" y="3326412"/>
            <a:ext cx="125730" cy="106680"/>
          </a:xfrm>
          <a:custGeom>
            <a:avLst/>
            <a:gdLst/>
            <a:ahLst/>
            <a:cxnLst/>
            <a:rect l="l" t="t" r="r" b="b"/>
            <a:pathLst>
              <a:path w="125729" h="106679">
                <a:moveTo>
                  <a:pt x="43861" y="98233"/>
                </a:moveTo>
                <a:lnTo>
                  <a:pt x="0" y="98233"/>
                </a:lnTo>
                <a:lnTo>
                  <a:pt x="0" y="106594"/>
                </a:lnTo>
                <a:lnTo>
                  <a:pt x="43861" y="106594"/>
                </a:lnTo>
                <a:lnTo>
                  <a:pt x="43861" y="98233"/>
                </a:lnTo>
                <a:close/>
              </a:path>
              <a:path w="125729" h="106679">
                <a:moveTo>
                  <a:pt x="125333" y="98233"/>
                </a:moveTo>
                <a:lnTo>
                  <a:pt x="75185" y="98233"/>
                </a:lnTo>
                <a:lnTo>
                  <a:pt x="75185" y="106594"/>
                </a:lnTo>
                <a:lnTo>
                  <a:pt x="125333" y="106594"/>
                </a:lnTo>
                <a:lnTo>
                  <a:pt x="125333" y="98233"/>
                </a:lnTo>
                <a:close/>
              </a:path>
              <a:path w="125729" h="106679">
                <a:moveTo>
                  <a:pt x="52231" y="0"/>
                </a:moveTo>
                <a:lnTo>
                  <a:pt x="2083" y="0"/>
                </a:lnTo>
                <a:lnTo>
                  <a:pt x="2083" y="8361"/>
                </a:lnTo>
                <a:lnTo>
                  <a:pt x="20870" y="10451"/>
                </a:lnTo>
                <a:lnTo>
                  <a:pt x="31324" y="20899"/>
                </a:lnTo>
                <a:lnTo>
                  <a:pt x="33407" y="25080"/>
                </a:lnTo>
                <a:lnTo>
                  <a:pt x="37610" y="29260"/>
                </a:lnTo>
                <a:lnTo>
                  <a:pt x="39694" y="33441"/>
                </a:lnTo>
                <a:lnTo>
                  <a:pt x="45944" y="39712"/>
                </a:lnTo>
                <a:lnTo>
                  <a:pt x="48027" y="43892"/>
                </a:lnTo>
                <a:lnTo>
                  <a:pt x="52231" y="48073"/>
                </a:lnTo>
                <a:lnTo>
                  <a:pt x="54314" y="52250"/>
                </a:lnTo>
                <a:lnTo>
                  <a:pt x="56398" y="58521"/>
                </a:lnTo>
                <a:lnTo>
                  <a:pt x="48027" y="66882"/>
                </a:lnTo>
                <a:lnTo>
                  <a:pt x="45944" y="66882"/>
                </a:lnTo>
                <a:lnTo>
                  <a:pt x="45944" y="71063"/>
                </a:lnTo>
                <a:lnTo>
                  <a:pt x="35490" y="81511"/>
                </a:lnTo>
                <a:lnTo>
                  <a:pt x="33407" y="81511"/>
                </a:lnTo>
                <a:lnTo>
                  <a:pt x="33407" y="85691"/>
                </a:lnTo>
                <a:lnTo>
                  <a:pt x="27157" y="91962"/>
                </a:lnTo>
                <a:lnTo>
                  <a:pt x="22990" y="94052"/>
                </a:lnTo>
                <a:lnTo>
                  <a:pt x="20870" y="96143"/>
                </a:lnTo>
                <a:lnTo>
                  <a:pt x="14620" y="98233"/>
                </a:lnTo>
                <a:lnTo>
                  <a:pt x="39694" y="98233"/>
                </a:lnTo>
                <a:lnTo>
                  <a:pt x="37610" y="91962"/>
                </a:lnTo>
                <a:lnTo>
                  <a:pt x="39694" y="89872"/>
                </a:lnTo>
                <a:lnTo>
                  <a:pt x="39694" y="83601"/>
                </a:lnTo>
                <a:lnTo>
                  <a:pt x="41777" y="83601"/>
                </a:lnTo>
                <a:lnTo>
                  <a:pt x="43861" y="81511"/>
                </a:lnTo>
                <a:lnTo>
                  <a:pt x="43861" y="77334"/>
                </a:lnTo>
                <a:lnTo>
                  <a:pt x="45944" y="77334"/>
                </a:lnTo>
                <a:lnTo>
                  <a:pt x="48027" y="75243"/>
                </a:lnTo>
                <a:lnTo>
                  <a:pt x="48027" y="71063"/>
                </a:lnTo>
                <a:lnTo>
                  <a:pt x="50111" y="71063"/>
                </a:lnTo>
                <a:lnTo>
                  <a:pt x="58481" y="62701"/>
                </a:lnTo>
                <a:lnTo>
                  <a:pt x="58481" y="60611"/>
                </a:lnTo>
                <a:lnTo>
                  <a:pt x="78310" y="60611"/>
                </a:lnTo>
                <a:lnTo>
                  <a:pt x="77268" y="58521"/>
                </a:lnTo>
                <a:lnTo>
                  <a:pt x="75185" y="56431"/>
                </a:lnTo>
                <a:lnTo>
                  <a:pt x="73101" y="52250"/>
                </a:lnTo>
                <a:lnTo>
                  <a:pt x="68935" y="48073"/>
                </a:lnTo>
                <a:lnTo>
                  <a:pt x="75185" y="41802"/>
                </a:lnTo>
                <a:lnTo>
                  <a:pt x="64731" y="41802"/>
                </a:lnTo>
                <a:lnTo>
                  <a:pt x="58481" y="35531"/>
                </a:lnTo>
                <a:lnTo>
                  <a:pt x="56398" y="31350"/>
                </a:lnTo>
                <a:lnTo>
                  <a:pt x="52231" y="27170"/>
                </a:lnTo>
                <a:lnTo>
                  <a:pt x="50111" y="22989"/>
                </a:lnTo>
                <a:lnTo>
                  <a:pt x="45944" y="18812"/>
                </a:lnTo>
                <a:lnTo>
                  <a:pt x="43861" y="14632"/>
                </a:lnTo>
                <a:lnTo>
                  <a:pt x="45944" y="12541"/>
                </a:lnTo>
                <a:lnTo>
                  <a:pt x="45944" y="8361"/>
                </a:lnTo>
                <a:lnTo>
                  <a:pt x="52231" y="8361"/>
                </a:lnTo>
                <a:lnTo>
                  <a:pt x="52231" y="0"/>
                </a:lnTo>
                <a:close/>
              </a:path>
              <a:path w="125729" h="106679">
                <a:moveTo>
                  <a:pt x="78310" y="60611"/>
                </a:moveTo>
                <a:lnTo>
                  <a:pt x="58481" y="60611"/>
                </a:lnTo>
                <a:lnTo>
                  <a:pt x="64731" y="66882"/>
                </a:lnTo>
                <a:lnTo>
                  <a:pt x="66851" y="71063"/>
                </a:lnTo>
                <a:lnTo>
                  <a:pt x="71018" y="75243"/>
                </a:lnTo>
                <a:lnTo>
                  <a:pt x="73101" y="79420"/>
                </a:lnTo>
                <a:lnTo>
                  <a:pt x="77268" y="83601"/>
                </a:lnTo>
                <a:lnTo>
                  <a:pt x="79352" y="87782"/>
                </a:lnTo>
                <a:lnTo>
                  <a:pt x="81472" y="89872"/>
                </a:lnTo>
                <a:lnTo>
                  <a:pt x="83555" y="96143"/>
                </a:lnTo>
                <a:lnTo>
                  <a:pt x="81472" y="98233"/>
                </a:lnTo>
                <a:lnTo>
                  <a:pt x="108592" y="98233"/>
                </a:lnTo>
                <a:lnTo>
                  <a:pt x="104426" y="96143"/>
                </a:lnTo>
                <a:lnTo>
                  <a:pt x="100259" y="91962"/>
                </a:lnTo>
                <a:lnTo>
                  <a:pt x="98175" y="87782"/>
                </a:lnTo>
                <a:lnTo>
                  <a:pt x="96092" y="85691"/>
                </a:lnTo>
                <a:lnTo>
                  <a:pt x="93972" y="81511"/>
                </a:lnTo>
                <a:lnTo>
                  <a:pt x="89805" y="77334"/>
                </a:lnTo>
                <a:lnTo>
                  <a:pt x="87722" y="73153"/>
                </a:lnTo>
                <a:lnTo>
                  <a:pt x="85638" y="71063"/>
                </a:lnTo>
                <a:lnTo>
                  <a:pt x="83555" y="66882"/>
                </a:lnTo>
                <a:lnTo>
                  <a:pt x="79352" y="62701"/>
                </a:lnTo>
                <a:lnTo>
                  <a:pt x="78310" y="60611"/>
                </a:lnTo>
                <a:close/>
              </a:path>
              <a:path w="125729" h="106679">
                <a:moveTo>
                  <a:pt x="121129" y="0"/>
                </a:moveTo>
                <a:lnTo>
                  <a:pt x="77268" y="0"/>
                </a:lnTo>
                <a:lnTo>
                  <a:pt x="77268" y="8361"/>
                </a:lnTo>
                <a:lnTo>
                  <a:pt x="83555" y="8361"/>
                </a:lnTo>
                <a:lnTo>
                  <a:pt x="83555" y="22989"/>
                </a:lnTo>
                <a:lnTo>
                  <a:pt x="81472" y="22989"/>
                </a:lnTo>
                <a:lnTo>
                  <a:pt x="81472" y="27170"/>
                </a:lnTo>
                <a:lnTo>
                  <a:pt x="66851" y="41802"/>
                </a:lnTo>
                <a:lnTo>
                  <a:pt x="75185" y="41802"/>
                </a:lnTo>
                <a:lnTo>
                  <a:pt x="75185" y="37621"/>
                </a:lnTo>
                <a:lnTo>
                  <a:pt x="77268" y="37621"/>
                </a:lnTo>
                <a:lnTo>
                  <a:pt x="81472" y="33441"/>
                </a:lnTo>
                <a:lnTo>
                  <a:pt x="81472" y="29260"/>
                </a:lnTo>
                <a:lnTo>
                  <a:pt x="83555" y="29260"/>
                </a:lnTo>
                <a:lnTo>
                  <a:pt x="89805" y="22989"/>
                </a:lnTo>
                <a:lnTo>
                  <a:pt x="89805" y="18812"/>
                </a:lnTo>
                <a:lnTo>
                  <a:pt x="93972" y="18812"/>
                </a:lnTo>
                <a:lnTo>
                  <a:pt x="98175" y="14632"/>
                </a:lnTo>
                <a:lnTo>
                  <a:pt x="106509" y="10451"/>
                </a:lnTo>
                <a:lnTo>
                  <a:pt x="121129" y="8361"/>
                </a:lnTo>
                <a:lnTo>
                  <a:pt x="12112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6756144" y="3324322"/>
            <a:ext cx="121285" cy="159385"/>
          </a:xfrm>
          <a:custGeom>
            <a:avLst/>
            <a:gdLst/>
            <a:ahLst/>
            <a:cxnLst/>
            <a:rect l="l" t="t" r="r" b="b"/>
            <a:pathLst>
              <a:path w="121284" h="159385">
                <a:moveTo>
                  <a:pt x="54314" y="148393"/>
                </a:moveTo>
                <a:lnTo>
                  <a:pt x="0" y="148393"/>
                </a:lnTo>
                <a:lnTo>
                  <a:pt x="0" y="158845"/>
                </a:lnTo>
                <a:lnTo>
                  <a:pt x="54314" y="158845"/>
                </a:lnTo>
                <a:lnTo>
                  <a:pt x="54314" y="148393"/>
                </a:lnTo>
                <a:close/>
              </a:path>
              <a:path w="121284" h="159385">
                <a:moveTo>
                  <a:pt x="35527" y="0"/>
                </a:moveTo>
                <a:lnTo>
                  <a:pt x="0" y="0"/>
                </a:lnTo>
                <a:lnTo>
                  <a:pt x="0" y="10451"/>
                </a:lnTo>
                <a:lnTo>
                  <a:pt x="18787" y="10451"/>
                </a:lnTo>
                <a:lnTo>
                  <a:pt x="18787" y="146303"/>
                </a:lnTo>
                <a:lnTo>
                  <a:pt x="16703" y="148393"/>
                </a:lnTo>
                <a:lnTo>
                  <a:pt x="39694" y="148393"/>
                </a:lnTo>
                <a:lnTo>
                  <a:pt x="37610" y="146303"/>
                </a:lnTo>
                <a:lnTo>
                  <a:pt x="35527" y="140032"/>
                </a:lnTo>
                <a:lnTo>
                  <a:pt x="35527" y="96143"/>
                </a:lnTo>
                <a:lnTo>
                  <a:pt x="43861" y="96143"/>
                </a:lnTo>
                <a:lnTo>
                  <a:pt x="39694" y="91962"/>
                </a:lnTo>
                <a:lnTo>
                  <a:pt x="37610" y="87782"/>
                </a:lnTo>
                <a:lnTo>
                  <a:pt x="35527" y="81511"/>
                </a:lnTo>
                <a:lnTo>
                  <a:pt x="35527" y="27170"/>
                </a:lnTo>
                <a:lnTo>
                  <a:pt x="37610" y="27170"/>
                </a:lnTo>
                <a:lnTo>
                  <a:pt x="37610" y="18812"/>
                </a:lnTo>
                <a:lnTo>
                  <a:pt x="41777" y="18812"/>
                </a:lnTo>
                <a:lnTo>
                  <a:pt x="45962" y="14632"/>
                </a:lnTo>
                <a:lnTo>
                  <a:pt x="35527" y="14632"/>
                </a:lnTo>
                <a:lnTo>
                  <a:pt x="35527" y="0"/>
                </a:lnTo>
                <a:close/>
              </a:path>
              <a:path w="121284" h="159385">
                <a:moveTo>
                  <a:pt x="43861" y="96143"/>
                </a:moveTo>
                <a:lnTo>
                  <a:pt x="35527" y="96143"/>
                </a:lnTo>
                <a:lnTo>
                  <a:pt x="43861" y="104504"/>
                </a:lnTo>
                <a:lnTo>
                  <a:pt x="56398" y="110771"/>
                </a:lnTo>
                <a:lnTo>
                  <a:pt x="81472" y="110771"/>
                </a:lnTo>
                <a:lnTo>
                  <a:pt x="87722" y="108685"/>
                </a:lnTo>
                <a:lnTo>
                  <a:pt x="89805" y="106594"/>
                </a:lnTo>
                <a:lnTo>
                  <a:pt x="94009" y="104504"/>
                </a:lnTo>
                <a:lnTo>
                  <a:pt x="54314" y="104504"/>
                </a:lnTo>
                <a:lnTo>
                  <a:pt x="45944" y="100323"/>
                </a:lnTo>
                <a:lnTo>
                  <a:pt x="43861" y="96143"/>
                </a:lnTo>
                <a:close/>
              </a:path>
              <a:path w="121284" h="159385">
                <a:moveTo>
                  <a:pt x="110712" y="85691"/>
                </a:moveTo>
                <a:lnTo>
                  <a:pt x="91889" y="85691"/>
                </a:lnTo>
                <a:lnTo>
                  <a:pt x="91889" y="89872"/>
                </a:lnTo>
                <a:lnTo>
                  <a:pt x="89805" y="89872"/>
                </a:lnTo>
                <a:lnTo>
                  <a:pt x="89805" y="94052"/>
                </a:lnTo>
                <a:lnTo>
                  <a:pt x="85638" y="96143"/>
                </a:lnTo>
                <a:lnTo>
                  <a:pt x="79388" y="102414"/>
                </a:lnTo>
                <a:lnTo>
                  <a:pt x="73101" y="104504"/>
                </a:lnTo>
                <a:lnTo>
                  <a:pt x="94009" y="104504"/>
                </a:lnTo>
                <a:lnTo>
                  <a:pt x="96092" y="102414"/>
                </a:lnTo>
                <a:lnTo>
                  <a:pt x="100259" y="100323"/>
                </a:lnTo>
                <a:lnTo>
                  <a:pt x="110712" y="89872"/>
                </a:lnTo>
                <a:lnTo>
                  <a:pt x="110712" y="85691"/>
                </a:lnTo>
                <a:close/>
              </a:path>
              <a:path w="121284" h="159385">
                <a:moveTo>
                  <a:pt x="119046" y="68972"/>
                </a:moveTo>
                <a:lnTo>
                  <a:pt x="98175" y="68972"/>
                </a:lnTo>
                <a:lnTo>
                  <a:pt x="98175" y="77334"/>
                </a:lnTo>
                <a:lnTo>
                  <a:pt x="96092" y="77334"/>
                </a:lnTo>
                <a:lnTo>
                  <a:pt x="96092" y="81511"/>
                </a:lnTo>
                <a:lnTo>
                  <a:pt x="94009" y="81511"/>
                </a:lnTo>
                <a:lnTo>
                  <a:pt x="94009" y="85691"/>
                </a:lnTo>
                <a:lnTo>
                  <a:pt x="112796" y="85691"/>
                </a:lnTo>
                <a:lnTo>
                  <a:pt x="114879" y="83601"/>
                </a:lnTo>
                <a:lnTo>
                  <a:pt x="114879" y="79424"/>
                </a:lnTo>
                <a:lnTo>
                  <a:pt x="116963" y="79424"/>
                </a:lnTo>
                <a:lnTo>
                  <a:pt x="116963" y="75243"/>
                </a:lnTo>
                <a:lnTo>
                  <a:pt x="119046" y="75243"/>
                </a:lnTo>
                <a:lnTo>
                  <a:pt x="119046" y="68972"/>
                </a:lnTo>
                <a:close/>
              </a:path>
              <a:path w="121284" h="159385">
                <a:moveTo>
                  <a:pt x="89805" y="4180"/>
                </a:moveTo>
                <a:lnTo>
                  <a:pt x="77268" y="4180"/>
                </a:lnTo>
                <a:lnTo>
                  <a:pt x="77268" y="6270"/>
                </a:lnTo>
                <a:lnTo>
                  <a:pt x="81472" y="8361"/>
                </a:lnTo>
                <a:lnTo>
                  <a:pt x="89805" y="16722"/>
                </a:lnTo>
                <a:lnTo>
                  <a:pt x="91889" y="20903"/>
                </a:lnTo>
                <a:lnTo>
                  <a:pt x="94009" y="27170"/>
                </a:lnTo>
                <a:lnTo>
                  <a:pt x="96092" y="31350"/>
                </a:lnTo>
                <a:lnTo>
                  <a:pt x="98175" y="39712"/>
                </a:lnTo>
                <a:lnTo>
                  <a:pt x="100259" y="68972"/>
                </a:lnTo>
                <a:lnTo>
                  <a:pt x="121129" y="68972"/>
                </a:lnTo>
                <a:lnTo>
                  <a:pt x="119046" y="41802"/>
                </a:lnTo>
                <a:lnTo>
                  <a:pt x="116963" y="33441"/>
                </a:lnTo>
                <a:lnTo>
                  <a:pt x="114879" y="29260"/>
                </a:lnTo>
                <a:lnTo>
                  <a:pt x="112796" y="27170"/>
                </a:lnTo>
                <a:lnTo>
                  <a:pt x="110712" y="22989"/>
                </a:lnTo>
                <a:lnTo>
                  <a:pt x="108629" y="20903"/>
                </a:lnTo>
                <a:lnTo>
                  <a:pt x="106509" y="16722"/>
                </a:lnTo>
                <a:lnTo>
                  <a:pt x="104426" y="14632"/>
                </a:lnTo>
                <a:lnTo>
                  <a:pt x="100259" y="12541"/>
                </a:lnTo>
                <a:lnTo>
                  <a:pt x="98175" y="10451"/>
                </a:lnTo>
                <a:lnTo>
                  <a:pt x="94009" y="8361"/>
                </a:lnTo>
                <a:lnTo>
                  <a:pt x="89805" y="4180"/>
                </a:lnTo>
                <a:close/>
              </a:path>
              <a:path w="121284" h="159385">
                <a:moveTo>
                  <a:pt x="83555" y="0"/>
                </a:moveTo>
                <a:lnTo>
                  <a:pt x="58481" y="2090"/>
                </a:lnTo>
                <a:lnTo>
                  <a:pt x="52231" y="4180"/>
                </a:lnTo>
                <a:lnTo>
                  <a:pt x="43861" y="8361"/>
                </a:lnTo>
                <a:lnTo>
                  <a:pt x="37610" y="14632"/>
                </a:lnTo>
                <a:lnTo>
                  <a:pt x="45962" y="14632"/>
                </a:lnTo>
                <a:lnTo>
                  <a:pt x="50147" y="10451"/>
                </a:lnTo>
                <a:lnTo>
                  <a:pt x="58481" y="6270"/>
                </a:lnTo>
                <a:lnTo>
                  <a:pt x="77268" y="4180"/>
                </a:lnTo>
                <a:lnTo>
                  <a:pt x="89805" y="4180"/>
                </a:lnTo>
                <a:lnTo>
                  <a:pt x="83555" y="2090"/>
                </a:lnTo>
                <a:lnTo>
                  <a:pt x="8355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6910717" y="3246993"/>
            <a:ext cx="56515" cy="248920"/>
          </a:xfrm>
          <a:custGeom>
            <a:avLst/>
            <a:gdLst/>
            <a:ahLst/>
            <a:cxnLst/>
            <a:rect l="l" t="t" r="r" b="b"/>
            <a:pathLst>
              <a:path w="56515" h="248920">
                <a:moveTo>
                  <a:pt x="22953" y="56431"/>
                </a:moveTo>
                <a:lnTo>
                  <a:pt x="10417" y="56431"/>
                </a:lnTo>
                <a:lnTo>
                  <a:pt x="10417" y="62701"/>
                </a:lnTo>
                <a:lnTo>
                  <a:pt x="8333" y="62701"/>
                </a:lnTo>
                <a:lnTo>
                  <a:pt x="8333" y="71059"/>
                </a:lnTo>
                <a:lnTo>
                  <a:pt x="6250" y="71059"/>
                </a:lnTo>
                <a:lnTo>
                  <a:pt x="6250" y="77330"/>
                </a:lnTo>
                <a:lnTo>
                  <a:pt x="4166" y="77330"/>
                </a:lnTo>
                <a:lnTo>
                  <a:pt x="4166" y="91962"/>
                </a:lnTo>
                <a:lnTo>
                  <a:pt x="2083" y="91962"/>
                </a:lnTo>
                <a:lnTo>
                  <a:pt x="2083" y="123313"/>
                </a:lnTo>
                <a:lnTo>
                  <a:pt x="0" y="125403"/>
                </a:lnTo>
                <a:lnTo>
                  <a:pt x="2083" y="156754"/>
                </a:lnTo>
                <a:lnTo>
                  <a:pt x="4166" y="169293"/>
                </a:lnTo>
                <a:lnTo>
                  <a:pt x="8333" y="186015"/>
                </a:lnTo>
                <a:lnTo>
                  <a:pt x="10417" y="190192"/>
                </a:lnTo>
                <a:lnTo>
                  <a:pt x="14620" y="202734"/>
                </a:lnTo>
                <a:lnTo>
                  <a:pt x="16703" y="204824"/>
                </a:lnTo>
                <a:lnTo>
                  <a:pt x="18787" y="209005"/>
                </a:lnTo>
                <a:lnTo>
                  <a:pt x="20870" y="211095"/>
                </a:lnTo>
                <a:lnTo>
                  <a:pt x="25037" y="219453"/>
                </a:lnTo>
                <a:lnTo>
                  <a:pt x="27157" y="221543"/>
                </a:lnTo>
                <a:lnTo>
                  <a:pt x="29240" y="225724"/>
                </a:lnTo>
                <a:lnTo>
                  <a:pt x="35490" y="231995"/>
                </a:lnTo>
                <a:lnTo>
                  <a:pt x="37574" y="236172"/>
                </a:lnTo>
                <a:lnTo>
                  <a:pt x="48027" y="246623"/>
                </a:lnTo>
                <a:lnTo>
                  <a:pt x="52194" y="248713"/>
                </a:lnTo>
                <a:lnTo>
                  <a:pt x="56398" y="248713"/>
                </a:lnTo>
                <a:lnTo>
                  <a:pt x="54278" y="244533"/>
                </a:lnTo>
                <a:lnTo>
                  <a:pt x="52194" y="242443"/>
                </a:lnTo>
                <a:lnTo>
                  <a:pt x="50111" y="238262"/>
                </a:lnTo>
                <a:lnTo>
                  <a:pt x="45944" y="234081"/>
                </a:lnTo>
                <a:lnTo>
                  <a:pt x="43861" y="229904"/>
                </a:lnTo>
                <a:lnTo>
                  <a:pt x="39657" y="225724"/>
                </a:lnTo>
                <a:lnTo>
                  <a:pt x="37574" y="221543"/>
                </a:lnTo>
                <a:lnTo>
                  <a:pt x="35490" y="219453"/>
                </a:lnTo>
                <a:lnTo>
                  <a:pt x="29240" y="206915"/>
                </a:lnTo>
                <a:lnTo>
                  <a:pt x="27157" y="200644"/>
                </a:lnTo>
                <a:lnTo>
                  <a:pt x="22953" y="192282"/>
                </a:lnTo>
                <a:lnTo>
                  <a:pt x="16703" y="167202"/>
                </a:lnTo>
                <a:lnTo>
                  <a:pt x="14620" y="152574"/>
                </a:lnTo>
                <a:lnTo>
                  <a:pt x="12536" y="125403"/>
                </a:lnTo>
                <a:lnTo>
                  <a:pt x="14620" y="123313"/>
                </a:lnTo>
                <a:lnTo>
                  <a:pt x="14620" y="94052"/>
                </a:lnTo>
                <a:lnTo>
                  <a:pt x="16703" y="94052"/>
                </a:lnTo>
                <a:lnTo>
                  <a:pt x="16703" y="81511"/>
                </a:lnTo>
                <a:lnTo>
                  <a:pt x="18787" y="81511"/>
                </a:lnTo>
                <a:lnTo>
                  <a:pt x="18787" y="73149"/>
                </a:lnTo>
                <a:lnTo>
                  <a:pt x="20870" y="73149"/>
                </a:lnTo>
                <a:lnTo>
                  <a:pt x="20870" y="64792"/>
                </a:lnTo>
                <a:lnTo>
                  <a:pt x="22953" y="64792"/>
                </a:lnTo>
                <a:lnTo>
                  <a:pt x="22953" y="56431"/>
                </a:lnTo>
                <a:close/>
              </a:path>
              <a:path w="56515" h="248920">
                <a:moveTo>
                  <a:pt x="33407" y="33441"/>
                </a:moveTo>
                <a:lnTo>
                  <a:pt x="20870" y="33441"/>
                </a:lnTo>
                <a:lnTo>
                  <a:pt x="20870" y="37621"/>
                </a:lnTo>
                <a:lnTo>
                  <a:pt x="18787" y="39712"/>
                </a:lnTo>
                <a:lnTo>
                  <a:pt x="16703" y="39712"/>
                </a:lnTo>
                <a:lnTo>
                  <a:pt x="16703" y="45979"/>
                </a:lnTo>
                <a:lnTo>
                  <a:pt x="14620" y="45979"/>
                </a:lnTo>
                <a:lnTo>
                  <a:pt x="14620" y="50160"/>
                </a:lnTo>
                <a:lnTo>
                  <a:pt x="12536" y="50160"/>
                </a:lnTo>
                <a:lnTo>
                  <a:pt x="12536" y="56431"/>
                </a:lnTo>
                <a:lnTo>
                  <a:pt x="25037" y="56431"/>
                </a:lnTo>
                <a:lnTo>
                  <a:pt x="25037" y="52250"/>
                </a:lnTo>
                <a:lnTo>
                  <a:pt x="27157" y="52250"/>
                </a:lnTo>
                <a:lnTo>
                  <a:pt x="27157" y="48069"/>
                </a:lnTo>
                <a:lnTo>
                  <a:pt x="29240" y="48069"/>
                </a:lnTo>
                <a:lnTo>
                  <a:pt x="29240" y="43889"/>
                </a:lnTo>
                <a:lnTo>
                  <a:pt x="31324" y="43889"/>
                </a:lnTo>
                <a:lnTo>
                  <a:pt x="31324" y="37621"/>
                </a:lnTo>
                <a:lnTo>
                  <a:pt x="33407" y="37621"/>
                </a:lnTo>
                <a:lnTo>
                  <a:pt x="33407" y="33441"/>
                </a:lnTo>
                <a:close/>
              </a:path>
              <a:path w="56515" h="248920">
                <a:moveTo>
                  <a:pt x="56398" y="0"/>
                </a:moveTo>
                <a:lnTo>
                  <a:pt x="48027" y="4180"/>
                </a:lnTo>
                <a:lnTo>
                  <a:pt x="33407" y="18809"/>
                </a:lnTo>
                <a:lnTo>
                  <a:pt x="31324" y="18809"/>
                </a:lnTo>
                <a:lnTo>
                  <a:pt x="31324" y="22989"/>
                </a:lnTo>
                <a:lnTo>
                  <a:pt x="27157" y="27170"/>
                </a:lnTo>
                <a:lnTo>
                  <a:pt x="25037" y="27170"/>
                </a:lnTo>
                <a:lnTo>
                  <a:pt x="25037" y="31350"/>
                </a:lnTo>
                <a:lnTo>
                  <a:pt x="22953" y="33441"/>
                </a:lnTo>
                <a:lnTo>
                  <a:pt x="35490" y="33441"/>
                </a:lnTo>
                <a:lnTo>
                  <a:pt x="35490" y="29260"/>
                </a:lnTo>
                <a:lnTo>
                  <a:pt x="37574" y="29260"/>
                </a:lnTo>
                <a:lnTo>
                  <a:pt x="39657" y="27170"/>
                </a:lnTo>
                <a:lnTo>
                  <a:pt x="39657" y="22989"/>
                </a:lnTo>
                <a:lnTo>
                  <a:pt x="41777" y="22989"/>
                </a:lnTo>
                <a:lnTo>
                  <a:pt x="48027" y="16718"/>
                </a:lnTo>
                <a:lnTo>
                  <a:pt x="48027" y="12538"/>
                </a:lnTo>
                <a:lnTo>
                  <a:pt x="50111" y="12538"/>
                </a:lnTo>
                <a:lnTo>
                  <a:pt x="54278" y="8361"/>
                </a:lnTo>
                <a:lnTo>
                  <a:pt x="54278" y="4180"/>
                </a:lnTo>
                <a:lnTo>
                  <a:pt x="56398" y="4180"/>
                </a:lnTo>
                <a:lnTo>
                  <a:pt x="5639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7002606" y="3371349"/>
            <a:ext cx="153035" cy="0"/>
          </a:xfrm>
          <a:custGeom>
            <a:avLst/>
            <a:gdLst/>
            <a:ahLst/>
            <a:cxnLst/>
            <a:rect l="l" t="t" r="r" b="b"/>
            <a:pathLst>
              <a:path w="153034">
                <a:moveTo>
                  <a:pt x="0" y="0"/>
                </a:moveTo>
                <a:lnTo>
                  <a:pt x="152454" y="0"/>
                </a:lnTo>
              </a:path>
            </a:pathLst>
          </a:custGeom>
          <a:ln w="1171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7186421" y="3324322"/>
            <a:ext cx="104775" cy="111125"/>
          </a:xfrm>
          <a:custGeom>
            <a:avLst/>
            <a:gdLst/>
            <a:ahLst/>
            <a:cxnLst/>
            <a:rect l="l" t="t" r="r" b="b"/>
            <a:pathLst>
              <a:path w="104775" h="111125">
                <a:moveTo>
                  <a:pt x="71006" y="14632"/>
                </a:moveTo>
                <a:lnTo>
                  <a:pt x="39657" y="14632"/>
                </a:lnTo>
                <a:lnTo>
                  <a:pt x="58481" y="16722"/>
                </a:lnTo>
                <a:lnTo>
                  <a:pt x="62648" y="18812"/>
                </a:lnTo>
                <a:lnTo>
                  <a:pt x="68898" y="20903"/>
                </a:lnTo>
                <a:lnTo>
                  <a:pt x="79352" y="22989"/>
                </a:lnTo>
                <a:lnTo>
                  <a:pt x="83518" y="25080"/>
                </a:lnTo>
                <a:lnTo>
                  <a:pt x="73101" y="35531"/>
                </a:lnTo>
                <a:lnTo>
                  <a:pt x="68898" y="37621"/>
                </a:lnTo>
                <a:lnTo>
                  <a:pt x="54278" y="52250"/>
                </a:lnTo>
                <a:lnTo>
                  <a:pt x="50111" y="54340"/>
                </a:lnTo>
                <a:lnTo>
                  <a:pt x="27120" y="77334"/>
                </a:lnTo>
                <a:lnTo>
                  <a:pt x="25037" y="77334"/>
                </a:lnTo>
                <a:lnTo>
                  <a:pt x="25037" y="81511"/>
                </a:lnTo>
                <a:lnTo>
                  <a:pt x="10417" y="96143"/>
                </a:lnTo>
                <a:lnTo>
                  <a:pt x="8333" y="96143"/>
                </a:lnTo>
                <a:lnTo>
                  <a:pt x="8333" y="100323"/>
                </a:lnTo>
                <a:lnTo>
                  <a:pt x="6250" y="102414"/>
                </a:lnTo>
                <a:lnTo>
                  <a:pt x="4166" y="102414"/>
                </a:lnTo>
                <a:lnTo>
                  <a:pt x="4166" y="106594"/>
                </a:lnTo>
                <a:lnTo>
                  <a:pt x="0" y="110771"/>
                </a:lnTo>
                <a:lnTo>
                  <a:pt x="6250" y="110771"/>
                </a:lnTo>
                <a:lnTo>
                  <a:pt x="6250" y="106594"/>
                </a:lnTo>
                <a:lnTo>
                  <a:pt x="8333" y="106594"/>
                </a:lnTo>
                <a:lnTo>
                  <a:pt x="16703" y="98233"/>
                </a:lnTo>
                <a:lnTo>
                  <a:pt x="20870" y="96143"/>
                </a:lnTo>
                <a:lnTo>
                  <a:pt x="20870" y="94052"/>
                </a:lnTo>
                <a:lnTo>
                  <a:pt x="50111" y="94052"/>
                </a:lnTo>
                <a:lnTo>
                  <a:pt x="43861" y="91962"/>
                </a:lnTo>
                <a:lnTo>
                  <a:pt x="39657" y="89872"/>
                </a:lnTo>
                <a:lnTo>
                  <a:pt x="22953" y="87782"/>
                </a:lnTo>
                <a:lnTo>
                  <a:pt x="39657" y="71063"/>
                </a:lnTo>
                <a:lnTo>
                  <a:pt x="43861" y="68972"/>
                </a:lnTo>
                <a:lnTo>
                  <a:pt x="54278" y="58521"/>
                </a:lnTo>
                <a:lnTo>
                  <a:pt x="58481" y="56431"/>
                </a:lnTo>
                <a:lnTo>
                  <a:pt x="93972" y="20903"/>
                </a:lnTo>
                <a:lnTo>
                  <a:pt x="93972" y="16722"/>
                </a:lnTo>
                <a:lnTo>
                  <a:pt x="73101" y="16722"/>
                </a:lnTo>
                <a:lnTo>
                  <a:pt x="71006" y="14632"/>
                </a:lnTo>
                <a:close/>
              </a:path>
              <a:path w="104775" h="111125">
                <a:moveTo>
                  <a:pt x="93972" y="81511"/>
                </a:moveTo>
                <a:lnTo>
                  <a:pt x="85602" y="81511"/>
                </a:lnTo>
                <a:lnTo>
                  <a:pt x="85602" y="85691"/>
                </a:lnTo>
                <a:lnTo>
                  <a:pt x="81435" y="87782"/>
                </a:lnTo>
                <a:lnTo>
                  <a:pt x="77268" y="91962"/>
                </a:lnTo>
                <a:lnTo>
                  <a:pt x="70981" y="94052"/>
                </a:lnTo>
                <a:lnTo>
                  <a:pt x="20870" y="94052"/>
                </a:lnTo>
                <a:lnTo>
                  <a:pt x="35490" y="96143"/>
                </a:lnTo>
                <a:lnTo>
                  <a:pt x="37574" y="98233"/>
                </a:lnTo>
                <a:lnTo>
                  <a:pt x="39657" y="102414"/>
                </a:lnTo>
                <a:lnTo>
                  <a:pt x="43861" y="104504"/>
                </a:lnTo>
                <a:lnTo>
                  <a:pt x="48027" y="108685"/>
                </a:lnTo>
                <a:lnTo>
                  <a:pt x="52194" y="110771"/>
                </a:lnTo>
                <a:lnTo>
                  <a:pt x="68898" y="110771"/>
                </a:lnTo>
                <a:lnTo>
                  <a:pt x="77268" y="106594"/>
                </a:lnTo>
                <a:lnTo>
                  <a:pt x="87722" y="96143"/>
                </a:lnTo>
                <a:lnTo>
                  <a:pt x="87722" y="91962"/>
                </a:lnTo>
                <a:lnTo>
                  <a:pt x="89805" y="91962"/>
                </a:lnTo>
                <a:lnTo>
                  <a:pt x="89805" y="87782"/>
                </a:lnTo>
                <a:lnTo>
                  <a:pt x="91889" y="87782"/>
                </a:lnTo>
                <a:lnTo>
                  <a:pt x="93972" y="85691"/>
                </a:lnTo>
                <a:lnTo>
                  <a:pt x="93972" y="81511"/>
                </a:lnTo>
                <a:close/>
              </a:path>
              <a:path w="104775" h="111125">
                <a:moveTo>
                  <a:pt x="96055" y="73153"/>
                </a:moveTo>
                <a:lnTo>
                  <a:pt x="89805" y="73153"/>
                </a:lnTo>
                <a:lnTo>
                  <a:pt x="89805" y="77334"/>
                </a:lnTo>
                <a:lnTo>
                  <a:pt x="87722" y="77334"/>
                </a:lnTo>
                <a:lnTo>
                  <a:pt x="87722" y="81511"/>
                </a:lnTo>
                <a:lnTo>
                  <a:pt x="96055" y="81511"/>
                </a:lnTo>
                <a:lnTo>
                  <a:pt x="96055" y="73153"/>
                </a:lnTo>
                <a:close/>
              </a:path>
              <a:path w="104775" h="111125">
                <a:moveTo>
                  <a:pt x="58481" y="0"/>
                </a:moveTo>
                <a:lnTo>
                  <a:pt x="41741" y="2090"/>
                </a:lnTo>
                <a:lnTo>
                  <a:pt x="37574" y="4180"/>
                </a:lnTo>
                <a:lnTo>
                  <a:pt x="29240" y="12541"/>
                </a:lnTo>
                <a:lnTo>
                  <a:pt x="27120" y="12541"/>
                </a:lnTo>
                <a:lnTo>
                  <a:pt x="27120" y="16722"/>
                </a:lnTo>
                <a:lnTo>
                  <a:pt x="25037" y="16722"/>
                </a:lnTo>
                <a:lnTo>
                  <a:pt x="25037" y="20903"/>
                </a:lnTo>
                <a:lnTo>
                  <a:pt x="22953" y="20903"/>
                </a:lnTo>
                <a:lnTo>
                  <a:pt x="22953" y="25080"/>
                </a:lnTo>
                <a:lnTo>
                  <a:pt x="20870" y="27170"/>
                </a:lnTo>
                <a:lnTo>
                  <a:pt x="27120" y="27170"/>
                </a:lnTo>
                <a:lnTo>
                  <a:pt x="35490" y="18812"/>
                </a:lnTo>
                <a:lnTo>
                  <a:pt x="39657" y="16722"/>
                </a:lnTo>
                <a:lnTo>
                  <a:pt x="39657" y="14632"/>
                </a:lnTo>
                <a:lnTo>
                  <a:pt x="71006" y="14632"/>
                </a:lnTo>
                <a:lnTo>
                  <a:pt x="66815" y="10451"/>
                </a:lnTo>
                <a:lnTo>
                  <a:pt x="64731" y="6270"/>
                </a:lnTo>
                <a:lnTo>
                  <a:pt x="62648" y="4180"/>
                </a:lnTo>
                <a:lnTo>
                  <a:pt x="58481" y="2090"/>
                </a:lnTo>
                <a:lnTo>
                  <a:pt x="58481" y="0"/>
                </a:lnTo>
                <a:close/>
              </a:path>
              <a:path w="104775" h="111125">
                <a:moveTo>
                  <a:pt x="100222" y="8361"/>
                </a:moveTo>
                <a:lnTo>
                  <a:pt x="91889" y="8361"/>
                </a:lnTo>
                <a:lnTo>
                  <a:pt x="91889" y="12541"/>
                </a:lnTo>
                <a:lnTo>
                  <a:pt x="89805" y="14632"/>
                </a:lnTo>
                <a:lnTo>
                  <a:pt x="85602" y="16722"/>
                </a:lnTo>
                <a:lnTo>
                  <a:pt x="96055" y="16722"/>
                </a:lnTo>
                <a:lnTo>
                  <a:pt x="100222" y="12541"/>
                </a:lnTo>
                <a:lnTo>
                  <a:pt x="100222" y="8361"/>
                </a:lnTo>
                <a:close/>
              </a:path>
              <a:path w="104775" h="111125">
                <a:moveTo>
                  <a:pt x="104426" y="0"/>
                </a:moveTo>
                <a:lnTo>
                  <a:pt x="98139" y="0"/>
                </a:lnTo>
                <a:lnTo>
                  <a:pt x="98139" y="4180"/>
                </a:lnTo>
                <a:lnTo>
                  <a:pt x="93972" y="8361"/>
                </a:lnTo>
                <a:lnTo>
                  <a:pt x="102342" y="8361"/>
                </a:lnTo>
                <a:lnTo>
                  <a:pt x="104426" y="6270"/>
                </a:lnTo>
                <a:lnTo>
                  <a:pt x="10442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7313801" y="3246993"/>
            <a:ext cx="56515" cy="248920"/>
          </a:xfrm>
          <a:custGeom>
            <a:avLst/>
            <a:gdLst/>
            <a:ahLst/>
            <a:cxnLst/>
            <a:rect l="l" t="t" r="r" b="b"/>
            <a:pathLst>
              <a:path w="56515" h="248920">
                <a:moveTo>
                  <a:pt x="48064" y="186015"/>
                </a:moveTo>
                <a:lnTo>
                  <a:pt x="35527" y="186015"/>
                </a:lnTo>
                <a:lnTo>
                  <a:pt x="35527" y="192282"/>
                </a:lnTo>
                <a:lnTo>
                  <a:pt x="33444" y="192282"/>
                </a:lnTo>
                <a:lnTo>
                  <a:pt x="33444" y="198553"/>
                </a:lnTo>
                <a:lnTo>
                  <a:pt x="31324" y="198553"/>
                </a:lnTo>
                <a:lnTo>
                  <a:pt x="31324" y="202734"/>
                </a:lnTo>
                <a:lnTo>
                  <a:pt x="29240" y="202734"/>
                </a:lnTo>
                <a:lnTo>
                  <a:pt x="29240" y="206915"/>
                </a:lnTo>
                <a:lnTo>
                  <a:pt x="27157" y="206915"/>
                </a:lnTo>
                <a:lnTo>
                  <a:pt x="27157" y="211095"/>
                </a:lnTo>
                <a:lnTo>
                  <a:pt x="25073" y="211095"/>
                </a:lnTo>
                <a:lnTo>
                  <a:pt x="25073" y="217362"/>
                </a:lnTo>
                <a:lnTo>
                  <a:pt x="22990" y="217362"/>
                </a:lnTo>
                <a:lnTo>
                  <a:pt x="22990" y="221543"/>
                </a:lnTo>
                <a:lnTo>
                  <a:pt x="18823" y="225724"/>
                </a:lnTo>
                <a:lnTo>
                  <a:pt x="16703" y="225724"/>
                </a:lnTo>
                <a:lnTo>
                  <a:pt x="16703" y="229904"/>
                </a:lnTo>
                <a:lnTo>
                  <a:pt x="12536" y="234081"/>
                </a:lnTo>
                <a:lnTo>
                  <a:pt x="10453" y="234081"/>
                </a:lnTo>
                <a:lnTo>
                  <a:pt x="10453" y="238262"/>
                </a:lnTo>
                <a:lnTo>
                  <a:pt x="0" y="248713"/>
                </a:lnTo>
                <a:lnTo>
                  <a:pt x="6286" y="248713"/>
                </a:lnTo>
                <a:lnTo>
                  <a:pt x="10453" y="246623"/>
                </a:lnTo>
                <a:lnTo>
                  <a:pt x="22990" y="234081"/>
                </a:lnTo>
                <a:lnTo>
                  <a:pt x="22990" y="229904"/>
                </a:lnTo>
                <a:lnTo>
                  <a:pt x="25073" y="229904"/>
                </a:lnTo>
                <a:lnTo>
                  <a:pt x="31324" y="223633"/>
                </a:lnTo>
                <a:lnTo>
                  <a:pt x="31324" y="219453"/>
                </a:lnTo>
                <a:lnTo>
                  <a:pt x="33444" y="219453"/>
                </a:lnTo>
                <a:lnTo>
                  <a:pt x="33444" y="215276"/>
                </a:lnTo>
                <a:lnTo>
                  <a:pt x="35527" y="215276"/>
                </a:lnTo>
                <a:lnTo>
                  <a:pt x="37610" y="213186"/>
                </a:lnTo>
                <a:lnTo>
                  <a:pt x="37610" y="209005"/>
                </a:lnTo>
                <a:lnTo>
                  <a:pt x="39694" y="209005"/>
                </a:lnTo>
                <a:lnTo>
                  <a:pt x="39694" y="204824"/>
                </a:lnTo>
                <a:lnTo>
                  <a:pt x="41777" y="204824"/>
                </a:lnTo>
                <a:lnTo>
                  <a:pt x="41777" y="200644"/>
                </a:lnTo>
                <a:lnTo>
                  <a:pt x="43861" y="200644"/>
                </a:lnTo>
                <a:lnTo>
                  <a:pt x="43861" y="196463"/>
                </a:lnTo>
                <a:lnTo>
                  <a:pt x="45944" y="196463"/>
                </a:lnTo>
                <a:lnTo>
                  <a:pt x="45944" y="190192"/>
                </a:lnTo>
                <a:lnTo>
                  <a:pt x="48064" y="190192"/>
                </a:lnTo>
                <a:lnTo>
                  <a:pt x="48064" y="186015"/>
                </a:lnTo>
                <a:close/>
              </a:path>
              <a:path w="56515" h="248920">
                <a:moveTo>
                  <a:pt x="54314" y="154664"/>
                </a:moveTo>
                <a:lnTo>
                  <a:pt x="41777" y="154664"/>
                </a:lnTo>
                <a:lnTo>
                  <a:pt x="41777" y="167202"/>
                </a:lnTo>
                <a:lnTo>
                  <a:pt x="39694" y="167202"/>
                </a:lnTo>
                <a:lnTo>
                  <a:pt x="39694" y="175564"/>
                </a:lnTo>
                <a:lnTo>
                  <a:pt x="37610" y="175564"/>
                </a:lnTo>
                <a:lnTo>
                  <a:pt x="37610" y="186015"/>
                </a:lnTo>
                <a:lnTo>
                  <a:pt x="50147" y="186015"/>
                </a:lnTo>
                <a:lnTo>
                  <a:pt x="50147" y="177654"/>
                </a:lnTo>
                <a:lnTo>
                  <a:pt x="52231" y="177654"/>
                </a:lnTo>
                <a:lnTo>
                  <a:pt x="52231" y="169293"/>
                </a:lnTo>
                <a:lnTo>
                  <a:pt x="54314" y="169293"/>
                </a:lnTo>
                <a:lnTo>
                  <a:pt x="54314" y="154664"/>
                </a:lnTo>
                <a:close/>
              </a:path>
              <a:path w="56515" h="248920">
                <a:moveTo>
                  <a:pt x="6286" y="0"/>
                </a:moveTo>
                <a:lnTo>
                  <a:pt x="0" y="2090"/>
                </a:lnTo>
                <a:lnTo>
                  <a:pt x="2083" y="4180"/>
                </a:lnTo>
                <a:lnTo>
                  <a:pt x="4203" y="8361"/>
                </a:lnTo>
                <a:lnTo>
                  <a:pt x="10453" y="14628"/>
                </a:lnTo>
                <a:lnTo>
                  <a:pt x="12536" y="18809"/>
                </a:lnTo>
                <a:lnTo>
                  <a:pt x="18823" y="25080"/>
                </a:lnTo>
                <a:lnTo>
                  <a:pt x="39694" y="81511"/>
                </a:lnTo>
                <a:lnTo>
                  <a:pt x="43861" y="154664"/>
                </a:lnTo>
                <a:lnTo>
                  <a:pt x="56398" y="154664"/>
                </a:lnTo>
                <a:lnTo>
                  <a:pt x="54314" y="94052"/>
                </a:lnTo>
                <a:lnTo>
                  <a:pt x="43861" y="50160"/>
                </a:lnTo>
                <a:lnTo>
                  <a:pt x="35527" y="35531"/>
                </a:lnTo>
                <a:lnTo>
                  <a:pt x="31324" y="27170"/>
                </a:lnTo>
                <a:lnTo>
                  <a:pt x="29240" y="25080"/>
                </a:lnTo>
                <a:lnTo>
                  <a:pt x="27157" y="20899"/>
                </a:lnTo>
                <a:lnTo>
                  <a:pt x="10453" y="4180"/>
                </a:lnTo>
                <a:lnTo>
                  <a:pt x="6286" y="2090"/>
                </a:lnTo>
                <a:lnTo>
                  <a:pt x="628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7409894" y="3246993"/>
            <a:ext cx="56515" cy="248920"/>
          </a:xfrm>
          <a:custGeom>
            <a:avLst/>
            <a:gdLst/>
            <a:ahLst/>
            <a:cxnLst/>
            <a:rect l="l" t="t" r="r" b="b"/>
            <a:pathLst>
              <a:path w="56515" h="248920">
                <a:moveTo>
                  <a:pt x="35490" y="209005"/>
                </a:moveTo>
                <a:lnTo>
                  <a:pt x="25073" y="209005"/>
                </a:lnTo>
                <a:lnTo>
                  <a:pt x="25073" y="213186"/>
                </a:lnTo>
                <a:lnTo>
                  <a:pt x="22953" y="213186"/>
                </a:lnTo>
                <a:lnTo>
                  <a:pt x="22953" y="219453"/>
                </a:lnTo>
                <a:lnTo>
                  <a:pt x="18787" y="223633"/>
                </a:lnTo>
                <a:lnTo>
                  <a:pt x="16703" y="223633"/>
                </a:lnTo>
                <a:lnTo>
                  <a:pt x="16703" y="227814"/>
                </a:lnTo>
                <a:lnTo>
                  <a:pt x="12536" y="231995"/>
                </a:lnTo>
                <a:lnTo>
                  <a:pt x="10453" y="231995"/>
                </a:lnTo>
                <a:lnTo>
                  <a:pt x="10453" y="236172"/>
                </a:lnTo>
                <a:lnTo>
                  <a:pt x="4166" y="242443"/>
                </a:lnTo>
                <a:lnTo>
                  <a:pt x="2083" y="242443"/>
                </a:lnTo>
                <a:lnTo>
                  <a:pt x="2083" y="246623"/>
                </a:lnTo>
                <a:lnTo>
                  <a:pt x="0" y="248713"/>
                </a:lnTo>
                <a:lnTo>
                  <a:pt x="6250" y="248713"/>
                </a:lnTo>
                <a:lnTo>
                  <a:pt x="22953" y="231995"/>
                </a:lnTo>
                <a:lnTo>
                  <a:pt x="22953" y="227814"/>
                </a:lnTo>
                <a:lnTo>
                  <a:pt x="25073" y="227814"/>
                </a:lnTo>
                <a:lnTo>
                  <a:pt x="29240" y="223633"/>
                </a:lnTo>
                <a:lnTo>
                  <a:pt x="29240" y="219453"/>
                </a:lnTo>
                <a:lnTo>
                  <a:pt x="31324" y="219453"/>
                </a:lnTo>
                <a:lnTo>
                  <a:pt x="31324" y="215276"/>
                </a:lnTo>
                <a:lnTo>
                  <a:pt x="33407" y="215276"/>
                </a:lnTo>
                <a:lnTo>
                  <a:pt x="35490" y="213186"/>
                </a:lnTo>
                <a:lnTo>
                  <a:pt x="35490" y="209005"/>
                </a:lnTo>
                <a:close/>
              </a:path>
              <a:path w="56515" h="248920">
                <a:moveTo>
                  <a:pt x="37574" y="204824"/>
                </a:moveTo>
                <a:lnTo>
                  <a:pt x="27157" y="204824"/>
                </a:lnTo>
                <a:lnTo>
                  <a:pt x="27157" y="209005"/>
                </a:lnTo>
                <a:lnTo>
                  <a:pt x="37574" y="209005"/>
                </a:lnTo>
                <a:lnTo>
                  <a:pt x="37574" y="204824"/>
                </a:lnTo>
                <a:close/>
              </a:path>
              <a:path w="56515" h="248920">
                <a:moveTo>
                  <a:pt x="48027" y="179744"/>
                </a:moveTo>
                <a:lnTo>
                  <a:pt x="35490" y="179744"/>
                </a:lnTo>
                <a:lnTo>
                  <a:pt x="35490" y="188102"/>
                </a:lnTo>
                <a:lnTo>
                  <a:pt x="33407" y="188102"/>
                </a:lnTo>
                <a:lnTo>
                  <a:pt x="33407" y="194373"/>
                </a:lnTo>
                <a:lnTo>
                  <a:pt x="31324" y="194373"/>
                </a:lnTo>
                <a:lnTo>
                  <a:pt x="31324" y="198553"/>
                </a:lnTo>
                <a:lnTo>
                  <a:pt x="29240" y="198553"/>
                </a:lnTo>
                <a:lnTo>
                  <a:pt x="29240" y="204824"/>
                </a:lnTo>
                <a:lnTo>
                  <a:pt x="39694" y="204824"/>
                </a:lnTo>
                <a:lnTo>
                  <a:pt x="39694" y="200644"/>
                </a:lnTo>
                <a:lnTo>
                  <a:pt x="41777" y="200644"/>
                </a:lnTo>
                <a:lnTo>
                  <a:pt x="41777" y="196463"/>
                </a:lnTo>
                <a:lnTo>
                  <a:pt x="43861" y="196463"/>
                </a:lnTo>
                <a:lnTo>
                  <a:pt x="43861" y="190192"/>
                </a:lnTo>
                <a:lnTo>
                  <a:pt x="45944" y="190192"/>
                </a:lnTo>
                <a:lnTo>
                  <a:pt x="45944" y="186015"/>
                </a:lnTo>
                <a:lnTo>
                  <a:pt x="48027" y="186015"/>
                </a:lnTo>
                <a:lnTo>
                  <a:pt x="48027" y="179744"/>
                </a:lnTo>
                <a:close/>
              </a:path>
              <a:path w="56515" h="248920">
                <a:moveTo>
                  <a:pt x="6250" y="0"/>
                </a:moveTo>
                <a:lnTo>
                  <a:pt x="0" y="2090"/>
                </a:lnTo>
                <a:lnTo>
                  <a:pt x="2083" y="4180"/>
                </a:lnTo>
                <a:lnTo>
                  <a:pt x="4166" y="8361"/>
                </a:lnTo>
                <a:lnTo>
                  <a:pt x="10453" y="14628"/>
                </a:lnTo>
                <a:lnTo>
                  <a:pt x="12536" y="18809"/>
                </a:lnTo>
                <a:lnTo>
                  <a:pt x="16703" y="22989"/>
                </a:lnTo>
                <a:lnTo>
                  <a:pt x="18787" y="27170"/>
                </a:lnTo>
                <a:lnTo>
                  <a:pt x="20870" y="29260"/>
                </a:lnTo>
                <a:lnTo>
                  <a:pt x="22953" y="33441"/>
                </a:lnTo>
                <a:lnTo>
                  <a:pt x="25073" y="39712"/>
                </a:lnTo>
                <a:lnTo>
                  <a:pt x="31324" y="52250"/>
                </a:lnTo>
                <a:lnTo>
                  <a:pt x="35490" y="68972"/>
                </a:lnTo>
                <a:lnTo>
                  <a:pt x="37574" y="79420"/>
                </a:lnTo>
                <a:lnTo>
                  <a:pt x="39694" y="91962"/>
                </a:lnTo>
                <a:lnTo>
                  <a:pt x="41777" y="158841"/>
                </a:lnTo>
                <a:lnTo>
                  <a:pt x="39694" y="158841"/>
                </a:lnTo>
                <a:lnTo>
                  <a:pt x="39694" y="169293"/>
                </a:lnTo>
                <a:lnTo>
                  <a:pt x="37574" y="169293"/>
                </a:lnTo>
                <a:lnTo>
                  <a:pt x="37574" y="179744"/>
                </a:lnTo>
                <a:lnTo>
                  <a:pt x="50111" y="179744"/>
                </a:lnTo>
                <a:lnTo>
                  <a:pt x="50111" y="171383"/>
                </a:lnTo>
                <a:lnTo>
                  <a:pt x="52194" y="171383"/>
                </a:lnTo>
                <a:lnTo>
                  <a:pt x="52194" y="163022"/>
                </a:lnTo>
                <a:lnTo>
                  <a:pt x="54314" y="163022"/>
                </a:lnTo>
                <a:lnTo>
                  <a:pt x="54314" y="150484"/>
                </a:lnTo>
                <a:lnTo>
                  <a:pt x="56398" y="150484"/>
                </a:lnTo>
                <a:lnTo>
                  <a:pt x="54314" y="96143"/>
                </a:lnTo>
                <a:lnTo>
                  <a:pt x="52194" y="83601"/>
                </a:lnTo>
                <a:lnTo>
                  <a:pt x="48027" y="66882"/>
                </a:lnTo>
                <a:lnTo>
                  <a:pt x="45944" y="60611"/>
                </a:lnTo>
                <a:lnTo>
                  <a:pt x="43861" y="56431"/>
                </a:lnTo>
                <a:lnTo>
                  <a:pt x="41777" y="50160"/>
                </a:lnTo>
                <a:lnTo>
                  <a:pt x="35490" y="37621"/>
                </a:lnTo>
                <a:lnTo>
                  <a:pt x="33407" y="35531"/>
                </a:lnTo>
                <a:lnTo>
                  <a:pt x="29240" y="27170"/>
                </a:lnTo>
                <a:lnTo>
                  <a:pt x="27157" y="25080"/>
                </a:lnTo>
                <a:lnTo>
                  <a:pt x="25073" y="20899"/>
                </a:lnTo>
                <a:lnTo>
                  <a:pt x="6250" y="2090"/>
                </a:lnTo>
                <a:lnTo>
                  <a:pt x="62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857219" y="4149084"/>
            <a:ext cx="629876" cy="25161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1587824" y="4240223"/>
            <a:ext cx="154305" cy="53975"/>
          </a:xfrm>
          <a:custGeom>
            <a:avLst/>
            <a:gdLst/>
            <a:ahLst/>
            <a:cxnLst/>
            <a:rect l="l" t="t" r="r" b="b"/>
            <a:pathLst>
              <a:path w="154305" h="53975">
                <a:moveTo>
                  <a:pt x="154011" y="45569"/>
                </a:moveTo>
                <a:lnTo>
                  <a:pt x="1969" y="47550"/>
                </a:lnTo>
                <a:lnTo>
                  <a:pt x="0" y="49532"/>
                </a:lnTo>
                <a:lnTo>
                  <a:pt x="1969" y="51513"/>
                </a:lnTo>
                <a:lnTo>
                  <a:pt x="7878" y="53495"/>
                </a:lnTo>
                <a:lnTo>
                  <a:pt x="146098" y="53495"/>
                </a:lnTo>
                <a:lnTo>
                  <a:pt x="154011" y="51513"/>
                </a:lnTo>
                <a:lnTo>
                  <a:pt x="154011" y="45569"/>
                </a:lnTo>
                <a:close/>
              </a:path>
              <a:path w="154305" h="53975">
                <a:moveTo>
                  <a:pt x="154011" y="0"/>
                </a:moveTo>
                <a:lnTo>
                  <a:pt x="1969" y="0"/>
                </a:lnTo>
                <a:lnTo>
                  <a:pt x="1969" y="3948"/>
                </a:lnTo>
                <a:lnTo>
                  <a:pt x="0" y="5940"/>
                </a:lnTo>
                <a:lnTo>
                  <a:pt x="1969" y="7932"/>
                </a:lnTo>
                <a:lnTo>
                  <a:pt x="7878" y="9924"/>
                </a:lnTo>
                <a:lnTo>
                  <a:pt x="146098" y="9924"/>
                </a:lnTo>
                <a:lnTo>
                  <a:pt x="154011" y="7932"/>
                </a:lnTo>
                <a:lnTo>
                  <a:pt x="154011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1854382" y="3911348"/>
            <a:ext cx="122555" cy="709295"/>
          </a:xfrm>
          <a:custGeom>
            <a:avLst/>
            <a:gdLst/>
            <a:ahLst/>
            <a:cxnLst/>
            <a:rect l="l" t="t" r="r" b="b"/>
            <a:pathLst>
              <a:path w="122555" h="709295">
                <a:moveTo>
                  <a:pt x="53318" y="320943"/>
                </a:moveTo>
                <a:lnTo>
                  <a:pt x="31583" y="320943"/>
                </a:lnTo>
                <a:lnTo>
                  <a:pt x="31583" y="324927"/>
                </a:lnTo>
                <a:lnTo>
                  <a:pt x="25674" y="330864"/>
                </a:lnTo>
                <a:lnTo>
                  <a:pt x="23704" y="330864"/>
                </a:lnTo>
                <a:lnTo>
                  <a:pt x="23704" y="334813"/>
                </a:lnTo>
                <a:lnTo>
                  <a:pt x="21735" y="336805"/>
                </a:lnTo>
                <a:lnTo>
                  <a:pt x="17761" y="338797"/>
                </a:lnTo>
                <a:lnTo>
                  <a:pt x="11852" y="344738"/>
                </a:lnTo>
                <a:lnTo>
                  <a:pt x="3939" y="348687"/>
                </a:lnTo>
                <a:lnTo>
                  <a:pt x="1969" y="348687"/>
                </a:lnTo>
                <a:lnTo>
                  <a:pt x="1969" y="354631"/>
                </a:lnTo>
                <a:lnTo>
                  <a:pt x="0" y="356623"/>
                </a:lnTo>
                <a:lnTo>
                  <a:pt x="1969" y="360569"/>
                </a:lnTo>
                <a:lnTo>
                  <a:pt x="5908" y="362560"/>
                </a:lnTo>
                <a:lnTo>
                  <a:pt x="11852" y="368501"/>
                </a:lnTo>
                <a:lnTo>
                  <a:pt x="15791" y="370493"/>
                </a:lnTo>
                <a:lnTo>
                  <a:pt x="23704" y="378405"/>
                </a:lnTo>
                <a:lnTo>
                  <a:pt x="25674" y="382368"/>
                </a:lnTo>
                <a:lnTo>
                  <a:pt x="31583" y="388316"/>
                </a:lnTo>
                <a:lnTo>
                  <a:pt x="35557" y="396238"/>
                </a:lnTo>
                <a:lnTo>
                  <a:pt x="37526" y="398223"/>
                </a:lnTo>
                <a:lnTo>
                  <a:pt x="41466" y="406142"/>
                </a:lnTo>
                <a:lnTo>
                  <a:pt x="45405" y="418030"/>
                </a:lnTo>
                <a:lnTo>
                  <a:pt x="47375" y="425956"/>
                </a:lnTo>
                <a:lnTo>
                  <a:pt x="49379" y="624075"/>
                </a:lnTo>
                <a:lnTo>
                  <a:pt x="51348" y="635964"/>
                </a:lnTo>
                <a:lnTo>
                  <a:pt x="53318" y="645867"/>
                </a:lnTo>
                <a:lnTo>
                  <a:pt x="55288" y="651812"/>
                </a:lnTo>
                <a:lnTo>
                  <a:pt x="61197" y="663700"/>
                </a:lnTo>
                <a:lnTo>
                  <a:pt x="63201" y="665682"/>
                </a:lnTo>
                <a:lnTo>
                  <a:pt x="67140" y="673604"/>
                </a:lnTo>
                <a:lnTo>
                  <a:pt x="90845" y="697378"/>
                </a:lnTo>
                <a:lnTo>
                  <a:pt x="98723" y="701341"/>
                </a:lnTo>
                <a:lnTo>
                  <a:pt x="100693" y="703322"/>
                </a:lnTo>
                <a:lnTo>
                  <a:pt x="104667" y="705304"/>
                </a:lnTo>
                <a:lnTo>
                  <a:pt x="106636" y="707285"/>
                </a:lnTo>
                <a:lnTo>
                  <a:pt x="110576" y="709266"/>
                </a:lnTo>
                <a:lnTo>
                  <a:pt x="122428" y="709266"/>
                </a:lnTo>
                <a:lnTo>
                  <a:pt x="120458" y="701341"/>
                </a:lnTo>
                <a:lnTo>
                  <a:pt x="114515" y="695400"/>
                </a:lnTo>
                <a:lnTo>
                  <a:pt x="110576" y="693418"/>
                </a:lnTo>
                <a:lnTo>
                  <a:pt x="92814" y="675589"/>
                </a:lnTo>
                <a:lnTo>
                  <a:pt x="90845" y="671626"/>
                </a:lnTo>
                <a:lnTo>
                  <a:pt x="88841" y="669641"/>
                </a:lnTo>
                <a:lnTo>
                  <a:pt x="86871" y="665682"/>
                </a:lnTo>
                <a:lnTo>
                  <a:pt x="84901" y="663700"/>
                </a:lnTo>
                <a:lnTo>
                  <a:pt x="77023" y="647852"/>
                </a:lnTo>
                <a:lnTo>
                  <a:pt x="75019" y="639923"/>
                </a:lnTo>
                <a:lnTo>
                  <a:pt x="73049" y="633982"/>
                </a:lnTo>
                <a:lnTo>
                  <a:pt x="71079" y="429919"/>
                </a:lnTo>
                <a:lnTo>
                  <a:pt x="69110" y="420015"/>
                </a:lnTo>
                <a:lnTo>
                  <a:pt x="67140" y="414067"/>
                </a:lnTo>
                <a:lnTo>
                  <a:pt x="61197" y="402182"/>
                </a:lnTo>
                <a:lnTo>
                  <a:pt x="59227" y="396238"/>
                </a:lnTo>
                <a:lnTo>
                  <a:pt x="57257" y="394256"/>
                </a:lnTo>
                <a:lnTo>
                  <a:pt x="55288" y="390294"/>
                </a:lnTo>
                <a:lnTo>
                  <a:pt x="53318" y="388316"/>
                </a:lnTo>
                <a:lnTo>
                  <a:pt x="51348" y="384349"/>
                </a:lnTo>
                <a:lnTo>
                  <a:pt x="39496" y="372450"/>
                </a:lnTo>
                <a:lnTo>
                  <a:pt x="35557" y="370493"/>
                </a:lnTo>
                <a:lnTo>
                  <a:pt x="31583" y="366509"/>
                </a:lnTo>
                <a:lnTo>
                  <a:pt x="27644" y="364552"/>
                </a:lnTo>
                <a:lnTo>
                  <a:pt x="25674" y="362560"/>
                </a:lnTo>
                <a:lnTo>
                  <a:pt x="13822" y="356623"/>
                </a:lnTo>
                <a:lnTo>
                  <a:pt x="17761" y="354631"/>
                </a:lnTo>
                <a:lnTo>
                  <a:pt x="19730" y="352639"/>
                </a:lnTo>
                <a:lnTo>
                  <a:pt x="23704" y="350679"/>
                </a:lnTo>
                <a:lnTo>
                  <a:pt x="25674" y="348687"/>
                </a:lnTo>
                <a:lnTo>
                  <a:pt x="29613" y="346695"/>
                </a:lnTo>
                <a:lnTo>
                  <a:pt x="31583" y="344738"/>
                </a:lnTo>
                <a:lnTo>
                  <a:pt x="35557" y="342746"/>
                </a:lnTo>
                <a:lnTo>
                  <a:pt x="53318" y="324927"/>
                </a:lnTo>
                <a:lnTo>
                  <a:pt x="53318" y="320943"/>
                </a:lnTo>
                <a:close/>
              </a:path>
              <a:path w="122555" h="709295">
                <a:moveTo>
                  <a:pt x="59227" y="311054"/>
                </a:moveTo>
                <a:lnTo>
                  <a:pt x="37526" y="311054"/>
                </a:lnTo>
                <a:lnTo>
                  <a:pt x="37526" y="314999"/>
                </a:lnTo>
                <a:lnTo>
                  <a:pt x="35557" y="314999"/>
                </a:lnTo>
                <a:lnTo>
                  <a:pt x="35557" y="318983"/>
                </a:lnTo>
                <a:lnTo>
                  <a:pt x="33552" y="320943"/>
                </a:lnTo>
                <a:lnTo>
                  <a:pt x="55288" y="320943"/>
                </a:lnTo>
                <a:lnTo>
                  <a:pt x="55288" y="316991"/>
                </a:lnTo>
                <a:lnTo>
                  <a:pt x="57257" y="316991"/>
                </a:lnTo>
                <a:lnTo>
                  <a:pt x="59227" y="314999"/>
                </a:lnTo>
                <a:lnTo>
                  <a:pt x="59227" y="311054"/>
                </a:lnTo>
                <a:close/>
              </a:path>
              <a:path w="122555" h="709295">
                <a:moveTo>
                  <a:pt x="61197" y="307070"/>
                </a:moveTo>
                <a:lnTo>
                  <a:pt x="39496" y="307070"/>
                </a:lnTo>
                <a:lnTo>
                  <a:pt x="39496" y="311054"/>
                </a:lnTo>
                <a:lnTo>
                  <a:pt x="61197" y="311054"/>
                </a:lnTo>
                <a:lnTo>
                  <a:pt x="61197" y="307070"/>
                </a:lnTo>
                <a:close/>
              </a:path>
              <a:path w="122555" h="709295">
                <a:moveTo>
                  <a:pt x="63201" y="303117"/>
                </a:moveTo>
                <a:lnTo>
                  <a:pt x="41466" y="303117"/>
                </a:lnTo>
                <a:lnTo>
                  <a:pt x="41466" y="307070"/>
                </a:lnTo>
                <a:lnTo>
                  <a:pt x="63201" y="307070"/>
                </a:lnTo>
                <a:lnTo>
                  <a:pt x="63201" y="303117"/>
                </a:lnTo>
                <a:close/>
              </a:path>
              <a:path w="122555" h="709295">
                <a:moveTo>
                  <a:pt x="88841" y="39628"/>
                </a:moveTo>
                <a:lnTo>
                  <a:pt x="65170" y="39628"/>
                </a:lnTo>
                <a:lnTo>
                  <a:pt x="65170" y="43574"/>
                </a:lnTo>
                <a:lnTo>
                  <a:pt x="63201" y="43574"/>
                </a:lnTo>
                <a:lnTo>
                  <a:pt x="63201" y="47557"/>
                </a:lnTo>
                <a:lnTo>
                  <a:pt x="61197" y="47557"/>
                </a:lnTo>
                <a:lnTo>
                  <a:pt x="61197" y="51510"/>
                </a:lnTo>
                <a:lnTo>
                  <a:pt x="59227" y="51510"/>
                </a:lnTo>
                <a:lnTo>
                  <a:pt x="59227" y="55459"/>
                </a:lnTo>
                <a:lnTo>
                  <a:pt x="57257" y="55459"/>
                </a:lnTo>
                <a:lnTo>
                  <a:pt x="57257" y="59443"/>
                </a:lnTo>
                <a:lnTo>
                  <a:pt x="55288" y="59443"/>
                </a:lnTo>
                <a:lnTo>
                  <a:pt x="55288" y="65383"/>
                </a:lnTo>
                <a:lnTo>
                  <a:pt x="53318" y="65383"/>
                </a:lnTo>
                <a:lnTo>
                  <a:pt x="53318" y="71324"/>
                </a:lnTo>
                <a:lnTo>
                  <a:pt x="51348" y="71324"/>
                </a:lnTo>
                <a:lnTo>
                  <a:pt x="51348" y="85198"/>
                </a:lnTo>
                <a:lnTo>
                  <a:pt x="49379" y="85198"/>
                </a:lnTo>
                <a:lnTo>
                  <a:pt x="49379" y="283303"/>
                </a:lnTo>
                <a:lnTo>
                  <a:pt x="47375" y="283303"/>
                </a:lnTo>
                <a:lnTo>
                  <a:pt x="47375" y="291239"/>
                </a:lnTo>
                <a:lnTo>
                  <a:pt x="45405" y="291239"/>
                </a:lnTo>
                <a:lnTo>
                  <a:pt x="45405" y="299168"/>
                </a:lnTo>
                <a:lnTo>
                  <a:pt x="43435" y="299168"/>
                </a:lnTo>
                <a:lnTo>
                  <a:pt x="43435" y="303117"/>
                </a:lnTo>
                <a:lnTo>
                  <a:pt x="65170" y="303117"/>
                </a:lnTo>
                <a:lnTo>
                  <a:pt x="67140" y="301125"/>
                </a:lnTo>
                <a:lnTo>
                  <a:pt x="67140" y="295185"/>
                </a:lnTo>
                <a:lnTo>
                  <a:pt x="69110" y="295185"/>
                </a:lnTo>
                <a:lnTo>
                  <a:pt x="69110" y="289244"/>
                </a:lnTo>
                <a:lnTo>
                  <a:pt x="71079" y="289244"/>
                </a:lnTo>
                <a:lnTo>
                  <a:pt x="71079" y="281311"/>
                </a:lnTo>
                <a:lnTo>
                  <a:pt x="73049" y="281311"/>
                </a:lnTo>
                <a:lnTo>
                  <a:pt x="73049" y="91135"/>
                </a:lnTo>
                <a:lnTo>
                  <a:pt x="75019" y="91135"/>
                </a:lnTo>
                <a:lnTo>
                  <a:pt x="75019" y="69332"/>
                </a:lnTo>
                <a:lnTo>
                  <a:pt x="77023" y="69332"/>
                </a:lnTo>
                <a:lnTo>
                  <a:pt x="77023" y="63391"/>
                </a:lnTo>
                <a:lnTo>
                  <a:pt x="78992" y="63391"/>
                </a:lnTo>
                <a:lnTo>
                  <a:pt x="78992" y="57451"/>
                </a:lnTo>
                <a:lnTo>
                  <a:pt x="80962" y="57451"/>
                </a:lnTo>
                <a:lnTo>
                  <a:pt x="80962" y="53502"/>
                </a:lnTo>
                <a:lnTo>
                  <a:pt x="82932" y="53502"/>
                </a:lnTo>
                <a:lnTo>
                  <a:pt x="82932" y="49518"/>
                </a:lnTo>
                <a:lnTo>
                  <a:pt x="84901" y="49518"/>
                </a:lnTo>
                <a:lnTo>
                  <a:pt x="84901" y="45569"/>
                </a:lnTo>
                <a:lnTo>
                  <a:pt x="86871" y="45569"/>
                </a:lnTo>
                <a:lnTo>
                  <a:pt x="88841" y="43574"/>
                </a:lnTo>
                <a:lnTo>
                  <a:pt x="88841" y="39628"/>
                </a:lnTo>
                <a:close/>
              </a:path>
              <a:path w="122555" h="709295">
                <a:moveTo>
                  <a:pt x="122428" y="0"/>
                </a:moveTo>
                <a:lnTo>
                  <a:pt x="110576" y="1991"/>
                </a:lnTo>
                <a:lnTo>
                  <a:pt x="106636" y="3948"/>
                </a:lnTo>
                <a:lnTo>
                  <a:pt x="104667" y="5940"/>
                </a:lnTo>
                <a:lnTo>
                  <a:pt x="100693" y="7932"/>
                </a:lnTo>
                <a:lnTo>
                  <a:pt x="98723" y="9924"/>
                </a:lnTo>
                <a:lnTo>
                  <a:pt x="94784" y="11881"/>
                </a:lnTo>
                <a:lnTo>
                  <a:pt x="92814" y="13870"/>
                </a:lnTo>
                <a:lnTo>
                  <a:pt x="88841" y="15865"/>
                </a:lnTo>
                <a:lnTo>
                  <a:pt x="73049" y="31695"/>
                </a:lnTo>
                <a:lnTo>
                  <a:pt x="71079" y="31695"/>
                </a:lnTo>
                <a:lnTo>
                  <a:pt x="71079" y="35679"/>
                </a:lnTo>
                <a:lnTo>
                  <a:pt x="67140" y="39628"/>
                </a:lnTo>
                <a:lnTo>
                  <a:pt x="90845" y="39628"/>
                </a:lnTo>
                <a:lnTo>
                  <a:pt x="96754" y="33687"/>
                </a:lnTo>
                <a:lnTo>
                  <a:pt x="96754" y="29704"/>
                </a:lnTo>
                <a:lnTo>
                  <a:pt x="98723" y="29704"/>
                </a:lnTo>
                <a:lnTo>
                  <a:pt x="104667" y="23763"/>
                </a:lnTo>
                <a:lnTo>
                  <a:pt x="108606" y="21806"/>
                </a:lnTo>
                <a:lnTo>
                  <a:pt x="112545" y="17822"/>
                </a:lnTo>
                <a:lnTo>
                  <a:pt x="116485" y="15865"/>
                </a:lnTo>
                <a:lnTo>
                  <a:pt x="122428" y="9924"/>
                </a:lnTo>
                <a:lnTo>
                  <a:pt x="122428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2032099" y="4006434"/>
            <a:ext cx="75565" cy="156845"/>
          </a:xfrm>
          <a:custGeom>
            <a:avLst/>
            <a:gdLst/>
            <a:ahLst/>
            <a:cxnLst/>
            <a:rect l="l" t="t" r="r" b="b"/>
            <a:pathLst>
              <a:path w="75564" h="156845">
                <a:moveTo>
                  <a:pt x="75019" y="150582"/>
                </a:moveTo>
                <a:lnTo>
                  <a:pt x="1969" y="150582"/>
                </a:lnTo>
                <a:lnTo>
                  <a:pt x="1969" y="156523"/>
                </a:lnTo>
                <a:lnTo>
                  <a:pt x="75019" y="156523"/>
                </a:lnTo>
                <a:lnTo>
                  <a:pt x="75019" y="150582"/>
                </a:lnTo>
                <a:close/>
              </a:path>
              <a:path w="75564" h="156845">
                <a:moveTo>
                  <a:pt x="47375" y="15865"/>
                </a:moveTo>
                <a:lnTo>
                  <a:pt x="29613" y="15865"/>
                </a:lnTo>
                <a:lnTo>
                  <a:pt x="29613" y="146633"/>
                </a:lnTo>
                <a:lnTo>
                  <a:pt x="27644" y="148590"/>
                </a:lnTo>
                <a:lnTo>
                  <a:pt x="9882" y="150582"/>
                </a:lnTo>
                <a:lnTo>
                  <a:pt x="69110" y="150582"/>
                </a:lnTo>
                <a:lnTo>
                  <a:pt x="51348" y="148590"/>
                </a:lnTo>
                <a:lnTo>
                  <a:pt x="49344" y="146633"/>
                </a:lnTo>
                <a:lnTo>
                  <a:pt x="47375" y="138700"/>
                </a:lnTo>
                <a:lnTo>
                  <a:pt x="47375" y="15865"/>
                </a:lnTo>
                <a:close/>
              </a:path>
              <a:path w="75564" h="156845">
                <a:moveTo>
                  <a:pt x="47375" y="0"/>
                </a:moveTo>
                <a:lnTo>
                  <a:pt x="39496" y="1991"/>
                </a:lnTo>
                <a:lnTo>
                  <a:pt x="35522" y="5940"/>
                </a:lnTo>
                <a:lnTo>
                  <a:pt x="31583" y="7932"/>
                </a:lnTo>
                <a:lnTo>
                  <a:pt x="29613" y="9924"/>
                </a:lnTo>
                <a:lnTo>
                  <a:pt x="17761" y="13873"/>
                </a:lnTo>
                <a:lnTo>
                  <a:pt x="0" y="13873"/>
                </a:lnTo>
                <a:lnTo>
                  <a:pt x="0" y="19814"/>
                </a:lnTo>
                <a:lnTo>
                  <a:pt x="19730" y="19814"/>
                </a:lnTo>
                <a:lnTo>
                  <a:pt x="25674" y="17857"/>
                </a:lnTo>
                <a:lnTo>
                  <a:pt x="29613" y="15865"/>
                </a:lnTo>
                <a:lnTo>
                  <a:pt x="47375" y="15865"/>
                </a:lnTo>
                <a:lnTo>
                  <a:pt x="47375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2365797" y="4006434"/>
            <a:ext cx="49530" cy="156845"/>
          </a:xfrm>
          <a:custGeom>
            <a:avLst/>
            <a:gdLst/>
            <a:ahLst/>
            <a:cxnLst/>
            <a:rect l="l" t="t" r="r" b="b"/>
            <a:pathLst>
              <a:path w="49530" h="156845">
                <a:moveTo>
                  <a:pt x="49379" y="148590"/>
                </a:moveTo>
                <a:lnTo>
                  <a:pt x="0" y="148590"/>
                </a:lnTo>
                <a:lnTo>
                  <a:pt x="0" y="156523"/>
                </a:lnTo>
                <a:lnTo>
                  <a:pt x="49379" y="156523"/>
                </a:lnTo>
                <a:lnTo>
                  <a:pt x="49379" y="148590"/>
                </a:lnTo>
                <a:close/>
              </a:path>
              <a:path w="49530" h="156845">
                <a:moveTo>
                  <a:pt x="31583" y="53502"/>
                </a:moveTo>
                <a:lnTo>
                  <a:pt x="0" y="53502"/>
                </a:lnTo>
                <a:lnTo>
                  <a:pt x="0" y="63426"/>
                </a:lnTo>
                <a:lnTo>
                  <a:pt x="15791" y="65383"/>
                </a:lnTo>
                <a:lnTo>
                  <a:pt x="17761" y="146633"/>
                </a:lnTo>
                <a:lnTo>
                  <a:pt x="15791" y="148590"/>
                </a:lnTo>
                <a:lnTo>
                  <a:pt x="35557" y="148590"/>
                </a:lnTo>
                <a:lnTo>
                  <a:pt x="33552" y="146633"/>
                </a:lnTo>
                <a:lnTo>
                  <a:pt x="31583" y="140692"/>
                </a:lnTo>
                <a:lnTo>
                  <a:pt x="31583" y="53502"/>
                </a:lnTo>
                <a:close/>
              </a:path>
              <a:path w="49530" h="156845">
                <a:moveTo>
                  <a:pt x="31583" y="1991"/>
                </a:moveTo>
                <a:lnTo>
                  <a:pt x="13822" y="1991"/>
                </a:lnTo>
                <a:lnTo>
                  <a:pt x="13822" y="5940"/>
                </a:lnTo>
                <a:lnTo>
                  <a:pt x="11852" y="5940"/>
                </a:lnTo>
                <a:lnTo>
                  <a:pt x="11852" y="9924"/>
                </a:lnTo>
                <a:lnTo>
                  <a:pt x="9882" y="11916"/>
                </a:lnTo>
                <a:lnTo>
                  <a:pt x="11852" y="17857"/>
                </a:lnTo>
                <a:lnTo>
                  <a:pt x="13822" y="19814"/>
                </a:lnTo>
                <a:lnTo>
                  <a:pt x="17761" y="21806"/>
                </a:lnTo>
                <a:lnTo>
                  <a:pt x="27644" y="21806"/>
                </a:lnTo>
                <a:lnTo>
                  <a:pt x="31583" y="19814"/>
                </a:lnTo>
                <a:lnTo>
                  <a:pt x="31583" y="15865"/>
                </a:lnTo>
                <a:lnTo>
                  <a:pt x="33552" y="15865"/>
                </a:lnTo>
                <a:lnTo>
                  <a:pt x="31583" y="5940"/>
                </a:lnTo>
                <a:lnTo>
                  <a:pt x="31583" y="1991"/>
                </a:lnTo>
                <a:close/>
              </a:path>
              <a:path w="49530" h="156845">
                <a:moveTo>
                  <a:pt x="27644" y="0"/>
                </a:moveTo>
                <a:lnTo>
                  <a:pt x="17761" y="1991"/>
                </a:lnTo>
                <a:lnTo>
                  <a:pt x="27644" y="1991"/>
                </a:lnTo>
                <a:lnTo>
                  <a:pt x="27644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2428998" y="3998537"/>
            <a:ext cx="73660" cy="164465"/>
          </a:xfrm>
          <a:custGeom>
            <a:avLst/>
            <a:gdLst/>
            <a:ahLst/>
            <a:cxnLst/>
            <a:rect l="l" t="t" r="r" b="b"/>
            <a:pathLst>
              <a:path w="73660" h="164464">
                <a:moveTo>
                  <a:pt x="33552" y="71324"/>
                </a:moveTo>
                <a:lnTo>
                  <a:pt x="17761" y="71324"/>
                </a:lnTo>
                <a:lnTo>
                  <a:pt x="17761" y="154531"/>
                </a:lnTo>
                <a:lnTo>
                  <a:pt x="15791" y="156488"/>
                </a:lnTo>
                <a:lnTo>
                  <a:pt x="0" y="156488"/>
                </a:lnTo>
                <a:lnTo>
                  <a:pt x="0" y="164420"/>
                </a:lnTo>
                <a:lnTo>
                  <a:pt x="55288" y="164420"/>
                </a:lnTo>
                <a:lnTo>
                  <a:pt x="55288" y="158479"/>
                </a:lnTo>
                <a:lnTo>
                  <a:pt x="51314" y="158479"/>
                </a:lnTo>
                <a:lnTo>
                  <a:pt x="37492" y="156488"/>
                </a:lnTo>
                <a:lnTo>
                  <a:pt x="35522" y="154531"/>
                </a:lnTo>
                <a:lnTo>
                  <a:pt x="33552" y="148590"/>
                </a:lnTo>
                <a:lnTo>
                  <a:pt x="33552" y="71324"/>
                </a:lnTo>
                <a:close/>
              </a:path>
              <a:path w="73660" h="164464">
                <a:moveTo>
                  <a:pt x="59227" y="63391"/>
                </a:moveTo>
                <a:lnTo>
                  <a:pt x="0" y="63391"/>
                </a:lnTo>
                <a:lnTo>
                  <a:pt x="0" y="71324"/>
                </a:lnTo>
                <a:lnTo>
                  <a:pt x="59227" y="71324"/>
                </a:lnTo>
                <a:lnTo>
                  <a:pt x="59227" y="63391"/>
                </a:lnTo>
                <a:close/>
              </a:path>
              <a:path w="73660" h="164464">
                <a:moveTo>
                  <a:pt x="33552" y="33652"/>
                </a:moveTo>
                <a:lnTo>
                  <a:pt x="17761" y="33652"/>
                </a:lnTo>
                <a:lnTo>
                  <a:pt x="17761" y="63391"/>
                </a:lnTo>
                <a:lnTo>
                  <a:pt x="33552" y="63391"/>
                </a:lnTo>
                <a:lnTo>
                  <a:pt x="33552" y="33652"/>
                </a:lnTo>
                <a:close/>
              </a:path>
              <a:path w="73660" h="164464">
                <a:moveTo>
                  <a:pt x="65136" y="0"/>
                </a:moveTo>
                <a:lnTo>
                  <a:pt x="43435" y="1956"/>
                </a:lnTo>
                <a:lnTo>
                  <a:pt x="31583" y="7897"/>
                </a:lnTo>
                <a:lnTo>
                  <a:pt x="29613" y="9889"/>
                </a:lnTo>
                <a:lnTo>
                  <a:pt x="27644" y="9889"/>
                </a:lnTo>
                <a:lnTo>
                  <a:pt x="27644" y="13838"/>
                </a:lnTo>
                <a:lnTo>
                  <a:pt x="23670" y="17822"/>
                </a:lnTo>
                <a:lnTo>
                  <a:pt x="21700" y="17822"/>
                </a:lnTo>
                <a:lnTo>
                  <a:pt x="21700" y="25755"/>
                </a:lnTo>
                <a:lnTo>
                  <a:pt x="19730" y="25755"/>
                </a:lnTo>
                <a:lnTo>
                  <a:pt x="19730" y="33652"/>
                </a:lnTo>
                <a:lnTo>
                  <a:pt x="35522" y="33652"/>
                </a:lnTo>
                <a:lnTo>
                  <a:pt x="35522" y="19814"/>
                </a:lnTo>
                <a:lnTo>
                  <a:pt x="37492" y="19814"/>
                </a:lnTo>
                <a:lnTo>
                  <a:pt x="37492" y="15830"/>
                </a:lnTo>
                <a:lnTo>
                  <a:pt x="39461" y="15830"/>
                </a:lnTo>
                <a:lnTo>
                  <a:pt x="39461" y="11881"/>
                </a:lnTo>
                <a:lnTo>
                  <a:pt x="41466" y="11881"/>
                </a:lnTo>
                <a:lnTo>
                  <a:pt x="47375" y="5940"/>
                </a:lnTo>
                <a:lnTo>
                  <a:pt x="47375" y="3948"/>
                </a:lnTo>
                <a:lnTo>
                  <a:pt x="69110" y="3948"/>
                </a:lnTo>
                <a:lnTo>
                  <a:pt x="65136" y="1956"/>
                </a:lnTo>
                <a:lnTo>
                  <a:pt x="65136" y="0"/>
                </a:lnTo>
                <a:close/>
              </a:path>
              <a:path w="73660" h="164464">
                <a:moveTo>
                  <a:pt x="69110" y="3948"/>
                </a:moveTo>
                <a:lnTo>
                  <a:pt x="47375" y="3948"/>
                </a:lnTo>
                <a:lnTo>
                  <a:pt x="61197" y="5940"/>
                </a:lnTo>
                <a:lnTo>
                  <a:pt x="59227" y="7897"/>
                </a:lnTo>
                <a:lnTo>
                  <a:pt x="57257" y="7897"/>
                </a:lnTo>
                <a:lnTo>
                  <a:pt x="57257" y="13838"/>
                </a:lnTo>
                <a:lnTo>
                  <a:pt x="55288" y="15830"/>
                </a:lnTo>
                <a:lnTo>
                  <a:pt x="57257" y="19814"/>
                </a:lnTo>
                <a:lnTo>
                  <a:pt x="59227" y="21771"/>
                </a:lnTo>
                <a:lnTo>
                  <a:pt x="69110" y="21771"/>
                </a:lnTo>
                <a:lnTo>
                  <a:pt x="73049" y="17822"/>
                </a:lnTo>
                <a:lnTo>
                  <a:pt x="71079" y="5940"/>
                </a:lnTo>
                <a:lnTo>
                  <a:pt x="69110" y="3948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2579036" y="4059937"/>
            <a:ext cx="99060" cy="105410"/>
          </a:xfrm>
          <a:custGeom>
            <a:avLst/>
            <a:gdLst/>
            <a:ahLst/>
            <a:cxnLst/>
            <a:rect l="l" t="t" r="r" b="b"/>
            <a:pathLst>
              <a:path w="99060" h="105410">
                <a:moveTo>
                  <a:pt x="69127" y="13873"/>
                </a:moveTo>
                <a:lnTo>
                  <a:pt x="37526" y="13873"/>
                </a:lnTo>
                <a:lnTo>
                  <a:pt x="55288" y="15865"/>
                </a:lnTo>
                <a:lnTo>
                  <a:pt x="59261" y="17822"/>
                </a:lnTo>
                <a:lnTo>
                  <a:pt x="65170" y="19814"/>
                </a:lnTo>
                <a:lnTo>
                  <a:pt x="75053" y="21806"/>
                </a:lnTo>
                <a:lnTo>
                  <a:pt x="78992" y="23763"/>
                </a:lnTo>
                <a:lnTo>
                  <a:pt x="61231" y="41620"/>
                </a:lnTo>
                <a:lnTo>
                  <a:pt x="57292" y="43577"/>
                </a:lnTo>
                <a:lnTo>
                  <a:pt x="51348" y="49518"/>
                </a:lnTo>
                <a:lnTo>
                  <a:pt x="47409" y="51510"/>
                </a:lnTo>
                <a:lnTo>
                  <a:pt x="25674" y="73316"/>
                </a:lnTo>
                <a:lnTo>
                  <a:pt x="23704" y="73316"/>
                </a:lnTo>
                <a:lnTo>
                  <a:pt x="23704" y="77265"/>
                </a:lnTo>
                <a:lnTo>
                  <a:pt x="9882" y="91139"/>
                </a:lnTo>
                <a:lnTo>
                  <a:pt x="7913" y="91139"/>
                </a:lnTo>
                <a:lnTo>
                  <a:pt x="7913" y="95087"/>
                </a:lnTo>
                <a:lnTo>
                  <a:pt x="5943" y="97079"/>
                </a:lnTo>
                <a:lnTo>
                  <a:pt x="3973" y="97079"/>
                </a:lnTo>
                <a:lnTo>
                  <a:pt x="3973" y="101028"/>
                </a:lnTo>
                <a:lnTo>
                  <a:pt x="2004" y="103020"/>
                </a:lnTo>
                <a:lnTo>
                  <a:pt x="0" y="105012"/>
                </a:lnTo>
                <a:lnTo>
                  <a:pt x="5943" y="105012"/>
                </a:lnTo>
                <a:lnTo>
                  <a:pt x="5943" y="101028"/>
                </a:lnTo>
                <a:lnTo>
                  <a:pt x="7913" y="101028"/>
                </a:lnTo>
                <a:lnTo>
                  <a:pt x="15826" y="93131"/>
                </a:lnTo>
                <a:lnTo>
                  <a:pt x="19765" y="91139"/>
                </a:lnTo>
                <a:lnTo>
                  <a:pt x="19765" y="89147"/>
                </a:lnTo>
                <a:lnTo>
                  <a:pt x="49379" y="89147"/>
                </a:lnTo>
                <a:lnTo>
                  <a:pt x="43470" y="87190"/>
                </a:lnTo>
                <a:lnTo>
                  <a:pt x="19765" y="85198"/>
                </a:lnTo>
                <a:lnTo>
                  <a:pt x="23704" y="83206"/>
                </a:lnTo>
                <a:lnTo>
                  <a:pt x="51348" y="55459"/>
                </a:lnTo>
                <a:lnTo>
                  <a:pt x="55288" y="53502"/>
                </a:lnTo>
                <a:lnTo>
                  <a:pt x="88875" y="19814"/>
                </a:lnTo>
                <a:lnTo>
                  <a:pt x="88875" y="15865"/>
                </a:lnTo>
                <a:lnTo>
                  <a:pt x="71114" y="15865"/>
                </a:lnTo>
                <a:lnTo>
                  <a:pt x="69127" y="13873"/>
                </a:lnTo>
                <a:close/>
              </a:path>
              <a:path w="99060" h="105410">
                <a:moveTo>
                  <a:pt x="88875" y="77265"/>
                </a:moveTo>
                <a:lnTo>
                  <a:pt x="80962" y="77265"/>
                </a:lnTo>
                <a:lnTo>
                  <a:pt x="80962" y="81214"/>
                </a:lnTo>
                <a:lnTo>
                  <a:pt x="77023" y="83206"/>
                </a:lnTo>
                <a:lnTo>
                  <a:pt x="73083" y="87190"/>
                </a:lnTo>
                <a:lnTo>
                  <a:pt x="67140" y="89147"/>
                </a:lnTo>
                <a:lnTo>
                  <a:pt x="19765" y="89147"/>
                </a:lnTo>
                <a:lnTo>
                  <a:pt x="33587" y="91139"/>
                </a:lnTo>
                <a:lnTo>
                  <a:pt x="45439" y="103020"/>
                </a:lnTo>
                <a:lnTo>
                  <a:pt x="49379" y="105012"/>
                </a:lnTo>
                <a:lnTo>
                  <a:pt x="65170" y="105012"/>
                </a:lnTo>
                <a:lnTo>
                  <a:pt x="73083" y="101028"/>
                </a:lnTo>
                <a:lnTo>
                  <a:pt x="82932" y="91139"/>
                </a:lnTo>
                <a:lnTo>
                  <a:pt x="82932" y="87190"/>
                </a:lnTo>
                <a:lnTo>
                  <a:pt x="84936" y="87190"/>
                </a:lnTo>
                <a:lnTo>
                  <a:pt x="84936" y="83206"/>
                </a:lnTo>
                <a:lnTo>
                  <a:pt x="86906" y="83206"/>
                </a:lnTo>
                <a:lnTo>
                  <a:pt x="88875" y="81214"/>
                </a:lnTo>
                <a:lnTo>
                  <a:pt x="88875" y="77265"/>
                </a:lnTo>
                <a:close/>
              </a:path>
              <a:path w="99060" h="105410">
                <a:moveTo>
                  <a:pt x="90845" y="69332"/>
                </a:moveTo>
                <a:lnTo>
                  <a:pt x="84936" y="69332"/>
                </a:lnTo>
                <a:lnTo>
                  <a:pt x="84936" y="73316"/>
                </a:lnTo>
                <a:lnTo>
                  <a:pt x="82932" y="73316"/>
                </a:lnTo>
                <a:lnTo>
                  <a:pt x="82932" y="77265"/>
                </a:lnTo>
                <a:lnTo>
                  <a:pt x="90845" y="77265"/>
                </a:lnTo>
                <a:lnTo>
                  <a:pt x="90845" y="69332"/>
                </a:lnTo>
                <a:close/>
              </a:path>
              <a:path w="99060" h="105410">
                <a:moveTo>
                  <a:pt x="55288" y="0"/>
                </a:moveTo>
                <a:lnTo>
                  <a:pt x="41466" y="1991"/>
                </a:lnTo>
                <a:lnTo>
                  <a:pt x="37526" y="3948"/>
                </a:lnTo>
                <a:lnTo>
                  <a:pt x="35557" y="5940"/>
                </a:lnTo>
                <a:lnTo>
                  <a:pt x="31617" y="7932"/>
                </a:lnTo>
                <a:lnTo>
                  <a:pt x="29648" y="9924"/>
                </a:lnTo>
                <a:lnTo>
                  <a:pt x="27644" y="9924"/>
                </a:lnTo>
                <a:lnTo>
                  <a:pt x="27644" y="13873"/>
                </a:lnTo>
                <a:lnTo>
                  <a:pt x="25674" y="15865"/>
                </a:lnTo>
                <a:lnTo>
                  <a:pt x="23704" y="15865"/>
                </a:lnTo>
                <a:lnTo>
                  <a:pt x="23704" y="19814"/>
                </a:lnTo>
                <a:lnTo>
                  <a:pt x="21735" y="19814"/>
                </a:lnTo>
                <a:lnTo>
                  <a:pt x="21735" y="23763"/>
                </a:lnTo>
                <a:lnTo>
                  <a:pt x="19765" y="25755"/>
                </a:lnTo>
                <a:lnTo>
                  <a:pt x="25674" y="25755"/>
                </a:lnTo>
                <a:lnTo>
                  <a:pt x="33587" y="17822"/>
                </a:lnTo>
                <a:lnTo>
                  <a:pt x="37526" y="15865"/>
                </a:lnTo>
                <a:lnTo>
                  <a:pt x="37526" y="13873"/>
                </a:lnTo>
                <a:lnTo>
                  <a:pt x="69127" y="13873"/>
                </a:lnTo>
                <a:lnTo>
                  <a:pt x="67140" y="11881"/>
                </a:lnTo>
                <a:lnTo>
                  <a:pt x="63201" y="9924"/>
                </a:lnTo>
                <a:lnTo>
                  <a:pt x="61231" y="5940"/>
                </a:lnTo>
                <a:lnTo>
                  <a:pt x="59261" y="3948"/>
                </a:lnTo>
                <a:lnTo>
                  <a:pt x="55288" y="1991"/>
                </a:lnTo>
                <a:lnTo>
                  <a:pt x="55288" y="0"/>
                </a:lnTo>
                <a:close/>
              </a:path>
              <a:path w="99060" h="105410">
                <a:moveTo>
                  <a:pt x="94784" y="7932"/>
                </a:moveTo>
                <a:lnTo>
                  <a:pt x="86906" y="7932"/>
                </a:lnTo>
                <a:lnTo>
                  <a:pt x="86906" y="11881"/>
                </a:lnTo>
                <a:lnTo>
                  <a:pt x="84936" y="13873"/>
                </a:lnTo>
                <a:lnTo>
                  <a:pt x="80962" y="15865"/>
                </a:lnTo>
                <a:lnTo>
                  <a:pt x="90845" y="15865"/>
                </a:lnTo>
                <a:lnTo>
                  <a:pt x="94784" y="11881"/>
                </a:lnTo>
                <a:lnTo>
                  <a:pt x="94784" y="7932"/>
                </a:lnTo>
                <a:close/>
              </a:path>
              <a:path w="99060" h="105410">
                <a:moveTo>
                  <a:pt x="98758" y="0"/>
                </a:moveTo>
                <a:lnTo>
                  <a:pt x="92814" y="0"/>
                </a:lnTo>
                <a:lnTo>
                  <a:pt x="92814" y="3948"/>
                </a:lnTo>
                <a:lnTo>
                  <a:pt x="88875" y="7932"/>
                </a:lnTo>
                <a:lnTo>
                  <a:pt x="96754" y="7932"/>
                </a:lnTo>
                <a:lnTo>
                  <a:pt x="98758" y="5940"/>
                </a:lnTo>
                <a:lnTo>
                  <a:pt x="98758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2772545" y="4040122"/>
            <a:ext cx="140335" cy="128905"/>
          </a:xfrm>
          <a:custGeom>
            <a:avLst/>
            <a:gdLst/>
            <a:ahLst/>
            <a:cxnLst/>
            <a:rect l="l" t="t" r="r" b="b"/>
            <a:pathLst>
              <a:path w="140335" h="128904">
                <a:moveTo>
                  <a:pt x="140224" y="0"/>
                </a:moveTo>
                <a:lnTo>
                  <a:pt x="132311" y="1991"/>
                </a:lnTo>
                <a:lnTo>
                  <a:pt x="116519" y="9924"/>
                </a:lnTo>
                <a:lnTo>
                  <a:pt x="110576" y="11881"/>
                </a:lnTo>
                <a:lnTo>
                  <a:pt x="98758" y="17822"/>
                </a:lnTo>
                <a:lnTo>
                  <a:pt x="92814" y="19814"/>
                </a:lnTo>
                <a:lnTo>
                  <a:pt x="80962" y="25755"/>
                </a:lnTo>
                <a:lnTo>
                  <a:pt x="75053" y="27747"/>
                </a:lnTo>
                <a:lnTo>
                  <a:pt x="63201" y="33687"/>
                </a:lnTo>
                <a:lnTo>
                  <a:pt x="57292" y="35679"/>
                </a:lnTo>
                <a:lnTo>
                  <a:pt x="45439" y="41620"/>
                </a:lnTo>
                <a:lnTo>
                  <a:pt x="39496" y="43577"/>
                </a:lnTo>
                <a:lnTo>
                  <a:pt x="27644" y="49518"/>
                </a:lnTo>
                <a:lnTo>
                  <a:pt x="21735" y="51510"/>
                </a:lnTo>
                <a:lnTo>
                  <a:pt x="9882" y="57451"/>
                </a:lnTo>
                <a:lnTo>
                  <a:pt x="3973" y="59443"/>
                </a:lnTo>
                <a:lnTo>
                  <a:pt x="2004" y="59443"/>
                </a:lnTo>
                <a:lnTo>
                  <a:pt x="2004" y="63391"/>
                </a:lnTo>
                <a:lnTo>
                  <a:pt x="0" y="65383"/>
                </a:lnTo>
                <a:lnTo>
                  <a:pt x="3973" y="69332"/>
                </a:lnTo>
                <a:lnTo>
                  <a:pt x="9882" y="71324"/>
                </a:lnTo>
                <a:lnTo>
                  <a:pt x="29648" y="81249"/>
                </a:lnTo>
                <a:lnTo>
                  <a:pt x="35557" y="83206"/>
                </a:lnTo>
                <a:lnTo>
                  <a:pt x="55288" y="93131"/>
                </a:lnTo>
                <a:lnTo>
                  <a:pt x="61231" y="95087"/>
                </a:lnTo>
                <a:lnTo>
                  <a:pt x="80962" y="105012"/>
                </a:lnTo>
                <a:lnTo>
                  <a:pt x="86906" y="107004"/>
                </a:lnTo>
                <a:lnTo>
                  <a:pt x="106636" y="116894"/>
                </a:lnTo>
                <a:lnTo>
                  <a:pt x="112580" y="118886"/>
                </a:lnTo>
                <a:lnTo>
                  <a:pt x="132311" y="128775"/>
                </a:lnTo>
                <a:lnTo>
                  <a:pt x="140224" y="128775"/>
                </a:lnTo>
                <a:lnTo>
                  <a:pt x="140224" y="120843"/>
                </a:lnTo>
                <a:lnTo>
                  <a:pt x="136250" y="120843"/>
                </a:lnTo>
                <a:lnTo>
                  <a:pt x="120458" y="112945"/>
                </a:lnTo>
                <a:lnTo>
                  <a:pt x="114550" y="110953"/>
                </a:lnTo>
                <a:lnTo>
                  <a:pt x="98758" y="103020"/>
                </a:lnTo>
                <a:lnTo>
                  <a:pt x="92814" y="101028"/>
                </a:lnTo>
                <a:lnTo>
                  <a:pt x="80962" y="95087"/>
                </a:lnTo>
                <a:lnTo>
                  <a:pt x="75053" y="93131"/>
                </a:lnTo>
                <a:lnTo>
                  <a:pt x="59261" y="85198"/>
                </a:lnTo>
                <a:lnTo>
                  <a:pt x="53318" y="83206"/>
                </a:lnTo>
                <a:lnTo>
                  <a:pt x="37526" y="75273"/>
                </a:lnTo>
                <a:lnTo>
                  <a:pt x="31617" y="73316"/>
                </a:lnTo>
                <a:lnTo>
                  <a:pt x="19765" y="67375"/>
                </a:lnTo>
                <a:lnTo>
                  <a:pt x="13822" y="65383"/>
                </a:lnTo>
                <a:lnTo>
                  <a:pt x="19765" y="63391"/>
                </a:lnTo>
                <a:lnTo>
                  <a:pt x="43470" y="51510"/>
                </a:lnTo>
                <a:lnTo>
                  <a:pt x="49379" y="49518"/>
                </a:lnTo>
                <a:lnTo>
                  <a:pt x="73083" y="37636"/>
                </a:lnTo>
                <a:lnTo>
                  <a:pt x="78992" y="35679"/>
                </a:lnTo>
                <a:lnTo>
                  <a:pt x="102697" y="23763"/>
                </a:lnTo>
                <a:lnTo>
                  <a:pt x="108606" y="21806"/>
                </a:lnTo>
                <a:lnTo>
                  <a:pt x="140224" y="5940"/>
                </a:lnTo>
                <a:lnTo>
                  <a:pt x="140224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3007519" y="4006434"/>
            <a:ext cx="97155" cy="160655"/>
          </a:xfrm>
          <a:custGeom>
            <a:avLst/>
            <a:gdLst/>
            <a:ahLst/>
            <a:cxnLst/>
            <a:rect l="l" t="t" r="r" b="b"/>
            <a:pathLst>
              <a:path w="97155" h="160654">
                <a:moveTo>
                  <a:pt x="21735" y="25755"/>
                </a:moveTo>
                <a:lnTo>
                  <a:pt x="9882" y="25755"/>
                </a:lnTo>
                <a:lnTo>
                  <a:pt x="9882" y="31695"/>
                </a:lnTo>
                <a:lnTo>
                  <a:pt x="7913" y="31695"/>
                </a:lnTo>
                <a:lnTo>
                  <a:pt x="7913" y="35679"/>
                </a:lnTo>
                <a:lnTo>
                  <a:pt x="5943" y="35679"/>
                </a:lnTo>
                <a:lnTo>
                  <a:pt x="5943" y="41620"/>
                </a:lnTo>
                <a:lnTo>
                  <a:pt x="3973" y="41620"/>
                </a:lnTo>
                <a:lnTo>
                  <a:pt x="3973" y="49553"/>
                </a:lnTo>
                <a:lnTo>
                  <a:pt x="2004" y="49553"/>
                </a:lnTo>
                <a:lnTo>
                  <a:pt x="2004" y="79257"/>
                </a:lnTo>
                <a:lnTo>
                  <a:pt x="0" y="81249"/>
                </a:lnTo>
                <a:lnTo>
                  <a:pt x="2004" y="112945"/>
                </a:lnTo>
                <a:lnTo>
                  <a:pt x="3973" y="120878"/>
                </a:lnTo>
                <a:lnTo>
                  <a:pt x="9882" y="138700"/>
                </a:lnTo>
                <a:lnTo>
                  <a:pt x="13822" y="142649"/>
                </a:lnTo>
                <a:lnTo>
                  <a:pt x="15826" y="146633"/>
                </a:lnTo>
                <a:lnTo>
                  <a:pt x="19765" y="150582"/>
                </a:lnTo>
                <a:lnTo>
                  <a:pt x="23704" y="152574"/>
                </a:lnTo>
                <a:lnTo>
                  <a:pt x="27644" y="156523"/>
                </a:lnTo>
                <a:lnTo>
                  <a:pt x="31617" y="158514"/>
                </a:lnTo>
                <a:lnTo>
                  <a:pt x="37526" y="160471"/>
                </a:lnTo>
                <a:lnTo>
                  <a:pt x="63201" y="160471"/>
                </a:lnTo>
                <a:lnTo>
                  <a:pt x="71079" y="156523"/>
                </a:lnTo>
                <a:lnTo>
                  <a:pt x="41466" y="156523"/>
                </a:lnTo>
                <a:lnTo>
                  <a:pt x="33587" y="152574"/>
                </a:lnTo>
                <a:lnTo>
                  <a:pt x="31617" y="148590"/>
                </a:lnTo>
                <a:lnTo>
                  <a:pt x="27644" y="144641"/>
                </a:lnTo>
                <a:lnTo>
                  <a:pt x="23704" y="136708"/>
                </a:lnTo>
                <a:lnTo>
                  <a:pt x="21735" y="128775"/>
                </a:lnTo>
                <a:lnTo>
                  <a:pt x="19765" y="112945"/>
                </a:lnTo>
                <a:lnTo>
                  <a:pt x="17795" y="79257"/>
                </a:lnTo>
                <a:lnTo>
                  <a:pt x="19765" y="77265"/>
                </a:lnTo>
                <a:lnTo>
                  <a:pt x="19765" y="39628"/>
                </a:lnTo>
                <a:lnTo>
                  <a:pt x="21735" y="39628"/>
                </a:lnTo>
                <a:lnTo>
                  <a:pt x="21735" y="25755"/>
                </a:lnTo>
                <a:close/>
              </a:path>
              <a:path w="97155" h="160654">
                <a:moveTo>
                  <a:pt x="84936" y="138700"/>
                </a:moveTo>
                <a:lnTo>
                  <a:pt x="73083" y="138700"/>
                </a:lnTo>
                <a:lnTo>
                  <a:pt x="73083" y="142649"/>
                </a:lnTo>
                <a:lnTo>
                  <a:pt x="71114" y="144641"/>
                </a:lnTo>
                <a:lnTo>
                  <a:pt x="69110" y="144641"/>
                </a:lnTo>
                <a:lnTo>
                  <a:pt x="69110" y="148590"/>
                </a:lnTo>
                <a:lnTo>
                  <a:pt x="63201" y="154531"/>
                </a:lnTo>
                <a:lnTo>
                  <a:pt x="59261" y="156523"/>
                </a:lnTo>
                <a:lnTo>
                  <a:pt x="71079" y="156523"/>
                </a:lnTo>
                <a:lnTo>
                  <a:pt x="75053" y="154531"/>
                </a:lnTo>
                <a:lnTo>
                  <a:pt x="82932" y="146633"/>
                </a:lnTo>
                <a:lnTo>
                  <a:pt x="82932" y="142649"/>
                </a:lnTo>
                <a:lnTo>
                  <a:pt x="84936" y="142649"/>
                </a:lnTo>
                <a:lnTo>
                  <a:pt x="84936" y="138700"/>
                </a:lnTo>
                <a:close/>
              </a:path>
              <a:path w="97155" h="160654">
                <a:moveTo>
                  <a:pt x="90845" y="124827"/>
                </a:moveTo>
                <a:lnTo>
                  <a:pt x="77023" y="124827"/>
                </a:lnTo>
                <a:lnTo>
                  <a:pt x="77023" y="132759"/>
                </a:lnTo>
                <a:lnTo>
                  <a:pt x="75053" y="132759"/>
                </a:lnTo>
                <a:lnTo>
                  <a:pt x="75053" y="138700"/>
                </a:lnTo>
                <a:lnTo>
                  <a:pt x="86906" y="138700"/>
                </a:lnTo>
                <a:lnTo>
                  <a:pt x="86906" y="134716"/>
                </a:lnTo>
                <a:lnTo>
                  <a:pt x="88875" y="134716"/>
                </a:lnTo>
                <a:lnTo>
                  <a:pt x="88875" y="130767"/>
                </a:lnTo>
                <a:lnTo>
                  <a:pt x="90845" y="130767"/>
                </a:lnTo>
                <a:lnTo>
                  <a:pt x="90845" y="124827"/>
                </a:lnTo>
                <a:close/>
              </a:path>
              <a:path w="97155" h="160654">
                <a:moveTo>
                  <a:pt x="71114" y="5940"/>
                </a:moveTo>
                <a:lnTo>
                  <a:pt x="59261" y="5940"/>
                </a:lnTo>
                <a:lnTo>
                  <a:pt x="59261" y="7932"/>
                </a:lnTo>
                <a:lnTo>
                  <a:pt x="63201" y="9924"/>
                </a:lnTo>
                <a:lnTo>
                  <a:pt x="69110" y="15865"/>
                </a:lnTo>
                <a:lnTo>
                  <a:pt x="71114" y="19814"/>
                </a:lnTo>
                <a:lnTo>
                  <a:pt x="75053" y="31695"/>
                </a:lnTo>
                <a:lnTo>
                  <a:pt x="77023" y="39628"/>
                </a:lnTo>
                <a:lnTo>
                  <a:pt x="78992" y="124827"/>
                </a:lnTo>
                <a:lnTo>
                  <a:pt x="92814" y="124827"/>
                </a:lnTo>
                <a:lnTo>
                  <a:pt x="92814" y="120878"/>
                </a:lnTo>
                <a:lnTo>
                  <a:pt x="94784" y="120878"/>
                </a:lnTo>
                <a:lnTo>
                  <a:pt x="94784" y="110953"/>
                </a:lnTo>
                <a:lnTo>
                  <a:pt x="96754" y="110953"/>
                </a:lnTo>
                <a:lnTo>
                  <a:pt x="94784" y="51510"/>
                </a:lnTo>
                <a:lnTo>
                  <a:pt x="90845" y="35679"/>
                </a:lnTo>
                <a:lnTo>
                  <a:pt x="88875" y="29739"/>
                </a:lnTo>
                <a:lnTo>
                  <a:pt x="84936" y="21806"/>
                </a:lnTo>
                <a:lnTo>
                  <a:pt x="82932" y="19814"/>
                </a:lnTo>
                <a:lnTo>
                  <a:pt x="80962" y="15865"/>
                </a:lnTo>
                <a:lnTo>
                  <a:pt x="71114" y="5940"/>
                </a:lnTo>
                <a:close/>
              </a:path>
              <a:path w="97155" h="160654">
                <a:moveTo>
                  <a:pt x="61231" y="0"/>
                </a:moveTo>
                <a:lnTo>
                  <a:pt x="37526" y="1991"/>
                </a:lnTo>
                <a:lnTo>
                  <a:pt x="25674" y="7932"/>
                </a:lnTo>
                <a:lnTo>
                  <a:pt x="17795" y="15865"/>
                </a:lnTo>
                <a:lnTo>
                  <a:pt x="15826" y="15865"/>
                </a:lnTo>
                <a:lnTo>
                  <a:pt x="15826" y="19814"/>
                </a:lnTo>
                <a:lnTo>
                  <a:pt x="13822" y="19814"/>
                </a:lnTo>
                <a:lnTo>
                  <a:pt x="13822" y="23798"/>
                </a:lnTo>
                <a:lnTo>
                  <a:pt x="11852" y="25755"/>
                </a:lnTo>
                <a:lnTo>
                  <a:pt x="23704" y="25755"/>
                </a:lnTo>
                <a:lnTo>
                  <a:pt x="23704" y="21806"/>
                </a:lnTo>
                <a:lnTo>
                  <a:pt x="25674" y="21806"/>
                </a:lnTo>
                <a:lnTo>
                  <a:pt x="25674" y="17857"/>
                </a:lnTo>
                <a:lnTo>
                  <a:pt x="27644" y="17857"/>
                </a:lnTo>
                <a:lnTo>
                  <a:pt x="35557" y="9924"/>
                </a:lnTo>
                <a:lnTo>
                  <a:pt x="39496" y="7932"/>
                </a:lnTo>
                <a:lnTo>
                  <a:pt x="59261" y="5940"/>
                </a:lnTo>
                <a:lnTo>
                  <a:pt x="71114" y="5940"/>
                </a:lnTo>
                <a:lnTo>
                  <a:pt x="67140" y="3983"/>
                </a:lnTo>
                <a:lnTo>
                  <a:pt x="61231" y="1991"/>
                </a:lnTo>
                <a:lnTo>
                  <a:pt x="61231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2020246" y="4351173"/>
            <a:ext cx="97155" cy="160655"/>
          </a:xfrm>
          <a:custGeom>
            <a:avLst/>
            <a:gdLst/>
            <a:ahLst/>
            <a:cxnLst/>
            <a:rect l="l" t="t" r="r" b="b"/>
            <a:pathLst>
              <a:path w="97155" h="160654">
                <a:moveTo>
                  <a:pt x="19730" y="39625"/>
                </a:moveTo>
                <a:lnTo>
                  <a:pt x="3939" y="39625"/>
                </a:lnTo>
                <a:lnTo>
                  <a:pt x="3939" y="47547"/>
                </a:lnTo>
                <a:lnTo>
                  <a:pt x="1969" y="47547"/>
                </a:lnTo>
                <a:lnTo>
                  <a:pt x="1969" y="79246"/>
                </a:lnTo>
                <a:lnTo>
                  <a:pt x="0" y="81228"/>
                </a:lnTo>
                <a:lnTo>
                  <a:pt x="1969" y="110946"/>
                </a:lnTo>
                <a:lnTo>
                  <a:pt x="5908" y="126797"/>
                </a:lnTo>
                <a:lnTo>
                  <a:pt x="9882" y="138683"/>
                </a:lnTo>
                <a:lnTo>
                  <a:pt x="13822" y="142645"/>
                </a:lnTo>
                <a:lnTo>
                  <a:pt x="15791" y="146608"/>
                </a:lnTo>
                <a:lnTo>
                  <a:pt x="21735" y="152553"/>
                </a:lnTo>
                <a:lnTo>
                  <a:pt x="25674" y="154534"/>
                </a:lnTo>
                <a:lnTo>
                  <a:pt x="27644" y="156516"/>
                </a:lnTo>
                <a:lnTo>
                  <a:pt x="31583" y="158493"/>
                </a:lnTo>
                <a:lnTo>
                  <a:pt x="37526" y="160475"/>
                </a:lnTo>
                <a:lnTo>
                  <a:pt x="61197" y="160475"/>
                </a:lnTo>
                <a:lnTo>
                  <a:pt x="73049" y="154534"/>
                </a:lnTo>
                <a:lnTo>
                  <a:pt x="41466" y="154534"/>
                </a:lnTo>
                <a:lnTo>
                  <a:pt x="33552" y="150571"/>
                </a:lnTo>
                <a:lnTo>
                  <a:pt x="31583" y="146608"/>
                </a:lnTo>
                <a:lnTo>
                  <a:pt x="27644" y="142645"/>
                </a:lnTo>
                <a:lnTo>
                  <a:pt x="23704" y="134720"/>
                </a:lnTo>
                <a:lnTo>
                  <a:pt x="21735" y="126797"/>
                </a:lnTo>
                <a:lnTo>
                  <a:pt x="19730" y="112927"/>
                </a:lnTo>
                <a:lnTo>
                  <a:pt x="17761" y="77265"/>
                </a:lnTo>
                <a:lnTo>
                  <a:pt x="19730" y="75284"/>
                </a:lnTo>
                <a:lnTo>
                  <a:pt x="19730" y="39625"/>
                </a:lnTo>
                <a:close/>
              </a:path>
              <a:path w="97155" h="160654">
                <a:moveTo>
                  <a:pt x="90845" y="124816"/>
                </a:moveTo>
                <a:lnTo>
                  <a:pt x="75019" y="124816"/>
                </a:lnTo>
                <a:lnTo>
                  <a:pt x="75019" y="134720"/>
                </a:lnTo>
                <a:lnTo>
                  <a:pt x="73049" y="134720"/>
                </a:lnTo>
                <a:lnTo>
                  <a:pt x="73049" y="138683"/>
                </a:lnTo>
                <a:lnTo>
                  <a:pt x="71079" y="138683"/>
                </a:lnTo>
                <a:lnTo>
                  <a:pt x="71079" y="142645"/>
                </a:lnTo>
                <a:lnTo>
                  <a:pt x="69110" y="144627"/>
                </a:lnTo>
                <a:lnTo>
                  <a:pt x="67140" y="144627"/>
                </a:lnTo>
                <a:lnTo>
                  <a:pt x="67140" y="148590"/>
                </a:lnTo>
                <a:lnTo>
                  <a:pt x="65170" y="150571"/>
                </a:lnTo>
                <a:lnTo>
                  <a:pt x="57257" y="154534"/>
                </a:lnTo>
                <a:lnTo>
                  <a:pt x="73049" y="154534"/>
                </a:lnTo>
                <a:lnTo>
                  <a:pt x="82932" y="144627"/>
                </a:lnTo>
                <a:lnTo>
                  <a:pt x="82932" y="140664"/>
                </a:lnTo>
                <a:lnTo>
                  <a:pt x="84901" y="140664"/>
                </a:lnTo>
                <a:lnTo>
                  <a:pt x="84901" y="136701"/>
                </a:lnTo>
                <a:lnTo>
                  <a:pt x="86871" y="136701"/>
                </a:lnTo>
                <a:lnTo>
                  <a:pt x="86871" y="132738"/>
                </a:lnTo>
                <a:lnTo>
                  <a:pt x="88841" y="132738"/>
                </a:lnTo>
                <a:lnTo>
                  <a:pt x="88841" y="128779"/>
                </a:lnTo>
                <a:lnTo>
                  <a:pt x="90845" y="128779"/>
                </a:lnTo>
                <a:lnTo>
                  <a:pt x="90845" y="124816"/>
                </a:lnTo>
                <a:close/>
              </a:path>
              <a:path w="97155" h="160654">
                <a:moveTo>
                  <a:pt x="67140" y="3962"/>
                </a:moveTo>
                <a:lnTo>
                  <a:pt x="57257" y="3962"/>
                </a:lnTo>
                <a:lnTo>
                  <a:pt x="57257" y="5944"/>
                </a:lnTo>
                <a:lnTo>
                  <a:pt x="65170" y="9907"/>
                </a:lnTo>
                <a:lnTo>
                  <a:pt x="69110" y="13870"/>
                </a:lnTo>
                <a:lnTo>
                  <a:pt x="71079" y="17832"/>
                </a:lnTo>
                <a:lnTo>
                  <a:pt x="75019" y="29718"/>
                </a:lnTo>
                <a:lnTo>
                  <a:pt x="77023" y="41606"/>
                </a:lnTo>
                <a:lnTo>
                  <a:pt x="78992" y="110946"/>
                </a:lnTo>
                <a:lnTo>
                  <a:pt x="77023" y="110946"/>
                </a:lnTo>
                <a:lnTo>
                  <a:pt x="77023" y="124816"/>
                </a:lnTo>
                <a:lnTo>
                  <a:pt x="92814" y="124816"/>
                </a:lnTo>
                <a:lnTo>
                  <a:pt x="92814" y="118872"/>
                </a:lnTo>
                <a:lnTo>
                  <a:pt x="94784" y="118872"/>
                </a:lnTo>
                <a:lnTo>
                  <a:pt x="94784" y="108965"/>
                </a:lnTo>
                <a:lnTo>
                  <a:pt x="96754" y="108965"/>
                </a:lnTo>
                <a:lnTo>
                  <a:pt x="94784" y="51510"/>
                </a:lnTo>
                <a:lnTo>
                  <a:pt x="82932" y="17832"/>
                </a:lnTo>
                <a:lnTo>
                  <a:pt x="80962" y="13870"/>
                </a:lnTo>
                <a:lnTo>
                  <a:pt x="77023" y="9907"/>
                </a:lnTo>
                <a:lnTo>
                  <a:pt x="73049" y="7925"/>
                </a:lnTo>
                <a:lnTo>
                  <a:pt x="71079" y="5944"/>
                </a:lnTo>
                <a:lnTo>
                  <a:pt x="67140" y="3962"/>
                </a:lnTo>
                <a:close/>
              </a:path>
              <a:path w="97155" h="160654">
                <a:moveTo>
                  <a:pt x="25674" y="17832"/>
                </a:moveTo>
                <a:lnTo>
                  <a:pt x="13822" y="17832"/>
                </a:lnTo>
                <a:lnTo>
                  <a:pt x="13822" y="21792"/>
                </a:lnTo>
                <a:lnTo>
                  <a:pt x="11852" y="23773"/>
                </a:lnTo>
                <a:lnTo>
                  <a:pt x="9882" y="23773"/>
                </a:lnTo>
                <a:lnTo>
                  <a:pt x="9882" y="29718"/>
                </a:lnTo>
                <a:lnTo>
                  <a:pt x="7913" y="29718"/>
                </a:lnTo>
                <a:lnTo>
                  <a:pt x="7913" y="33680"/>
                </a:lnTo>
                <a:lnTo>
                  <a:pt x="5908" y="33680"/>
                </a:lnTo>
                <a:lnTo>
                  <a:pt x="5908" y="39625"/>
                </a:lnTo>
                <a:lnTo>
                  <a:pt x="21735" y="39625"/>
                </a:lnTo>
                <a:lnTo>
                  <a:pt x="21735" y="25755"/>
                </a:lnTo>
                <a:lnTo>
                  <a:pt x="23704" y="25755"/>
                </a:lnTo>
                <a:lnTo>
                  <a:pt x="23704" y="21792"/>
                </a:lnTo>
                <a:lnTo>
                  <a:pt x="25674" y="21792"/>
                </a:lnTo>
                <a:lnTo>
                  <a:pt x="25674" y="17832"/>
                </a:lnTo>
                <a:close/>
              </a:path>
              <a:path w="97155" h="160654">
                <a:moveTo>
                  <a:pt x="61197" y="0"/>
                </a:moveTo>
                <a:lnTo>
                  <a:pt x="37526" y="1981"/>
                </a:lnTo>
                <a:lnTo>
                  <a:pt x="31583" y="3962"/>
                </a:lnTo>
                <a:lnTo>
                  <a:pt x="27644" y="5944"/>
                </a:lnTo>
                <a:lnTo>
                  <a:pt x="23704" y="9907"/>
                </a:lnTo>
                <a:lnTo>
                  <a:pt x="19730" y="11888"/>
                </a:lnTo>
                <a:lnTo>
                  <a:pt x="17761" y="11888"/>
                </a:lnTo>
                <a:lnTo>
                  <a:pt x="17761" y="15851"/>
                </a:lnTo>
                <a:lnTo>
                  <a:pt x="15791" y="17832"/>
                </a:lnTo>
                <a:lnTo>
                  <a:pt x="27644" y="17832"/>
                </a:lnTo>
                <a:lnTo>
                  <a:pt x="27644" y="13870"/>
                </a:lnTo>
                <a:lnTo>
                  <a:pt x="29613" y="13870"/>
                </a:lnTo>
                <a:lnTo>
                  <a:pt x="33552" y="9907"/>
                </a:lnTo>
                <a:lnTo>
                  <a:pt x="37526" y="7925"/>
                </a:lnTo>
                <a:lnTo>
                  <a:pt x="39496" y="5944"/>
                </a:lnTo>
                <a:lnTo>
                  <a:pt x="57257" y="3962"/>
                </a:lnTo>
                <a:lnTo>
                  <a:pt x="67140" y="3962"/>
                </a:lnTo>
                <a:lnTo>
                  <a:pt x="61197" y="1981"/>
                </a:lnTo>
                <a:lnTo>
                  <a:pt x="61197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2363828" y="4313046"/>
            <a:ext cx="2274465" cy="35572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3191764" y="3790950"/>
            <a:ext cx="587375" cy="354965"/>
          </a:xfrm>
          <a:custGeom>
            <a:avLst/>
            <a:gdLst/>
            <a:ahLst/>
            <a:cxnLst/>
            <a:rect l="l" t="t" r="r" b="b"/>
            <a:pathLst>
              <a:path w="587375" h="354964">
                <a:moveTo>
                  <a:pt x="507" y="334263"/>
                </a:moveTo>
                <a:lnTo>
                  <a:pt x="0" y="354075"/>
                </a:lnTo>
                <a:lnTo>
                  <a:pt x="19430" y="354456"/>
                </a:lnTo>
                <a:lnTo>
                  <a:pt x="39877" y="354075"/>
                </a:lnTo>
                <a:lnTo>
                  <a:pt x="82549" y="351789"/>
                </a:lnTo>
                <a:lnTo>
                  <a:pt x="127634" y="346836"/>
                </a:lnTo>
                <a:lnTo>
                  <a:pt x="174370" y="338454"/>
                </a:lnTo>
                <a:lnTo>
                  <a:pt x="191841" y="334644"/>
                </a:lnTo>
                <a:lnTo>
                  <a:pt x="19303" y="334644"/>
                </a:lnTo>
                <a:lnTo>
                  <a:pt x="19537" y="334642"/>
                </a:lnTo>
                <a:lnTo>
                  <a:pt x="507" y="334263"/>
                </a:lnTo>
                <a:close/>
              </a:path>
              <a:path w="587375" h="354964">
                <a:moveTo>
                  <a:pt x="19537" y="334642"/>
                </a:moveTo>
                <a:lnTo>
                  <a:pt x="19303" y="334644"/>
                </a:lnTo>
                <a:lnTo>
                  <a:pt x="19684" y="334644"/>
                </a:lnTo>
                <a:lnTo>
                  <a:pt x="19537" y="334642"/>
                </a:lnTo>
                <a:close/>
              </a:path>
              <a:path w="587375" h="354964">
                <a:moveTo>
                  <a:pt x="102742" y="329945"/>
                </a:moveTo>
                <a:lnTo>
                  <a:pt x="80898" y="332104"/>
                </a:lnTo>
                <a:lnTo>
                  <a:pt x="59689" y="333628"/>
                </a:lnTo>
                <a:lnTo>
                  <a:pt x="59943" y="333628"/>
                </a:lnTo>
                <a:lnTo>
                  <a:pt x="39242" y="334390"/>
                </a:lnTo>
                <a:lnTo>
                  <a:pt x="39496" y="334390"/>
                </a:lnTo>
                <a:lnTo>
                  <a:pt x="19537" y="334642"/>
                </a:lnTo>
                <a:lnTo>
                  <a:pt x="191854" y="334642"/>
                </a:lnTo>
                <a:lnTo>
                  <a:pt x="198246" y="333247"/>
                </a:lnTo>
                <a:lnTo>
                  <a:pt x="210013" y="330072"/>
                </a:lnTo>
                <a:lnTo>
                  <a:pt x="102488" y="330072"/>
                </a:lnTo>
                <a:lnTo>
                  <a:pt x="102742" y="329945"/>
                </a:lnTo>
                <a:close/>
              </a:path>
              <a:path w="587375" h="354964">
                <a:moveTo>
                  <a:pt x="147573" y="323468"/>
                </a:moveTo>
                <a:lnTo>
                  <a:pt x="124586" y="327151"/>
                </a:lnTo>
                <a:lnTo>
                  <a:pt x="124967" y="327151"/>
                </a:lnTo>
                <a:lnTo>
                  <a:pt x="102488" y="330072"/>
                </a:lnTo>
                <a:lnTo>
                  <a:pt x="210013" y="330072"/>
                </a:lnTo>
                <a:lnTo>
                  <a:pt x="222249" y="326770"/>
                </a:lnTo>
                <a:lnTo>
                  <a:pt x="232889" y="323595"/>
                </a:lnTo>
                <a:lnTo>
                  <a:pt x="147192" y="323595"/>
                </a:lnTo>
                <a:lnTo>
                  <a:pt x="147573" y="323468"/>
                </a:lnTo>
                <a:close/>
              </a:path>
              <a:path w="587375" h="354964">
                <a:moveTo>
                  <a:pt x="170433" y="319023"/>
                </a:moveTo>
                <a:lnTo>
                  <a:pt x="147192" y="323595"/>
                </a:lnTo>
                <a:lnTo>
                  <a:pt x="232889" y="323595"/>
                </a:lnTo>
                <a:lnTo>
                  <a:pt x="246506" y="319531"/>
                </a:lnTo>
                <a:lnTo>
                  <a:pt x="247644" y="319150"/>
                </a:lnTo>
                <a:lnTo>
                  <a:pt x="170179" y="319150"/>
                </a:lnTo>
                <a:lnTo>
                  <a:pt x="170433" y="319023"/>
                </a:lnTo>
                <a:close/>
              </a:path>
              <a:path w="587375" h="354964">
                <a:moveTo>
                  <a:pt x="217042" y="307720"/>
                </a:moveTo>
                <a:lnTo>
                  <a:pt x="193420" y="313943"/>
                </a:lnTo>
                <a:lnTo>
                  <a:pt x="193801" y="313943"/>
                </a:lnTo>
                <a:lnTo>
                  <a:pt x="170179" y="319150"/>
                </a:lnTo>
                <a:lnTo>
                  <a:pt x="247644" y="319150"/>
                </a:lnTo>
                <a:lnTo>
                  <a:pt x="270763" y="311403"/>
                </a:lnTo>
                <a:lnTo>
                  <a:pt x="280068" y="307847"/>
                </a:lnTo>
                <a:lnTo>
                  <a:pt x="216788" y="307847"/>
                </a:lnTo>
                <a:lnTo>
                  <a:pt x="217042" y="307720"/>
                </a:lnTo>
                <a:close/>
              </a:path>
              <a:path w="587375" h="354964">
                <a:moveTo>
                  <a:pt x="298570" y="300608"/>
                </a:moveTo>
                <a:lnTo>
                  <a:pt x="240664" y="300608"/>
                </a:lnTo>
                <a:lnTo>
                  <a:pt x="216788" y="307847"/>
                </a:lnTo>
                <a:lnTo>
                  <a:pt x="280068" y="307847"/>
                </a:lnTo>
                <a:lnTo>
                  <a:pt x="295020" y="302132"/>
                </a:lnTo>
                <a:lnTo>
                  <a:pt x="298570" y="300608"/>
                </a:lnTo>
                <a:close/>
              </a:path>
              <a:path w="587375" h="354964">
                <a:moveTo>
                  <a:pt x="317207" y="292607"/>
                </a:moveTo>
                <a:lnTo>
                  <a:pt x="264286" y="292607"/>
                </a:lnTo>
                <a:lnTo>
                  <a:pt x="240608" y="300626"/>
                </a:lnTo>
                <a:lnTo>
                  <a:pt x="298570" y="300608"/>
                </a:lnTo>
                <a:lnTo>
                  <a:pt x="317207" y="292607"/>
                </a:lnTo>
                <a:close/>
              </a:path>
              <a:path w="587375" h="354964">
                <a:moveTo>
                  <a:pt x="287781" y="283590"/>
                </a:moveTo>
                <a:lnTo>
                  <a:pt x="263905" y="292734"/>
                </a:lnTo>
                <a:lnTo>
                  <a:pt x="264286" y="292607"/>
                </a:lnTo>
                <a:lnTo>
                  <a:pt x="317207" y="292607"/>
                </a:lnTo>
                <a:lnTo>
                  <a:pt x="319277" y="291718"/>
                </a:lnTo>
                <a:lnTo>
                  <a:pt x="335631" y="283844"/>
                </a:lnTo>
                <a:lnTo>
                  <a:pt x="287400" y="283844"/>
                </a:lnTo>
                <a:lnTo>
                  <a:pt x="287781" y="283590"/>
                </a:lnTo>
                <a:close/>
              </a:path>
              <a:path w="587375" h="354964">
                <a:moveTo>
                  <a:pt x="311276" y="273557"/>
                </a:moveTo>
                <a:lnTo>
                  <a:pt x="287400" y="283844"/>
                </a:lnTo>
                <a:lnTo>
                  <a:pt x="335631" y="283844"/>
                </a:lnTo>
                <a:lnTo>
                  <a:pt x="343280" y="280161"/>
                </a:lnTo>
                <a:lnTo>
                  <a:pt x="355233" y="273811"/>
                </a:lnTo>
                <a:lnTo>
                  <a:pt x="310895" y="273811"/>
                </a:lnTo>
                <a:lnTo>
                  <a:pt x="311276" y="273557"/>
                </a:lnTo>
                <a:close/>
              </a:path>
              <a:path w="587375" h="354964">
                <a:moveTo>
                  <a:pt x="334517" y="262381"/>
                </a:moveTo>
                <a:lnTo>
                  <a:pt x="310895" y="273811"/>
                </a:lnTo>
                <a:lnTo>
                  <a:pt x="355233" y="273811"/>
                </a:lnTo>
                <a:lnTo>
                  <a:pt x="367664" y="267207"/>
                </a:lnTo>
                <a:lnTo>
                  <a:pt x="373279" y="262635"/>
                </a:lnTo>
                <a:lnTo>
                  <a:pt x="334136" y="262635"/>
                </a:lnTo>
                <a:lnTo>
                  <a:pt x="334517" y="262381"/>
                </a:lnTo>
                <a:close/>
              </a:path>
              <a:path w="587375" h="354964">
                <a:moveTo>
                  <a:pt x="356700" y="250618"/>
                </a:moveTo>
                <a:lnTo>
                  <a:pt x="334136" y="262635"/>
                </a:lnTo>
                <a:lnTo>
                  <a:pt x="373279" y="262635"/>
                </a:lnTo>
                <a:lnTo>
                  <a:pt x="387315" y="251205"/>
                </a:lnTo>
                <a:lnTo>
                  <a:pt x="355980" y="251205"/>
                </a:lnTo>
                <a:lnTo>
                  <a:pt x="356700" y="250618"/>
                </a:lnTo>
                <a:close/>
              </a:path>
              <a:path w="587375" h="354964">
                <a:moveTo>
                  <a:pt x="357504" y="250189"/>
                </a:moveTo>
                <a:lnTo>
                  <a:pt x="356700" y="250618"/>
                </a:lnTo>
                <a:lnTo>
                  <a:pt x="355980" y="251205"/>
                </a:lnTo>
                <a:lnTo>
                  <a:pt x="357504" y="250189"/>
                </a:lnTo>
                <a:close/>
              </a:path>
              <a:path w="587375" h="354964">
                <a:moveTo>
                  <a:pt x="388562" y="250189"/>
                </a:moveTo>
                <a:lnTo>
                  <a:pt x="357504" y="250189"/>
                </a:lnTo>
                <a:lnTo>
                  <a:pt x="355980" y="251205"/>
                </a:lnTo>
                <a:lnTo>
                  <a:pt x="387315" y="251205"/>
                </a:lnTo>
                <a:lnTo>
                  <a:pt x="388562" y="250189"/>
                </a:lnTo>
                <a:close/>
              </a:path>
              <a:path w="587375" h="354964">
                <a:moveTo>
                  <a:pt x="440793" y="202818"/>
                </a:moveTo>
                <a:lnTo>
                  <a:pt x="412495" y="202818"/>
                </a:lnTo>
                <a:lnTo>
                  <a:pt x="384682" y="227837"/>
                </a:lnTo>
                <a:lnTo>
                  <a:pt x="356700" y="250618"/>
                </a:lnTo>
                <a:lnTo>
                  <a:pt x="357504" y="250189"/>
                </a:lnTo>
                <a:lnTo>
                  <a:pt x="388562" y="250189"/>
                </a:lnTo>
                <a:lnTo>
                  <a:pt x="397763" y="242696"/>
                </a:lnTo>
                <a:lnTo>
                  <a:pt x="425830" y="217423"/>
                </a:lnTo>
                <a:lnTo>
                  <a:pt x="439546" y="204088"/>
                </a:lnTo>
                <a:lnTo>
                  <a:pt x="440793" y="202818"/>
                </a:lnTo>
                <a:close/>
              </a:path>
              <a:path w="587375" h="354964">
                <a:moveTo>
                  <a:pt x="385063" y="227456"/>
                </a:moveTo>
                <a:lnTo>
                  <a:pt x="384597" y="227837"/>
                </a:lnTo>
                <a:lnTo>
                  <a:pt x="385063" y="227456"/>
                </a:lnTo>
                <a:close/>
              </a:path>
              <a:path w="587375" h="354964">
                <a:moveTo>
                  <a:pt x="453374" y="189991"/>
                </a:moveTo>
                <a:lnTo>
                  <a:pt x="425703" y="189991"/>
                </a:lnTo>
                <a:lnTo>
                  <a:pt x="412114" y="203072"/>
                </a:lnTo>
                <a:lnTo>
                  <a:pt x="412495" y="202818"/>
                </a:lnTo>
                <a:lnTo>
                  <a:pt x="440793" y="202818"/>
                </a:lnTo>
                <a:lnTo>
                  <a:pt x="453374" y="189991"/>
                </a:lnTo>
                <a:close/>
              </a:path>
              <a:path w="587375" h="354964">
                <a:moveTo>
                  <a:pt x="478504" y="162305"/>
                </a:moveTo>
                <a:lnTo>
                  <a:pt x="452119" y="162305"/>
                </a:lnTo>
                <a:lnTo>
                  <a:pt x="438784" y="176656"/>
                </a:lnTo>
                <a:lnTo>
                  <a:pt x="425648" y="190044"/>
                </a:lnTo>
                <a:lnTo>
                  <a:pt x="453374" y="189991"/>
                </a:lnTo>
                <a:lnTo>
                  <a:pt x="466724" y="175767"/>
                </a:lnTo>
                <a:lnTo>
                  <a:pt x="478504" y="162305"/>
                </a:lnTo>
                <a:close/>
              </a:path>
              <a:path w="587375" h="354964">
                <a:moveTo>
                  <a:pt x="438911" y="176402"/>
                </a:moveTo>
                <a:lnTo>
                  <a:pt x="438665" y="176656"/>
                </a:lnTo>
                <a:lnTo>
                  <a:pt x="438911" y="176402"/>
                </a:lnTo>
                <a:close/>
              </a:path>
              <a:path w="587375" h="354964">
                <a:moveTo>
                  <a:pt x="491257" y="147446"/>
                </a:moveTo>
                <a:lnTo>
                  <a:pt x="465200" y="147446"/>
                </a:lnTo>
                <a:lnTo>
                  <a:pt x="451865" y="162559"/>
                </a:lnTo>
                <a:lnTo>
                  <a:pt x="452119" y="162305"/>
                </a:lnTo>
                <a:lnTo>
                  <a:pt x="478504" y="162305"/>
                </a:lnTo>
                <a:lnTo>
                  <a:pt x="480059" y="160527"/>
                </a:lnTo>
                <a:lnTo>
                  <a:pt x="491257" y="147446"/>
                </a:lnTo>
                <a:close/>
              </a:path>
              <a:path w="587375" h="354964">
                <a:moveTo>
                  <a:pt x="504046" y="131825"/>
                </a:moveTo>
                <a:lnTo>
                  <a:pt x="478535" y="131825"/>
                </a:lnTo>
                <a:lnTo>
                  <a:pt x="465073" y="147573"/>
                </a:lnTo>
                <a:lnTo>
                  <a:pt x="465200" y="147446"/>
                </a:lnTo>
                <a:lnTo>
                  <a:pt x="491257" y="147446"/>
                </a:lnTo>
                <a:lnTo>
                  <a:pt x="493648" y="144652"/>
                </a:lnTo>
                <a:lnTo>
                  <a:pt x="504046" y="131825"/>
                </a:lnTo>
                <a:close/>
              </a:path>
              <a:path w="587375" h="354964">
                <a:moveTo>
                  <a:pt x="516997" y="115442"/>
                </a:moveTo>
                <a:lnTo>
                  <a:pt x="491743" y="115442"/>
                </a:lnTo>
                <a:lnTo>
                  <a:pt x="478281" y="132079"/>
                </a:lnTo>
                <a:lnTo>
                  <a:pt x="478535" y="131825"/>
                </a:lnTo>
                <a:lnTo>
                  <a:pt x="504046" y="131825"/>
                </a:lnTo>
                <a:lnTo>
                  <a:pt x="507237" y="127888"/>
                </a:lnTo>
                <a:lnTo>
                  <a:pt x="516997" y="115442"/>
                </a:lnTo>
                <a:close/>
              </a:path>
              <a:path w="587375" h="354964">
                <a:moveTo>
                  <a:pt x="543825" y="79628"/>
                </a:moveTo>
                <a:lnTo>
                  <a:pt x="519302" y="79628"/>
                </a:lnTo>
                <a:lnTo>
                  <a:pt x="505205" y="98297"/>
                </a:lnTo>
                <a:lnTo>
                  <a:pt x="491616" y="115569"/>
                </a:lnTo>
                <a:lnTo>
                  <a:pt x="491743" y="115442"/>
                </a:lnTo>
                <a:lnTo>
                  <a:pt x="516997" y="115442"/>
                </a:lnTo>
                <a:lnTo>
                  <a:pt x="521080" y="110235"/>
                </a:lnTo>
                <a:lnTo>
                  <a:pt x="535177" y="91566"/>
                </a:lnTo>
                <a:lnTo>
                  <a:pt x="543825" y="79628"/>
                </a:lnTo>
                <a:close/>
              </a:path>
              <a:path w="587375" h="354964">
                <a:moveTo>
                  <a:pt x="505332" y="98043"/>
                </a:moveTo>
                <a:lnTo>
                  <a:pt x="505134" y="98297"/>
                </a:lnTo>
                <a:lnTo>
                  <a:pt x="505332" y="98043"/>
                </a:lnTo>
                <a:close/>
              </a:path>
              <a:path w="587375" h="354964">
                <a:moveTo>
                  <a:pt x="580465" y="46608"/>
                </a:moveTo>
                <a:lnTo>
                  <a:pt x="542797" y="46608"/>
                </a:lnTo>
                <a:lnTo>
                  <a:pt x="559053" y="57911"/>
                </a:lnTo>
                <a:lnTo>
                  <a:pt x="551902" y="68305"/>
                </a:lnTo>
                <a:lnTo>
                  <a:pt x="575182" y="84327"/>
                </a:lnTo>
                <a:lnTo>
                  <a:pt x="580465" y="46608"/>
                </a:lnTo>
                <a:close/>
              </a:path>
              <a:path w="587375" h="354964">
                <a:moveTo>
                  <a:pt x="540123" y="60197"/>
                </a:moveTo>
                <a:lnTo>
                  <a:pt x="533399" y="60197"/>
                </a:lnTo>
                <a:lnTo>
                  <a:pt x="519175" y="79755"/>
                </a:lnTo>
                <a:lnTo>
                  <a:pt x="519302" y="79628"/>
                </a:lnTo>
                <a:lnTo>
                  <a:pt x="543825" y="79628"/>
                </a:lnTo>
                <a:lnTo>
                  <a:pt x="549528" y="71754"/>
                </a:lnTo>
                <a:lnTo>
                  <a:pt x="551902" y="68305"/>
                </a:lnTo>
                <a:lnTo>
                  <a:pt x="540123" y="60197"/>
                </a:lnTo>
                <a:close/>
              </a:path>
              <a:path w="587375" h="354964">
                <a:moveTo>
                  <a:pt x="542797" y="46608"/>
                </a:moveTo>
                <a:lnTo>
                  <a:pt x="535548" y="57048"/>
                </a:lnTo>
                <a:lnTo>
                  <a:pt x="551902" y="68305"/>
                </a:lnTo>
                <a:lnTo>
                  <a:pt x="559053" y="57911"/>
                </a:lnTo>
                <a:lnTo>
                  <a:pt x="542797" y="46608"/>
                </a:lnTo>
                <a:close/>
              </a:path>
              <a:path w="587375" h="354964">
                <a:moveTo>
                  <a:pt x="535548" y="57048"/>
                </a:moveTo>
                <a:lnTo>
                  <a:pt x="533272" y="60324"/>
                </a:lnTo>
                <a:lnTo>
                  <a:pt x="540123" y="60197"/>
                </a:lnTo>
                <a:lnTo>
                  <a:pt x="535548" y="57048"/>
                </a:lnTo>
                <a:close/>
              </a:path>
              <a:path w="587375" h="354964">
                <a:moveTo>
                  <a:pt x="586993" y="0"/>
                </a:moveTo>
                <a:lnTo>
                  <a:pt x="512444" y="41147"/>
                </a:lnTo>
                <a:lnTo>
                  <a:pt x="535548" y="57048"/>
                </a:lnTo>
                <a:lnTo>
                  <a:pt x="542797" y="46608"/>
                </a:lnTo>
                <a:lnTo>
                  <a:pt x="580465" y="46608"/>
                </a:lnTo>
                <a:lnTo>
                  <a:pt x="586993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458723" y="2435351"/>
            <a:ext cx="1950720" cy="46177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 txBox="1"/>
          <p:nvPr/>
        </p:nvSpPr>
        <p:spPr>
          <a:xfrm>
            <a:off x="496950" y="5304301"/>
            <a:ext cx="7933690" cy="100027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299085" algn="l"/>
              </a:tabLst>
            </a:pPr>
            <a:r>
              <a:rPr sz="2000" dirty="0">
                <a:solidFill>
                  <a:srgbClr val="15754D"/>
                </a:solidFill>
                <a:latin typeface="Arial"/>
                <a:cs typeface="Arial"/>
              </a:rPr>
              <a:t>•	</a:t>
            </a:r>
            <a:r>
              <a:rPr sz="2000" dirty="0">
                <a:solidFill>
                  <a:srgbClr val="15754D"/>
                </a:solidFill>
                <a:latin typeface="FangSong"/>
                <a:cs typeface="FangSong"/>
              </a:rPr>
              <a:t>采用</a:t>
            </a:r>
            <a:r>
              <a:rPr sz="2000" spc="-10" dirty="0">
                <a:solidFill>
                  <a:srgbClr val="15754D"/>
                </a:solidFill>
                <a:latin typeface="FangSong"/>
                <a:cs typeface="FangSong"/>
              </a:rPr>
              <a:t>替</a:t>
            </a:r>
            <a:r>
              <a:rPr sz="2000" spc="-15" dirty="0">
                <a:solidFill>
                  <a:srgbClr val="15754D"/>
                </a:solidFill>
                <a:latin typeface="FangSong"/>
                <a:cs typeface="FangSong"/>
              </a:rPr>
              <a:t>代</a:t>
            </a:r>
            <a:r>
              <a:rPr sz="2000" dirty="0">
                <a:solidFill>
                  <a:srgbClr val="15754D"/>
                </a:solidFill>
                <a:latin typeface="FangSong"/>
                <a:cs typeface="FangSong"/>
              </a:rPr>
              <a:t>损</a:t>
            </a:r>
            <a:r>
              <a:rPr sz="2000" spc="-20" dirty="0">
                <a:solidFill>
                  <a:srgbClr val="15754D"/>
                </a:solidFill>
                <a:latin typeface="FangSong"/>
                <a:cs typeface="FangSong"/>
              </a:rPr>
              <a:t>失</a:t>
            </a:r>
            <a:r>
              <a:rPr sz="2000" dirty="0">
                <a:solidFill>
                  <a:srgbClr val="15754D"/>
                </a:solidFill>
                <a:latin typeface="FangSong"/>
                <a:cs typeface="FangSong"/>
              </a:rPr>
              <a:t>函数</a:t>
            </a:r>
            <a:r>
              <a:rPr sz="2000" spc="-10" dirty="0">
                <a:solidFill>
                  <a:srgbClr val="15754D"/>
                </a:solidFill>
                <a:latin typeface="FangSong"/>
                <a:cs typeface="FangSong"/>
              </a:rPr>
              <a:t>，</a:t>
            </a:r>
            <a:r>
              <a:rPr sz="2000" spc="-15" dirty="0">
                <a:solidFill>
                  <a:srgbClr val="15754D"/>
                </a:solidFill>
                <a:latin typeface="FangSong"/>
                <a:cs typeface="FangSong"/>
              </a:rPr>
              <a:t>是</a:t>
            </a:r>
            <a:r>
              <a:rPr sz="2000" dirty="0">
                <a:solidFill>
                  <a:srgbClr val="15754D"/>
                </a:solidFill>
                <a:latin typeface="FangSong"/>
                <a:cs typeface="FangSong"/>
              </a:rPr>
              <a:t>在</a:t>
            </a:r>
            <a:r>
              <a:rPr sz="2000" spc="-20" dirty="0">
                <a:solidFill>
                  <a:srgbClr val="15754D"/>
                </a:solidFill>
                <a:latin typeface="FangSong"/>
                <a:cs typeface="FangSong"/>
              </a:rPr>
              <a:t>解</a:t>
            </a:r>
            <a:r>
              <a:rPr sz="2000" dirty="0">
                <a:solidFill>
                  <a:srgbClr val="15754D"/>
                </a:solidFill>
                <a:latin typeface="FangSong"/>
                <a:cs typeface="FangSong"/>
              </a:rPr>
              <a:t>决困</a:t>
            </a:r>
            <a:r>
              <a:rPr sz="2000" spc="-10" dirty="0">
                <a:solidFill>
                  <a:srgbClr val="15754D"/>
                </a:solidFill>
                <a:latin typeface="FangSong"/>
                <a:cs typeface="FangSong"/>
              </a:rPr>
              <a:t>难</a:t>
            </a:r>
            <a:r>
              <a:rPr sz="2000" spc="-15" dirty="0">
                <a:solidFill>
                  <a:srgbClr val="15754D"/>
                </a:solidFill>
                <a:latin typeface="FangSong"/>
                <a:cs typeface="FangSong"/>
              </a:rPr>
              <a:t>问</a:t>
            </a:r>
            <a:r>
              <a:rPr sz="2000" dirty="0">
                <a:solidFill>
                  <a:srgbClr val="15754D"/>
                </a:solidFill>
                <a:latin typeface="FangSong"/>
                <a:cs typeface="FangSong"/>
              </a:rPr>
              <a:t>题</a:t>
            </a:r>
            <a:r>
              <a:rPr sz="2000" spc="-20" dirty="0">
                <a:solidFill>
                  <a:srgbClr val="15754D"/>
                </a:solidFill>
                <a:latin typeface="FangSong"/>
                <a:cs typeface="FangSong"/>
              </a:rPr>
              <a:t>时</a:t>
            </a:r>
            <a:r>
              <a:rPr sz="2000" dirty="0">
                <a:solidFill>
                  <a:srgbClr val="15754D"/>
                </a:solidFill>
                <a:latin typeface="FangSong"/>
                <a:cs typeface="FangSong"/>
              </a:rPr>
              <a:t>的常</a:t>
            </a:r>
            <a:r>
              <a:rPr sz="2000" spc="-5" dirty="0">
                <a:solidFill>
                  <a:srgbClr val="15754D"/>
                </a:solidFill>
                <a:latin typeface="FangSong"/>
                <a:cs typeface="FangSong"/>
              </a:rPr>
              <a:t>见</a:t>
            </a:r>
            <a:r>
              <a:rPr sz="2000" spc="-15" dirty="0">
                <a:solidFill>
                  <a:srgbClr val="15754D"/>
                </a:solidFill>
                <a:latin typeface="FangSong"/>
                <a:cs typeface="FangSong"/>
              </a:rPr>
              <a:t>技巧</a:t>
            </a:r>
            <a:endParaRPr sz="2000">
              <a:latin typeface="FangSong"/>
              <a:cs typeface="FangSong"/>
            </a:endParaRPr>
          </a:p>
          <a:p>
            <a:pPr marL="299085" marR="5080" indent="-287020">
              <a:lnSpc>
                <a:spcPts val="2340"/>
              </a:lnSpc>
              <a:spcBef>
                <a:spcPts val="790"/>
              </a:spcBef>
              <a:tabLst>
                <a:tab pos="299085" algn="l"/>
              </a:tabLst>
            </a:pPr>
            <a:r>
              <a:rPr sz="2000" dirty="0">
                <a:solidFill>
                  <a:srgbClr val="15754D"/>
                </a:solidFill>
                <a:latin typeface="Arial"/>
                <a:cs typeface="Arial"/>
              </a:rPr>
              <a:t>•	</a:t>
            </a:r>
            <a:r>
              <a:rPr sz="2000" dirty="0">
                <a:solidFill>
                  <a:srgbClr val="15754D"/>
                </a:solidFill>
                <a:latin typeface="FangSong"/>
                <a:cs typeface="FangSong"/>
              </a:rPr>
              <a:t>求解替</a:t>
            </a:r>
            <a:r>
              <a:rPr sz="2000" spc="-15" dirty="0">
                <a:solidFill>
                  <a:srgbClr val="15754D"/>
                </a:solidFill>
                <a:latin typeface="FangSong"/>
                <a:cs typeface="FangSong"/>
              </a:rPr>
              <a:t>代</a:t>
            </a:r>
            <a:r>
              <a:rPr sz="2000" dirty="0">
                <a:solidFill>
                  <a:srgbClr val="15754D"/>
                </a:solidFill>
                <a:latin typeface="FangSong"/>
                <a:cs typeface="FangSong"/>
              </a:rPr>
              <a:t>函</a:t>
            </a:r>
            <a:r>
              <a:rPr sz="2000" spc="-15" dirty="0">
                <a:solidFill>
                  <a:srgbClr val="15754D"/>
                </a:solidFill>
                <a:latin typeface="FangSong"/>
                <a:cs typeface="FangSong"/>
              </a:rPr>
              <a:t>数</a:t>
            </a:r>
            <a:r>
              <a:rPr sz="2000" dirty="0">
                <a:solidFill>
                  <a:srgbClr val="15754D"/>
                </a:solidFill>
                <a:latin typeface="FangSong"/>
                <a:cs typeface="FangSong"/>
              </a:rPr>
              <a:t>得到的</a:t>
            </a:r>
            <a:r>
              <a:rPr sz="2000" spc="-15" dirty="0">
                <a:solidFill>
                  <a:srgbClr val="15754D"/>
                </a:solidFill>
                <a:latin typeface="FangSong"/>
                <a:cs typeface="FangSong"/>
              </a:rPr>
              <a:t>解</a:t>
            </a:r>
            <a:r>
              <a:rPr sz="2000" dirty="0">
                <a:solidFill>
                  <a:srgbClr val="15754D"/>
                </a:solidFill>
                <a:latin typeface="FangSong"/>
                <a:cs typeface="FangSong"/>
              </a:rPr>
              <a:t>是</a:t>
            </a:r>
            <a:r>
              <a:rPr sz="2000" spc="-15" dirty="0">
                <a:solidFill>
                  <a:srgbClr val="15754D"/>
                </a:solidFill>
                <a:latin typeface="FangSong"/>
                <a:cs typeface="FangSong"/>
              </a:rPr>
              <a:t>否</a:t>
            </a:r>
            <a:r>
              <a:rPr sz="2000" dirty="0">
                <a:solidFill>
                  <a:srgbClr val="15754D"/>
                </a:solidFill>
                <a:latin typeface="FangSong"/>
                <a:cs typeface="FangSong"/>
              </a:rPr>
              <a:t>仍是原</a:t>
            </a:r>
            <a:r>
              <a:rPr sz="2000" spc="-15" dirty="0">
                <a:solidFill>
                  <a:srgbClr val="15754D"/>
                </a:solidFill>
                <a:latin typeface="FangSong"/>
                <a:cs typeface="FangSong"/>
              </a:rPr>
              <a:t>问</a:t>
            </a:r>
            <a:r>
              <a:rPr sz="2000" dirty="0">
                <a:solidFill>
                  <a:srgbClr val="15754D"/>
                </a:solidFill>
                <a:latin typeface="FangSong"/>
                <a:cs typeface="FangSong"/>
              </a:rPr>
              <a:t>题</a:t>
            </a:r>
            <a:r>
              <a:rPr sz="2000" spc="-15" dirty="0">
                <a:solidFill>
                  <a:srgbClr val="15754D"/>
                </a:solidFill>
                <a:latin typeface="FangSong"/>
                <a:cs typeface="FangSong"/>
              </a:rPr>
              <a:t>的</a:t>
            </a:r>
            <a:r>
              <a:rPr sz="2000" dirty="0">
                <a:solidFill>
                  <a:srgbClr val="15754D"/>
                </a:solidFill>
                <a:latin typeface="FangSong"/>
                <a:cs typeface="FangSong"/>
              </a:rPr>
              <a:t>解？理</a:t>
            </a:r>
            <a:r>
              <a:rPr sz="2000" spc="-15" dirty="0">
                <a:solidFill>
                  <a:srgbClr val="15754D"/>
                </a:solidFill>
                <a:latin typeface="FangSong"/>
                <a:cs typeface="FangSong"/>
              </a:rPr>
              <a:t>论</a:t>
            </a:r>
            <a:r>
              <a:rPr sz="2000" dirty="0">
                <a:solidFill>
                  <a:srgbClr val="15754D"/>
                </a:solidFill>
                <a:latin typeface="FangSong"/>
                <a:cs typeface="FangSong"/>
              </a:rPr>
              <a:t>上</a:t>
            </a:r>
            <a:r>
              <a:rPr sz="2000" spc="-15" dirty="0">
                <a:solidFill>
                  <a:srgbClr val="15754D"/>
                </a:solidFill>
                <a:latin typeface="FangSong"/>
                <a:cs typeface="FangSong"/>
              </a:rPr>
              <a:t>称</a:t>
            </a:r>
            <a:r>
              <a:rPr sz="2000" dirty="0">
                <a:solidFill>
                  <a:srgbClr val="15754D"/>
                </a:solidFill>
                <a:latin typeface="FangSong"/>
                <a:cs typeface="FangSong"/>
              </a:rPr>
              <a:t>为替代</a:t>
            </a:r>
            <a:r>
              <a:rPr sz="2000" spc="-15" dirty="0">
                <a:solidFill>
                  <a:srgbClr val="15754D"/>
                </a:solidFill>
                <a:latin typeface="FangSong"/>
                <a:cs typeface="FangSong"/>
              </a:rPr>
              <a:t>损</a:t>
            </a:r>
            <a:r>
              <a:rPr sz="2000" dirty="0">
                <a:solidFill>
                  <a:srgbClr val="15754D"/>
                </a:solidFill>
                <a:latin typeface="FangSong"/>
                <a:cs typeface="FangSong"/>
              </a:rPr>
              <a:t>失的 </a:t>
            </a:r>
            <a:r>
              <a:rPr sz="2000" spc="10" dirty="0">
                <a:solidFill>
                  <a:srgbClr val="15754D"/>
                </a:solidFill>
                <a:latin typeface="FangSong"/>
                <a:cs typeface="FangSong"/>
              </a:rPr>
              <a:t>“</a:t>
            </a:r>
            <a:r>
              <a:rPr sz="2000" spc="10" dirty="0">
                <a:solidFill>
                  <a:srgbClr val="C00000"/>
                </a:solidFill>
                <a:latin typeface="FangSong"/>
                <a:cs typeface="FangSong"/>
              </a:rPr>
              <a:t>一</a:t>
            </a:r>
            <a:r>
              <a:rPr sz="2000" dirty="0">
                <a:solidFill>
                  <a:srgbClr val="C00000"/>
                </a:solidFill>
                <a:latin typeface="FangSong"/>
                <a:cs typeface="FangSong"/>
              </a:rPr>
              <a:t>致性</a:t>
            </a:r>
            <a:r>
              <a:rPr sz="2000" dirty="0">
                <a:solidFill>
                  <a:srgbClr val="15754D"/>
                </a:solidFill>
                <a:latin typeface="FangSong"/>
                <a:cs typeface="FangSong"/>
              </a:rPr>
              <a:t>”</a:t>
            </a:r>
            <a:r>
              <a:rPr sz="2000" spc="-335" dirty="0">
                <a:solidFill>
                  <a:srgbClr val="15754D"/>
                </a:solidFill>
                <a:latin typeface="FangSong"/>
                <a:cs typeface="FangSong"/>
              </a:rPr>
              <a:t> </a:t>
            </a:r>
            <a:r>
              <a:rPr sz="1800" spc="-5" dirty="0">
                <a:solidFill>
                  <a:srgbClr val="15754D"/>
                </a:solidFill>
                <a:latin typeface="Verdana"/>
                <a:cs typeface="Verdana"/>
              </a:rPr>
              <a:t>(</a:t>
            </a:r>
            <a:r>
              <a:rPr sz="1800" dirty="0">
                <a:solidFill>
                  <a:srgbClr val="15754D"/>
                </a:solidFill>
                <a:latin typeface="Verdana"/>
                <a:cs typeface="Verdana"/>
              </a:rPr>
              <a:t>cons</a:t>
            </a:r>
            <a:r>
              <a:rPr sz="1800" spc="5" dirty="0">
                <a:solidFill>
                  <a:srgbClr val="15754D"/>
                </a:solidFill>
                <a:latin typeface="Verdana"/>
                <a:cs typeface="Verdana"/>
              </a:rPr>
              <a:t>i</a:t>
            </a:r>
            <a:r>
              <a:rPr sz="1800" spc="-10" dirty="0">
                <a:solidFill>
                  <a:srgbClr val="15754D"/>
                </a:solidFill>
                <a:latin typeface="Verdana"/>
                <a:cs typeface="Verdana"/>
              </a:rPr>
              <a:t>st</a:t>
            </a:r>
            <a:r>
              <a:rPr sz="1800" spc="-25" dirty="0">
                <a:solidFill>
                  <a:srgbClr val="15754D"/>
                </a:solidFill>
                <a:latin typeface="Verdana"/>
                <a:cs typeface="Verdana"/>
              </a:rPr>
              <a:t>e</a:t>
            </a:r>
            <a:r>
              <a:rPr sz="1800" spc="-10" dirty="0">
                <a:solidFill>
                  <a:srgbClr val="15754D"/>
                </a:solidFill>
                <a:latin typeface="Verdana"/>
                <a:cs typeface="Verdana"/>
              </a:rPr>
              <a:t>ncy)</a:t>
            </a:r>
            <a:r>
              <a:rPr sz="2000" spc="10" dirty="0">
                <a:solidFill>
                  <a:srgbClr val="15754D"/>
                </a:solidFill>
                <a:latin typeface="FangSong"/>
                <a:cs typeface="FangSong"/>
              </a:rPr>
              <a:t>问题</a:t>
            </a:r>
            <a:endParaRPr sz="2000">
              <a:latin typeface="FangSong"/>
              <a:cs typeface="FangSong"/>
            </a:endParaRPr>
          </a:p>
        </p:txBody>
      </p:sp>
      <p:sp>
        <p:nvSpPr>
          <p:cNvPr id="75" name="object 72"/>
          <p:cNvSpPr/>
          <p:nvPr/>
        </p:nvSpPr>
        <p:spPr>
          <a:xfrm>
            <a:off x="136975" y="2327060"/>
            <a:ext cx="2803755" cy="58619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  <a:ln w="2857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marL="176530">
              <a:lnSpc>
                <a:spcPct val="100000"/>
              </a:lnSpc>
            </a:pPr>
            <a:r>
              <a:rPr lang="zh-CN" altLang="en-US" dirty="0">
                <a:solidFill>
                  <a:srgbClr val="C00000"/>
                </a:solidFill>
                <a:latin typeface="FangSong"/>
                <a:cs typeface="FangSong"/>
              </a:rPr>
              <a:t>合页（</a:t>
            </a:r>
            <a:r>
              <a:rPr lang="en-US" altLang="zh-CN" dirty="0">
                <a:solidFill>
                  <a:srgbClr val="C00000"/>
                </a:solidFill>
                <a:latin typeface="FangSong"/>
                <a:cs typeface="FangSong"/>
              </a:rPr>
              <a:t>hinge</a:t>
            </a:r>
            <a:r>
              <a:rPr lang="zh-CN" altLang="en-US" dirty="0">
                <a:solidFill>
                  <a:srgbClr val="C00000"/>
                </a:solidFill>
                <a:latin typeface="FangSong"/>
                <a:cs typeface="FangSong"/>
              </a:rPr>
              <a:t>）损失函数，</a:t>
            </a:r>
            <a:r>
              <a:rPr lang="en-US" altLang="zh-CN" dirty="0">
                <a:solidFill>
                  <a:srgbClr val="C00000"/>
                </a:solidFill>
                <a:latin typeface="FangSong"/>
                <a:cs typeface="FangSong"/>
              </a:rPr>
              <a:t>0/1</a:t>
            </a:r>
            <a:r>
              <a:rPr lang="zh-CN" altLang="en-US" dirty="0">
                <a:solidFill>
                  <a:srgbClr val="C00000"/>
                </a:solidFill>
                <a:latin typeface="FangSong"/>
                <a:cs typeface="FangSong"/>
              </a:rPr>
              <a:t>损失函数的上界</a:t>
            </a:r>
            <a:endParaRPr lang="zh-CN" altLang="en-US" dirty="0">
              <a:solidFill>
                <a:srgbClr val="C00000"/>
              </a:solidFill>
              <a:latin typeface="Verdana"/>
              <a:cs typeface="Verdana"/>
            </a:endParaRPr>
          </a:p>
        </p:txBody>
      </p:sp>
      <p:sp>
        <p:nvSpPr>
          <p:cNvPr id="77" name="矩形 76"/>
          <p:cNvSpPr/>
          <p:nvPr/>
        </p:nvSpPr>
        <p:spPr>
          <a:xfrm>
            <a:off x="753783" y="2968210"/>
            <a:ext cx="2769374" cy="4572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6" name="object 72">
            <a:extLst>
              <a:ext uri="{FF2B5EF4-FFF2-40B4-BE49-F238E27FC236}">
                <a16:creationId xmlns:a16="http://schemas.microsoft.com/office/drawing/2014/main" id="{5C6A5DC4-BF3E-DC46-A0E9-87D73C521CB5}"/>
              </a:ext>
            </a:extLst>
          </p:cNvPr>
          <p:cNvSpPr/>
          <p:nvPr/>
        </p:nvSpPr>
        <p:spPr>
          <a:xfrm>
            <a:off x="6591642" y="1950661"/>
            <a:ext cx="1649062" cy="37261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  <a:ln w="2857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marL="176530">
              <a:lnSpc>
                <a:spcPct val="100000"/>
              </a:lnSpc>
            </a:pPr>
            <a:r>
              <a:rPr lang="zh-CN" altLang="en-US" dirty="0">
                <a:solidFill>
                  <a:srgbClr val="C00000"/>
                </a:solidFill>
                <a:latin typeface="FangSong"/>
                <a:cs typeface="FangSong"/>
              </a:rPr>
              <a:t>指数损失函数</a:t>
            </a:r>
            <a:endParaRPr lang="zh-CN" altLang="en-US" dirty="0">
              <a:solidFill>
                <a:srgbClr val="C00000"/>
              </a:solidFill>
              <a:latin typeface="Verdana"/>
              <a:cs typeface="Verdana"/>
            </a:endParaRPr>
          </a:p>
        </p:txBody>
      </p:sp>
      <p:sp>
        <p:nvSpPr>
          <p:cNvPr id="78" name="object 72">
            <a:extLst>
              <a:ext uri="{FF2B5EF4-FFF2-40B4-BE49-F238E27FC236}">
                <a16:creationId xmlns:a16="http://schemas.microsoft.com/office/drawing/2014/main" id="{07554147-D9FC-AB43-8BBE-53044A4947EC}"/>
              </a:ext>
            </a:extLst>
          </p:cNvPr>
          <p:cNvSpPr/>
          <p:nvPr/>
        </p:nvSpPr>
        <p:spPr>
          <a:xfrm>
            <a:off x="6641878" y="3561512"/>
            <a:ext cx="1649062" cy="37261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  <a:ln w="2857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marL="176530">
              <a:lnSpc>
                <a:spcPct val="100000"/>
              </a:lnSpc>
            </a:pPr>
            <a:r>
              <a:rPr lang="zh-CN" altLang="en-US" dirty="0">
                <a:solidFill>
                  <a:srgbClr val="C00000"/>
                </a:solidFill>
                <a:latin typeface="FangSong"/>
                <a:cs typeface="FangSong"/>
              </a:rPr>
              <a:t>对率损失函数</a:t>
            </a:r>
            <a:endParaRPr lang="zh-CN" altLang="en-US" dirty="0">
              <a:solidFill>
                <a:srgbClr val="C00000"/>
              </a:solidFill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0633" rIns="0" bIns="0" rtlCol="0">
            <a:spAutoFit/>
          </a:bodyPr>
          <a:lstStyle/>
          <a:p>
            <a:pPr marL="34925">
              <a:lnSpc>
                <a:spcPct val="100000"/>
              </a:lnSpc>
            </a:pPr>
            <a:r>
              <a:rPr spc="-20" dirty="0"/>
              <a:t>正则</a:t>
            </a:r>
            <a:r>
              <a:rPr spc="-30" dirty="0"/>
              <a:t>化</a:t>
            </a:r>
            <a:r>
              <a:rPr spc="-430" dirty="0"/>
              <a:t> </a:t>
            </a:r>
            <a:r>
              <a:rPr sz="2000" spc="-5" dirty="0">
                <a:latin typeface="Verdana"/>
                <a:cs typeface="Verdana"/>
              </a:rPr>
              <a:t>(regula</a:t>
            </a:r>
            <a:r>
              <a:rPr sz="2000" spc="-10" dirty="0">
                <a:latin typeface="Verdana"/>
                <a:cs typeface="Verdana"/>
              </a:rPr>
              <a:t>r</a:t>
            </a:r>
            <a:r>
              <a:rPr sz="2000" spc="-5" dirty="0">
                <a:latin typeface="Verdana"/>
                <a:cs typeface="Verdana"/>
              </a:rPr>
              <a:t>ization)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02995" y="1287728"/>
            <a:ext cx="515874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20" dirty="0">
                <a:latin typeface="FangSong"/>
                <a:cs typeface="FangSong"/>
              </a:rPr>
              <a:t>统计学习模</a:t>
            </a:r>
            <a:r>
              <a:rPr sz="2200" spc="-25" dirty="0">
                <a:latin typeface="FangSong"/>
                <a:cs typeface="FangSong"/>
              </a:rPr>
              <a:t>型（</a:t>
            </a:r>
            <a:r>
              <a:rPr sz="2200" spc="-20" dirty="0">
                <a:latin typeface="FangSong"/>
                <a:cs typeface="FangSong"/>
              </a:rPr>
              <a:t>例</a:t>
            </a:r>
            <a:r>
              <a:rPr sz="2200" spc="-25" dirty="0">
                <a:latin typeface="FangSong"/>
                <a:cs typeface="FangSong"/>
              </a:rPr>
              <a:t>如</a:t>
            </a:r>
            <a:r>
              <a:rPr sz="2200" spc="-315" dirty="0">
                <a:latin typeface="FangSong"/>
                <a:cs typeface="FangSong"/>
              </a:rPr>
              <a:t> </a:t>
            </a:r>
            <a:r>
              <a:rPr sz="2000" spc="-5" dirty="0">
                <a:latin typeface="Verdana"/>
                <a:cs typeface="Verdana"/>
              </a:rPr>
              <a:t>SV</a:t>
            </a:r>
            <a:r>
              <a:rPr sz="2000" spc="-10" dirty="0">
                <a:latin typeface="Verdana"/>
                <a:cs typeface="Verdana"/>
              </a:rPr>
              <a:t>M</a:t>
            </a:r>
            <a:r>
              <a:rPr sz="2200" spc="-20" dirty="0">
                <a:latin typeface="FangSong"/>
                <a:cs typeface="FangSong"/>
              </a:rPr>
              <a:t>）</a:t>
            </a:r>
            <a:r>
              <a:rPr sz="2200" spc="-25" dirty="0">
                <a:latin typeface="FangSong"/>
                <a:cs typeface="FangSong"/>
              </a:rPr>
              <a:t>的更</a:t>
            </a:r>
            <a:r>
              <a:rPr sz="2200" spc="-20" dirty="0">
                <a:latin typeface="FangSong"/>
                <a:cs typeface="FangSong"/>
              </a:rPr>
              <a:t>一</a:t>
            </a:r>
            <a:r>
              <a:rPr sz="2200" spc="-25" dirty="0">
                <a:latin typeface="FangSong"/>
                <a:cs typeface="FangSong"/>
              </a:rPr>
              <a:t>般形式</a:t>
            </a:r>
            <a:endParaRPr sz="2200">
              <a:latin typeface="FangSong"/>
              <a:cs typeface="FangSong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86511" y="4897195"/>
            <a:ext cx="7342505" cy="11387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20" dirty="0">
                <a:latin typeface="Wingdings"/>
                <a:cs typeface="Wingdings"/>
              </a:rPr>
              <a:t></a:t>
            </a:r>
            <a:r>
              <a:rPr sz="2200" spc="-1905" dirty="0">
                <a:latin typeface="Wingdings"/>
                <a:cs typeface="Wingdings"/>
              </a:rPr>
              <a:t> </a:t>
            </a:r>
            <a:r>
              <a:rPr sz="2200" spc="-15" dirty="0">
                <a:latin typeface="FangSong"/>
                <a:cs typeface="FangSong"/>
              </a:rPr>
              <a:t>正</a:t>
            </a:r>
            <a:r>
              <a:rPr sz="2200" spc="-25" dirty="0">
                <a:latin typeface="FangSong"/>
                <a:cs typeface="FangSong"/>
              </a:rPr>
              <a:t>则化</a:t>
            </a:r>
            <a:r>
              <a:rPr sz="2200" spc="-10" dirty="0">
                <a:latin typeface="FangSong"/>
                <a:cs typeface="FangSong"/>
              </a:rPr>
              <a:t>可</a:t>
            </a:r>
            <a:r>
              <a:rPr sz="2200" spc="-25" dirty="0">
                <a:latin typeface="FangSong"/>
                <a:cs typeface="FangSong"/>
              </a:rPr>
              <a:t>理</a:t>
            </a:r>
            <a:r>
              <a:rPr sz="2200" spc="-10" dirty="0">
                <a:latin typeface="FangSong"/>
                <a:cs typeface="FangSong"/>
              </a:rPr>
              <a:t>解</a:t>
            </a:r>
            <a:r>
              <a:rPr sz="2200" spc="-35" dirty="0">
                <a:latin typeface="FangSong"/>
                <a:cs typeface="FangSong"/>
              </a:rPr>
              <a:t>为</a:t>
            </a:r>
            <a:r>
              <a:rPr sz="2200" spc="-25" dirty="0">
                <a:latin typeface="FangSong"/>
                <a:cs typeface="FangSong"/>
              </a:rPr>
              <a:t>“</a:t>
            </a:r>
            <a:r>
              <a:rPr sz="2200" spc="-20" dirty="0">
                <a:solidFill>
                  <a:srgbClr val="C00000"/>
                </a:solidFill>
                <a:latin typeface="FangSong"/>
                <a:cs typeface="FangSong"/>
              </a:rPr>
              <a:t>罚</a:t>
            </a:r>
            <a:r>
              <a:rPr sz="2200" spc="-25" dirty="0">
                <a:solidFill>
                  <a:srgbClr val="C00000"/>
                </a:solidFill>
                <a:latin typeface="FangSong"/>
                <a:cs typeface="FangSong"/>
              </a:rPr>
              <a:t>函</a:t>
            </a:r>
            <a:r>
              <a:rPr sz="2200" spc="-20" dirty="0">
                <a:solidFill>
                  <a:srgbClr val="C00000"/>
                </a:solidFill>
                <a:latin typeface="FangSong"/>
                <a:cs typeface="FangSong"/>
              </a:rPr>
              <a:t>数</a:t>
            </a:r>
            <a:r>
              <a:rPr sz="2200" spc="-25" dirty="0">
                <a:solidFill>
                  <a:srgbClr val="C00000"/>
                </a:solidFill>
                <a:latin typeface="FangSong"/>
                <a:cs typeface="FangSong"/>
              </a:rPr>
              <a:t>法</a:t>
            </a:r>
            <a:r>
              <a:rPr sz="2200" spc="-25" dirty="0">
                <a:latin typeface="FangSong"/>
                <a:cs typeface="FangSong"/>
              </a:rPr>
              <a:t>”</a:t>
            </a:r>
            <a:endParaRPr sz="2200">
              <a:latin typeface="FangSong"/>
              <a:cs typeface="FangSong"/>
            </a:endParaRPr>
          </a:p>
          <a:p>
            <a:pPr marL="469900">
              <a:lnSpc>
                <a:spcPct val="100000"/>
              </a:lnSpc>
              <a:spcBef>
                <a:spcPts val="5"/>
              </a:spcBef>
            </a:pPr>
            <a:r>
              <a:rPr sz="2000" dirty="0">
                <a:latin typeface="FangSong"/>
                <a:cs typeface="FangSong"/>
              </a:rPr>
              <a:t>通过对</a:t>
            </a:r>
            <a:r>
              <a:rPr sz="2000" spc="-15" dirty="0">
                <a:latin typeface="FangSong"/>
                <a:cs typeface="FangSong"/>
              </a:rPr>
              <a:t>不</a:t>
            </a:r>
            <a:r>
              <a:rPr sz="2000" dirty="0">
                <a:latin typeface="FangSong"/>
                <a:cs typeface="FangSong"/>
              </a:rPr>
              <a:t>希</a:t>
            </a:r>
            <a:r>
              <a:rPr sz="2000" spc="-15" dirty="0">
                <a:latin typeface="FangSong"/>
                <a:cs typeface="FangSong"/>
              </a:rPr>
              <a:t>望</a:t>
            </a:r>
            <a:r>
              <a:rPr sz="2000" dirty="0">
                <a:latin typeface="FangSong"/>
                <a:cs typeface="FangSong"/>
              </a:rPr>
              <a:t>的结果</a:t>
            </a:r>
            <a:r>
              <a:rPr sz="2000" spc="-15" dirty="0">
                <a:latin typeface="FangSong"/>
                <a:cs typeface="FangSong"/>
              </a:rPr>
              <a:t>施</a:t>
            </a:r>
            <a:r>
              <a:rPr sz="2000" dirty="0">
                <a:latin typeface="FangSong"/>
                <a:cs typeface="FangSong"/>
              </a:rPr>
              <a:t>以</a:t>
            </a:r>
            <a:r>
              <a:rPr sz="2000" spc="-15" dirty="0">
                <a:latin typeface="FangSong"/>
                <a:cs typeface="FangSong"/>
              </a:rPr>
              <a:t>惩</a:t>
            </a:r>
            <a:r>
              <a:rPr sz="2000" dirty="0">
                <a:latin typeface="FangSong"/>
                <a:cs typeface="FangSong"/>
              </a:rPr>
              <a:t>罚，使</a:t>
            </a:r>
            <a:r>
              <a:rPr sz="2000" spc="-15" dirty="0">
                <a:latin typeface="FangSong"/>
                <a:cs typeface="FangSong"/>
              </a:rPr>
              <a:t>得</a:t>
            </a:r>
            <a:r>
              <a:rPr sz="2000" dirty="0">
                <a:latin typeface="FangSong"/>
                <a:cs typeface="FangSong"/>
              </a:rPr>
              <a:t>优</a:t>
            </a:r>
            <a:r>
              <a:rPr sz="2000" spc="-15" dirty="0">
                <a:latin typeface="FangSong"/>
                <a:cs typeface="FangSong"/>
              </a:rPr>
              <a:t>化</a:t>
            </a:r>
            <a:r>
              <a:rPr sz="2000" dirty="0">
                <a:latin typeface="FangSong"/>
                <a:cs typeface="FangSong"/>
              </a:rPr>
              <a:t>过程趋</a:t>
            </a:r>
            <a:r>
              <a:rPr sz="2000" spc="-15" dirty="0">
                <a:latin typeface="FangSong"/>
                <a:cs typeface="FangSong"/>
              </a:rPr>
              <a:t>向</a:t>
            </a:r>
            <a:r>
              <a:rPr sz="2000" dirty="0">
                <a:latin typeface="FangSong"/>
                <a:cs typeface="FangSong"/>
              </a:rPr>
              <a:t>于</a:t>
            </a:r>
            <a:r>
              <a:rPr sz="2000" spc="-15" dirty="0">
                <a:latin typeface="FangSong"/>
                <a:cs typeface="FangSong"/>
              </a:rPr>
              <a:t>希</a:t>
            </a:r>
            <a:r>
              <a:rPr sz="2000" dirty="0">
                <a:latin typeface="FangSong"/>
                <a:cs typeface="FangSong"/>
              </a:rPr>
              <a:t>望目标</a:t>
            </a:r>
            <a:endParaRPr sz="2000">
              <a:latin typeface="FangSong"/>
              <a:cs typeface="FangSong"/>
            </a:endParaRPr>
          </a:p>
          <a:p>
            <a:pPr marL="12700">
              <a:lnSpc>
                <a:spcPct val="100000"/>
              </a:lnSpc>
              <a:spcBef>
                <a:spcPts val="1195"/>
              </a:spcBef>
            </a:pPr>
            <a:r>
              <a:rPr sz="2200" spc="-20" dirty="0">
                <a:latin typeface="Wingdings"/>
                <a:cs typeface="Wingdings"/>
              </a:rPr>
              <a:t></a:t>
            </a:r>
            <a:r>
              <a:rPr sz="2200" spc="-1905" dirty="0">
                <a:latin typeface="Wingdings"/>
                <a:cs typeface="Wingdings"/>
              </a:rPr>
              <a:t> </a:t>
            </a:r>
            <a:r>
              <a:rPr sz="2200" spc="-15" dirty="0">
                <a:latin typeface="FangSong"/>
                <a:cs typeface="FangSong"/>
              </a:rPr>
              <a:t>从</a:t>
            </a:r>
            <a:r>
              <a:rPr sz="2200" spc="-25" dirty="0">
                <a:solidFill>
                  <a:srgbClr val="C00000"/>
                </a:solidFill>
                <a:latin typeface="FangSong"/>
                <a:cs typeface="FangSong"/>
              </a:rPr>
              <a:t>贝叶</a:t>
            </a:r>
            <a:r>
              <a:rPr sz="2200" spc="-10" dirty="0">
                <a:solidFill>
                  <a:srgbClr val="C00000"/>
                </a:solidFill>
                <a:latin typeface="FangSong"/>
                <a:cs typeface="FangSong"/>
              </a:rPr>
              <a:t>斯</a:t>
            </a:r>
            <a:r>
              <a:rPr sz="2200" spc="-25" dirty="0">
                <a:solidFill>
                  <a:srgbClr val="C00000"/>
                </a:solidFill>
                <a:latin typeface="FangSong"/>
                <a:cs typeface="FangSong"/>
              </a:rPr>
              <a:t>估</a:t>
            </a:r>
            <a:r>
              <a:rPr sz="2200" spc="-10" dirty="0">
                <a:solidFill>
                  <a:srgbClr val="C00000"/>
                </a:solidFill>
                <a:latin typeface="FangSong"/>
                <a:cs typeface="FangSong"/>
              </a:rPr>
              <a:t>计</a:t>
            </a:r>
            <a:r>
              <a:rPr sz="2200" spc="-25" dirty="0">
                <a:latin typeface="FangSong"/>
                <a:cs typeface="FangSong"/>
              </a:rPr>
              <a:t>的角</a:t>
            </a:r>
            <a:r>
              <a:rPr sz="2200" spc="-10" dirty="0">
                <a:latin typeface="FangSong"/>
                <a:cs typeface="FangSong"/>
              </a:rPr>
              <a:t>度</a:t>
            </a:r>
            <a:r>
              <a:rPr sz="2200" spc="-25" dirty="0">
                <a:latin typeface="FangSong"/>
                <a:cs typeface="FangSong"/>
              </a:rPr>
              <a:t>，</a:t>
            </a:r>
            <a:r>
              <a:rPr sz="2200" spc="-10" dirty="0">
                <a:solidFill>
                  <a:srgbClr val="C00000"/>
                </a:solidFill>
                <a:latin typeface="FangSong"/>
                <a:cs typeface="FangSong"/>
              </a:rPr>
              <a:t>则</a:t>
            </a:r>
            <a:r>
              <a:rPr sz="2200" spc="-25" dirty="0">
                <a:solidFill>
                  <a:srgbClr val="C00000"/>
                </a:solidFill>
                <a:latin typeface="FangSong"/>
                <a:cs typeface="FangSong"/>
              </a:rPr>
              <a:t>可认</a:t>
            </a:r>
            <a:r>
              <a:rPr sz="2200" spc="-10" dirty="0">
                <a:solidFill>
                  <a:srgbClr val="C00000"/>
                </a:solidFill>
                <a:latin typeface="FangSong"/>
                <a:cs typeface="FangSong"/>
              </a:rPr>
              <a:t>为</a:t>
            </a:r>
            <a:r>
              <a:rPr sz="2200" spc="-25" dirty="0">
                <a:solidFill>
                  <a:srgbClr val="C00000"/>
                </a:solidFill>
                <a:latin typeface="FangSong"/>
                <a:cs typeface="FangSong"/>
              </a:rPr>
              <a:t>是</a:t>
            </a:r>
            <a:r>
              <a:rPr sz="2200" spc="-10" dirty="0">
                <a:solidFill>
                  <a:srgbClr val="C00000"/>
                </a:solidFill>
                <a:latin typeface="FangSong"/>
                <a:cs typeface="FangSong"/>
              </a:rPr>
              <a:t>提</a:t>
            </a:r>
            <a:r>
              <a:rPr sz="2200" spc="-25" dirty="0">
                <a:solidFill>
                  <a:srgbClr val="C00000"/>
                </a:solidFill>
                <a:latin typeface="FangSong"/>
                <a:cs typeface="FangSong"/>
              </a:rPr>
              <a:t>供了</a:t>
            </a:r>
            <a:r>
              <a:rPr sz="2200" spc="-10" dirty="0">
                <a:solidFill>
                  <a:srgbClr val="C00000"/>
                </a:solidFill>
                <a:latin typeface="FangSong"/>
                <a:cs typeface="FangSong"/>
              </a:rPr>
              <a:t>模</a:t>
            </a:r>
            <a:r>
              <a:rPr sz="2200" spc="-25" dirty="0">
                <a:solidFill>
                  <a:srgbClr val="C00000"/>
                </a:solidFill>
                <a:latin typeface="FangSong"/>
                <a:cs typeface="FangSong"/>
              </a:rPr>
              <a:t>型</a:t>
            </a:r>
            <a:r>
              <a:rPr sz="2200" spc="-10" dirty="0">
                <a:solidFill>
                  <a:srgbClr val="C00000"/>
                </a:solidFill>
                <a:latin typeface="FangSong"/>
                <a:cs typeface="FangSong"/>
              </a:rPr>
              <a:t>的</a:t>
            </a:r>
            <a:r>
              <a:rPr sz="2200" spc="-25" dirty="0">
                <a:solidFill>
                  <a:srgbClr val="C00000"/>
                </a:solidFill>
                <a:latin typeface="FangSong"/>
                <a:cs typeface="FangSong"/>
              </a:rPr>
              <a:t>先验</a:t>
            </a:r>
            <a:r>
              <a:rPr sz="2200" spc="-10" dirty="0">
                <a:solidFill>
                  <a:srgbClr val="C00000"/>
                </a:solidFill>
                <a:latin typeface="FangSong"/>
                <a:cs typeface="FangSong"/>
              </a:rPr>
              <a:t>概</a:t>
            </a:r>
            <a:r>
              <a:rPr sz="2200" spc="-25" dirty="0">
                <a:solidFill>
                  <a:srgbClr val="C00000"/>
                </a:solidFill>
                <a:latin typeface="FangSong"/>
                <a:cs typeface="FangSong"/>
              </a:rPr>
              <a:t>率</a:t>
            </a:r>
            <a:endParaRPr sz="2200">
              <a:solidFill>
                <a:srgbClr val="C00000"/>
              </a:solidFill>
              <a:latin typeface="FangSong"/>
              <a:cs typeface="FangSong"/>
            </a:endParaRPr>
          </a:p>
        </p:txBody>
      </p:sp>
      <p:grpSp>
        <p:nvGrpSpPr>
          <p:cNvPr id="18" name="组 17"/>
          <p:cNvGrpSpPr/>
          <p:nvPr/>
        </p:nvGrpSpPr>
        <p:grpSpPr>
          <a:xfrm>
            <a:off x="183286" y="1957638"/>
            <a:ext cx="6362573" cy="2917444"/>
            <a:chOff x="502919" y="1851660"/>
            <a:chExt cx="6362573" cy="2917444"/>
          </a:xfrm>
        </p:grpSpPr>
        <p:sp>
          <p:nvSpPr>
            <p:cNvPr id="4" name="object 4"/>
            <p:cNvSpPr/>
            <p:nvPr/>
          </p:nvSpPr>
          <p:spPr>
            <a:xfrm>
              <a:off x="3393947" y="1851660"/>
              <a:ext cx="3157728" cy="71932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949446" y="2443733"/>
              <a:ext cx="524510" cy="0"/>
            </a:xfrm>
            <a:custGeom>
              <a:avLst/>
              <a:gdLst/>
              <a:ahLst/>
              <a:cxnLst/>
              <a:rect l="l" t="t" r="r" b="b"/>
              <a:pathLst>
                <a:path w="524510">
                  <a:moveTo>
                    <a:pt x="0" y="0"/>
                  </a:moveTo>
                  <a:lnTo>
                    <a:pt x="524129" y="0"/>
                  </a:lnTo>
                </a:path>
              </a:pathLst>
            </a:custGeom>
            <a:ln w="25908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178808" y="2443733"/>
              <a:ext cx="78105" cy="630555"/>
            </a:xfrm>
            <a:custGeom>
              <a:avLst/>
              <a:gdLst/>
              <a:ahLst/>
              <a:cxnLst/>
              <a:rect l="l" t="t" r="r" b="b"/>
              <a:pathLst>
                <a:path w="78104" h="630555">
                  <a:moveTo>
                    <a:pt x="25907" y="552323"/>
                  </a:moveTo>
                  <a:lnTo>
                    <a:pt x="0" y="552323"/>
                  </a:lnTo>
                  <a:lnTo>
                    <a:pt x="38861" y="630047"/>
                  </a:lnTo>
                  <a:lnTo>
                    <a:pt x="71246" y="565277"/>
                  </a:lnTo>
                  <a:lnTo>
                    <a:pt x="25907" y="565277"/>
                  </a:lnTo>
                  <a:lnTo>
                    <a:pt x="25907" y="552323"/>
                  </a:lnTo>
                  <a:close/>
                </a:path>
                <a:path w="78104" h="630555">
                  <a:moveTo>
                    <a:pt x="51815" y="0"/>
                  </a:moveTo>
                  <a:lnTo>
                    <a:pt x="25907" y="0"/>
                  </a:lnTo>
                  <a:lnTo>
                    <a:pt x="25907" y="565277"/>
                  </a:lnTo>
                  <a:lnTo>
                    <a:pt x="51815" y="565277"/>
                  </a:lnTo>
                  <a:lnTo>
                    <a:pt x="51815" y="0"/>
                  </a:lnTo>
                  <a:close/>
                </a:path>
                <a:path w="78104" h="630555">
                  <a:moveTo>
                    <a:pt x="77723" y="552323"/>
                  </a:moveTo>
                  <a:lnTo>
                    <a:pt x="51815" y="552323"/>
                  </a:lnTo>
                  <a:lnTo>
                    <a:pt x="51815" y="565277"/>
                  </a:lnTo>
                  <a:lnTo>
                    <a:pt x="71246" y="565277"/>
                  </a:lnTo>
                  <a:lnTo>
                    <a:pt x="77723" y="552323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429250" y="2443733"/>
              <a:ext cx="1123950" cy="0"/>
            </a:xfrm>
            <a:custGeom>
              <a:avLst/>
              <a:gdLst/>
              <a:ahLst/>
              <a:cxnLst/>
              <a:rect l="l" t="t" r="r" b="b"/>
              <a:pathLst>
                <a:path w="1123950">
                  <a:moveTo>
                    <a:pt x="0" y="0"/>
                  </a:moveTo>
                  <a:lnTo>
                    <a:pt x="1123569" y="0"/>
                  </a:lnTo>
                </a:path>
              </a:pathLst>
            </a:custGeom>
            <a:ln w="19812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040373" y="2443733"/>
              <a:ext cx="76200" cy="630555"/>
            </a:xfrm>
            <a:custGeom>
              <a:avLst/>
              <a:gdLst/>
              <a:ahLst/>
              <a:cxnLst/>
              <a:rect l="l" t="t" r="r" b="b"/>
              <a:pathLst>
                <a:path w="76200" h="630555">
                  <a:moveTo>
                    <a:pt x="28193" y="553847"/>
                  </a:moveTo>
                  <a:lnTo>
                    <a:pt x="0" y="553847"/>
                  </a:lnTo>
                  <a:lnTo>
                    <a:pt x="38099" y="630047"/>
                  </a:lnTo>
                  <a:lnTo>
                    <a:pt x="69849" y="566547"/>
                  </a:lnTo>
                  <a:lnTo>
                    <a:pt x="28193" y="566547"/>
                  </a:lnTo>
                  <a:lnTo>
                    <a:pt x="28193" y="553847"/>
                  </a:lnTo>
                  <a:close/>
                </a:path>
                <a:path w="76200" h="630555">
                  <a:moveTo>
                    <a:pt x="48005" y="0"/>
                  </a:moveTo>
                  <a:lnTo>
                    <a:pt x="28193" y="0"/>
                  </a:lnTo>
                  <a:lnTo>
                    <a:pt x="28193" y="566547"/>
                  </a:lnTo>
                  <a:lnTo>
                    <a:pt x="48005" y="566547"/>
                  </a:lnTo>
                  <a:lnTo>
                    <a:pt x="48005" y="0"/>
                  </a:lnTo>
                  <a:close/>
                </a:path>
                <a:path w="76200" h="630555">
                  <a:moveTo>
                    <a:pt x="76199" y="553847"/>
                  </a:moveTo>
                  <a:lnTo>
                    <a:pt x="48005" y="553847"/>
                  </a:lnTo>
                  <a:lnTo>
                    <a:pt x="48005" y="566547"/>
                  </a:lnTo>
                  <a:lnTo>
                    <a:pt x="69849" y="566547"/>
                  </a:lnTo>
                  <a:lnTo>
                    <a:pt x="76199" y="553847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 txBox="1"/>
            <p:nvPr/>
          </p:nvSpPr>
          <p:spPr>
            <a:xfrm>
              <a:off x="3399282" y="3226363"/>
              <a:ext cx="1626870" cy="1046480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 marR="5080" indent="-62230" algn="ctr">
                <a:lnSpc>
                  <a:spcPct val="100099"/>
                </a:lnSpc>
              </a:pPr>
              <a:r>
                <a:rPr sz="1800" dirty="0">
                  <a:solidFill>
                    <a:srgbClr val="FF0000"/>
                  </a:solidFill>
                  <a:latin typeface="FangSong"/>
                  <a:cs typeface="FangSong"/>
                </a:rPr>
                <a:t>结构风险 </a:t>
              </a:r>
              <a:r>
                <a:rPr sz="1600" spc="-15" dirty="0">
                  <a:solidFill>
                    <a:srgbClr val="FF0000"/>
                  </a:solidFill>
                  <a:latin typeface="Verdana"/>
                  <a:cs typeface="Verdana"/>
                </a:rPr>
                <a:t>(</a:t>
              </a:r>
              <a:r>
                <a:rPr sz="1600" spc="-20" dirty="0">
                  <a:solidFill>
                    <a:srgbClr val="FF0000"/>
                  </a:solidFill>
                  <a:latin typeface="Verdana"/>
                  <a:cs typeface="Verdana"/>
                </a:rPr>
                <a:t>s</a:t>
              </a:r>
              <a:r>
                <a:rPr sz="1600" spc="-10" dirty="0">
                  <a:solidFill>
                    <a:srgbClr val="FF0000"/>
                  </a:solidFill>
                  <a:latin typeface="Verdana"/>
                  <a:cs typeface="Verdana"/>
                </a:rPr>
                <a:t>tr</a:t>
              </a:r>
              <a:r>
                <a:rPr sz="1600" spc="-5" dirty="0">
                  <a:solidFill>
                    <a:srgbClr val="FF0000"/>
                  </a:solidFill>
                  <a:latin typeface="Verdana"/>
                  <a:cs typeface="Verdana"/>
                </a:rPr>
                <a:t>u</a:t>
              </a:r>
              <a:r>
                <a:rPr sz="1600" spc="-10" dirty="0">
                  <a:solidFill>
                    <a:srgbClr val="FF0000"/>
                  </a:solidFill>
                  <a:latin typeface="Verdana"/>
                  <a:cs typeface="Verdana"/>
                </a:rPr>
                <a:t>c</a:t>
              </a:r>
              <a:r>
                <a:rPr sz="1600" spc="-20" dirty="0">
                  <a:solidFill>
                    <a:srgbClr val="FF0000"/>
                  </a:solidFill>
                  <a:latin typeface="Verdana"/>
                  <a:cs typeface="Verdana"/>
                </a:rPr>
                <a:t>t</a:t>
              </a:r>
              <a:r>
                <a:rPr sz="1600" spc="-15" dirty="0">
                  <a:solidFill>
                    <a:srgbClr val="FF0000"/>
                  </a:solidFill>
                  <a:latin typeface="Verdana"/>
                  <a:cs typeface="Verdana"/>
                </a:rPr>
                <a:t>u</a:t>
              </a:r>
              <a:r>
                <a:rPr sz="1600" spc="-35" dirty="0">
                  <a:solidFill>
                    <a:srgbClr val="FF0000"/>
                  </a:solidFill>
                  <a:latin typeface="Verdana"/>
                  <a:cs typeface="Verdana"/>
                </a:rPr>
                <a:t>r</a:t>
              </a:r>
              <a:r>
                <a:rPr sz="1600" dirty="0">
                  <a:solidFill>
                    <a:srgbClr val="FF0000"/>
                  </a:solidFill>
                  <a:latin typeface="Verdana"/>
                  <a:cs typeface="Verdana"/>
                </a:rPr>
                <a:t>a</a:t>
              </a:r>
              <a:r>
                <a:rPr sz="1600" spc="-5" dirty="0">
                  <a:solidFill>
                    <a:srgbClr val="FF0000"/>
                  </a:solidFill>
                  <a:latin typeface="Verdana"/>
                  <a:cs typeface="Verdana"/>
                </a:rPr>
                <a:t>l</a:t>
              </a:r>
              <a:r>
                <a:rPr sz="1600" spc="-10" dirty="0">
                  <a:solidFill>
                    <a:srgbClr val="FF0000"/>
                  </a:solidFill>
                  <a:latin typeface="Verdana"/>
                  <a:cs typeface="Verdana"/>
                </a:rPr>
                <a:t> r</a:t>
              </a:r>
              <a:r>
                <a:rPr sz="1600" dirty="0">
                  <a:solidFill>
                    <a:srgbClr val="FF0000"/>
                  </a:solidFill>
                  <a:latin typeface="Verdana"/>
                  <a:cs typeface="Verdana"/>
                </a:rPr>
                <a:t>i</a:t>
              </a:r>
              <a:r>
                <a:rPr sz="1600" spc="-10" dirty="0">
                  <a:solidFill>
                    <a:srgbClr val="FF0000"/>
                  </a:solidFill>
                  <a:latin typeface="Verdana"/>
                  <a:cs typeface="Verdana"/>
                </a:rPr>
                <a:t>s</a:t>
              </a:r>
              <a:r>
                <a:rPr sz="1600" dirty="0">
                  <a:solidFill>
                    <a:srgbClr val="FF0000"/>
                  </a:solidFill>
                  <a:latin typeface="Verdana"/>
                  <a:cs typeface="Verdana"/>
                </a:rPr>
                <a:t>k</a:t>
              </a:r>
              <a:r>
                <a:rPr sz="1600" spc="-10" dirty="0">
                  <a:solidFill>
                    <a:srgbClr val="FF0000"/>
                  </a:solidFill>
                  <a:latin typeface="Verdana"/>
                  <a:cs typeface="Verdana"/>
                </a:rPr>
                <a:t>) </a:t>
              </a:r>
              <a:r>
                <a:rPr sz="1800" dirty="0">
                  <a:latin typeface="FangSong"/>
                  <a:cs typeface="FangSong"/>
                </a:rPr>
                <a:t>描述模型本身 的某些性质</a:t>
              </a:r>
              <a:endParaRPr sz="1800">
                <a:latin typeface="FangSong"/>
                <a:cs typeface="FangSong"/>
              </a:endParaRPr>
            </a:p>
          </p:txBody>
        </p:sp>
        <p:sp>
          <p:nvSpPr>
            <p:cNvPr id="10" name="object 10"/>
            <p:cNvSpPr txBox="1"/>
            <p:nvPr/>
          </p:nvSpPr>
          <p:spPr>
            <a:xfrm>
              <a:off x="5239892" y="3226363"/>
              <a:ext cx="1625600" cy="1046480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065" marR="5080" algn="ctr">
                <a:lnSpc>
                  <a:spcPct val="100099"/>
                </a:lnSpc>
              </a:pPr>
              <a:r>
                <a:rPr sz="1800" dirty="0">
                  <a:solidFill>
                    <a:srgbClr val="0000FF"/>
                  </a:solidFill>
                  <a:latin typeface="FangSong"/>
                  <a:cs typeface="FangSong"/>
                </a:rPr>
                <a:t>经验风险 </a:t>
              </a:r>
              <a:r>
                <a:rPr sz="1600" spc="-15" dirty="0">
                  <a:solidFill>
                    <a:srgbClr val="0000FF"/>
                  </a:solidFill>
                  <a:latin typeface="Verdana"/>
                  <a:cs typeface="Verdana"/>
                </a:rPr>
                <a:t>(</a:t>
              </a:r>
              <a:r>
                <a:rPr sz="1600" spc="-20" dirty="0">
                  <a:solidFill>
                    <a:srgbClr val="0000FF"/>
                  </a:solidFill>
                  <a:latin typeface="Verdana"/>
                  <a:cs typeface="Verdana"/>
                </a:rPr>
                <a:t>e</a:t>
              </a:r>
              <a:r>
                <a:rPr sz="1600" spc="-25" dirty="0">
                  <a:solidFill>
                    <a:srgbClr val="0000FF"/>
                  </a:solidFill>
                  <a:latin typeface="Verdana"/>
                  <a:cs typeface="Verdana"/>
                </a:rPr>
                <a:t>m</a:t>
              </a:r>
              <a:r>
                <a:rPr sz="1600" spc="-10" dirty="0">
                  <a:solidFill>
                    <a:srgbClr val="0000FF"/>
                  </a:solidFill>
                  <a:latin typeface="Verdana"/>
                  <a:cs typeface="Verdana"/>
                </a:rPr>
                <a:t>pirical</a:t>
              </a:r>
              <a:r>
                <a:rPr sz="1600" spc="40" dirty="0">
                  <a:solidFill>
                    <a:srgbClr val="0000FF"/>
                  </a:solidFill>
                  <a:latin typeface="Verdana"/>
                  <a:cs typeface="Verdana"/>
                </a:rPr>
                <a:t> </a:t>
              </a:r>
              <a:r>
                <a:rPr sz="1600" spc="-10" dirty="0">
                  <a:solidFill>
                    <a:srgbClr val="0000FF"/>
                  </a:solidFill>
                  <a:latin typeface="Verdana"/>
                  <a:cs typeface="Verdana"/>
                </a:rPr>
                <a:t>risk) </a:t>
              </a:r>
              <a:r>
                <a:rPr sz="1800" dirty="0">
                  <a:latin typeface="FangSong"/>
                  <a:cs typeface="FangSong"/>
                </a:rPr>
                <a:t>描述模型与训练 数据的契合程度</a:t>
              </a:r>
              <a:endParaRPr sz="1800">
                <a:latin typeface="FangSong"/>
                <a:cs typeface="FangSong"/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3870959" y="1940051"/>
              <a:ext cx="647700" cy="436245"/>
            </a:xfrm>
            <a:custGeom>
              <a:avLst/>
              <a:gdLst/>
              <a:ahLst/>
              <a:cxnLst/>
              <a:rect l="l" t="t" r="r" b="b"/>
              <a:pathLst>
                <a:path w="647700" h="436244">
                  <a:moveTo>
                    <a:pt x="0" y="435863"/>
                  </a:moveTo>
                  <a:lnTo>
                    <a:pt x="647700" y="435863"/>
                  </a:lnTo>
                  <a:lnTo>
                    <a:pt x="647700" y="0"/>
                  </a:lnTo>
                  <a:lnTo>
                    <a:pt x="0" y="0"/>
                  </a:lnTo>
                  <a:lnTo>
                    <a:pt x="0" y="435863"/>
                  </a:lnTo>
                  <a:close/>
                </a:path>
              </a:pathLst>
            </a:custGeom>
            <a:solidFill>
              <a:srgbClr val="FF00FF">
                <a:alpha val="50196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923032" y="1876551"/>
              <a:ext cx="948055" cy="127000"/>
            </a:xfrm>
            <a:custGeom>
              <a:avLst/>
              <a:gdLst/>
              <a:ahLst/>
              <a:cxnLst/>
              <a:rect l="l" t="t" r="r" b="b"/>
              <a:pathLst>
                <a:path w="948054" h="127000">
                  <a:moveTo>
                    <a:pt x="127000" y="0"/>
                  </a:moveTo>
                  <a:lnTo>
                    <a:pt x="0" y="63500"/>
                  </a:lnTo>
                  <a:lnTo>
                    <a:pt x="127000" y="127000"/>
                  </a:lnTo>
                  <a:lnTo>
                    <a:pt x="81280" y="69850"/>
                  </a:lnTo>
                  <a:lnTo>
                    <a:pt x="76200" y="69850"/>
                  </a:lnTo>
                  <a:lnTo>
                    <a:pt x="76200" y="57150"/>
                  </a:lnTo>
                  <a:lnTo>
                    <a:pt x="81280" y="57150"/>
                  </a:lnTo>
                  <a:lnTo>
                    <a:pt x="127000" y="0"/>
                  </a:lnTo>
                  <a:close/>
                </a:path>
                <a:path w="948054" h="127000">
                  <a:moveTo>
                    <a:pt x="76200" y="63500"/>
                  </a:moveTo>
                  <a:lnTo>
                    <a:pt x="76200" y="69850"/>
                  </a:lnTo>
                  <a:lnTo>
                    <a:pt x="81280" y="69850"/>
                  </a:lnTo>
                  <a:lnTo>
                    <a:pt x="76200" y="63500"/>
                  </a:lnTo>
                  <a:close/>
                </a:path>
                <a:path w="948054" h="127000">
                  <a:moveTo>
                    <a:pt x="947801" y="57150"/>
                  </a:moveTo>
                  <a:lnTo>
                    <a:pt x="81280" y="57150"/>
                  </a:lnTo>
                  <a:lnTo>
                    <a:pt x="76200" y="63500"/>
                  </a:lnTo>
                  <a:lnTo>
                    <a:pt x="81280" y="69850"/>
                  </a:lnTo>
                  <a:lnTo>
                    <a:pt x="947801" y="69850"/>
                  </a:lnTo>
                  <a:lnTo>
                    <a:pt x="947801" y="57150"/>
                  </a:lnTo>
                  <a:close/>
                </a:path>
                <a:path w="948054" h="127000">
                  <a:moveTo>
                    <a:pt x="81280" y="57150"/>
                  </a:moveTo>
                  <a:lnTo>
                    <a:pt x="76200" y="57150"/>
                  </a:lnTo>
                  <a:lnTo>
                    <a:pt x="76200" y="63500"/>
                  </a:lnTo>
                  <a:lnTo>
                    <a:pt x="81280" y="57150"/>
                  </a:lnTo>
                  <a:close/>
                </a:path>
              </a:pathLst>
            </a:custGeom>
            <a:solidFill>
              <a:srgbClr val="FF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 txBox="1"/>
            <p:nvPr/>
          </p:nvSpPr>
          <p:spPr>
            <a:xfrm>
              <a:off x="1652016" y="1857755"/>
              <a:ext cx="1249680" cy="368935"/>
            </a:xfrm>
            <a:prstGeom prst="rect">
              <a:avLst/>
            </a:prstGeom>
            <a:solidFill>
              <a:srgbClr val="FF00FF"/>
            </a:solidFill>
          </p:spPr>
          <p:txBody>
            <a:bodyPr vert="horz" wrap="square" lIns="0" tIns="0" rIns="0" bIns="0" rtlCol="0">
              <a:spAutoFit/>
            </a:bodyPr>
            <a:lstStyle/>
            <a:p>
              <a:pPr marL="90805">
                <a:lnSpc>
                  <a:spcPct val="100000"/>
                </a:lnSpc>
              </a:pPr>
              <a:r>
                <a:rPr sz="1800" dirty="0">
                  <a:latin typeface="FangSong"/>
                  <a:cs typeface="FangSong"/>
                </a:rPr>
                <a:t>正则化项</a:t>
              </a:r>
              <a:endParaRPr sz="1800">
                <a:latin typeface="FangSong"/>
                <a:cs typeface="FangSong"/>
              </a:endParaRPr>
            </a:p>
          </p:txBody>
        </p:sp>
        <p:sp>
          <p:nvSpPr>
            <p:cNvPr id="15" name="object 15"/>
            <p:cNvSpPr/>
            <p:nvPr/>
          </p:nvSpPr>
          <p:spPr>
            <a:xfrm>
              <a:off x="502919" y="3057144"/>
              <a:ext cx="2542540" cy="1711960"/>
            </a:xfrm>
            <a:custGeom>
              <a:avLst/>
              <a:gdLst/>
              <a:ahLst/>
              <a:cxnLst/>
              <a:rect l="l" t="t" r="r" b="b"/>
              <a:pathLst>
                <a:path w="2542540" h="1711960">
                  <a:moveTo>
                    <a:pt x="529831" y="287273"/>
                  </a:moveTo>
                  <a:lnTo>
                    <a:pt x="632218" y="619378"/>
                  </a:lnTo>
                  <a:lnTo>
                    <a:pt x="137934" y="655319"/>
                  </a:lnTo>
                  <a:lnTo>
                    <a:pt x="463092" y="918463"/>
                  </a:lnTo>
                  <a:lnTo>
                    <a:pt x="0" y="1020317"/>
                  </a:lnTo>
                  <a:lnTo>
                    <a:pt x="391896" y="1217802"/>
                  </a:lnTo>
                  <a:lnTo>
                    <a:pt x="151231" y="1412366"/>
                  </a:lnTo>
                  <a:lnTo>
                    <a:pt x="565480" y="1445259"/>
                  </a:lnTo>
                  <a:lnTo>
                    <a:pt x="578662" y="1711452"/>
                  </a:lnTo>
                  <a:lnTo>
                    <a:pt x="885825" y="1436115"/>
                  </a:lnTo>
                  <a:lnTo>
                    <a:pt x="1117332" y="1436115"/>
                  </a:lnTo>
                  <a:lnTo>
                    <a:pt x="1161795" y="1376298"/>
                  </a:lnTo>
                  <a:lnTo>
                    <a:pt x="1400409" y="1376298"/>
                  </a:lnTo>
                  <a:lnTo>
                    <a:pt x="1433448" y="1262633"/>
                  </a:lnTo>
                  <a:lnTo>
                    <a:pt x="1741549" y="1262633"/>
                  </a:lnTo>
                  <a:lnTo>
                    <a:pt x="1722882" y="1137030"/>
                  </a:lnTo>
                  <a:lnTo>
                    <a:pt x="2108199" y="1137030"/>
                  </a:lnTo>
                  <a:lnTo>
                    <a:pt x="1927733" y="975359"/>
                  </a:lnTo>
                  <a:lnTo>
                    <a:pt x="2150110" y="894587"/>
                  </a:lnTo>
                  <a:lnTo>
                    <a:pt x="1998852" y="744981"/>
                  </a:lnTo>
                  <a:lnTo>
                    <a:pt x="2542032" y="526541"/>
                  </a:lnTo>
                  <a:lnTo>
                    <a:pt x="1927733" y="517524"/>
                  </a:lnTo>
                  <a:lnTo>
                    <a:pt x="1936224" y="505713"/>
                  </a:lnTo>
                  <a:lnTo>
                    <a:pt x="1006220" y="505713"/>
                  </a:lnTo>
                  <a:lnTo>
                    <a:pt x="529831" y="287273"/>
                  </a:lnTo>
                  <a:close/>
                </a:path>
                <a:path w="2542540" h="1711960">
                  <a:moveTo>
                    <a:pt x="1117332" y="1436115"/>
                  </a:moveTo>
                  <a:lnTo>
                    <a:pt x="885825" y="1436115"/>
                  </a:lnTo>
                  <a:lnTo>
                    <a:pt x="1023873" y="1561845"/>
                  </a:lnTo>
                  <a:lnTo>
                    <a:pt x="1117332" y="1436115"/>
                  </a:lnTo>
                  <a:close/>
                </a:path>
                <a:path w="2542540" h="1711960">
                  <a:moveTo>
                    <a:pt x="1400409" y="1376298"/>
                  </a:moveTo>
                  <a:lnTo>
                    <a:pt x="1161795" y="1376298"/>
                  </a:lnTo>
                  <a:lnTo>
                    <a:pt x="1366520" y="1492884"/>
                  </a:lnTo>
                  <a:lnTo>
                    <a:pt x="1400409" y="1376298"/>
                  </a:lnTo>
                  <a:close/>
                </a:path>
                <a:path w="2542540" h="1711960">
                  <a:moveTo>
                    <a:pt x="1741549" y="1262633"/>
                  </a:moveTo>
                  <a:lnTo>
                    <a:pt x="1433448" y="1262633"/>
                  </a:lnTo>
                  <a:lnTo>
                    <a:pt x="1758441" y="1376298"/>
                  </a:lnTo>
                  <a:lnTo>
                    <a:pt x="1741549" y="1262633"/>
                  </a:lnTo>
                  <a:close/>
                </a:path>
                <a:path w="2542540" h="1711960">
                  <a:moveTo>
                    <a:pt x="2108199" y="1137030"/>
                  </a:moveTo>
                  <a:lnTo>
                    <a:pt x="1722882" y="1137030"/>
                  </a:lnTo>
                  <a:lnTo>
                    <a:pt x="2221611" y="1238630"/>
                  </a:lnTo>
                  <a:lnTo>
                    <a:pt x="2108199" y="1137030"/>
                  </a:lnTo>
                  <a:close/>
                </a:path>
                <a:path w="2542540" h="1711960">
                  <a:moveTo>
                    <a:pt x="1144142" y="149478"/>
                  </a:moveTo>
                  <a:lnTo>
                    <a:pt x="1006220" y="505713"/>
                  </a:lnTo>
                  <a:lnTo>
                    <a:pt x="1936224" y="505713"/>
                  </a:lnTo>
                  <a:lnTo>
                    <a:pt x="1970740" y="457707"/>
                  </a:lnTo>
                  <a:lnTo>
                    <a:pt x="1709420" y="457707"/>
                  </a:lnTo>
                  <a:lnTo>
                    <a:pt x="1717146" y="344042"/>
                  </a:lnTo>
                  <a:lnTo>
                    <a:pt x="1348867" y="344042"/>
                  </a:lnTo>
                  <a:lnTo>
                    <a:pt x="1144142" y="149478"/>
                  </a:lnTo>
                  <a:close/>
                </a:path>
                <a:path w="2542540" h="1711960">
                  <a:moveTo>
                    <a:pt x="2119122" y="251332"/>
                  </a:moveTo>
                  <a:lnTo>
                    <a:pt x="1709420" y="457707"/>
                  </a:lnTo>
                  <a:lnTo>
                    <a:pt x="1970740" y="457707"/>
                  </a:lnTo>
                  <a:lnTo>
                    <a:pt x="2119122" y="251332"/>
                  </a:lnTo>
                  <a:close/>
                </a:path>
                <a:path w="2542540" h="1711960">
                  <a:moveTo>
                    <a:pt x="1740534" y="0"/>
                  </a:moveTo>
                  <a:lnTo>
                    <a:pt x="1348867" y="344042"/>
                  </a:lnTo>
                  <a:lnTo>
                    <a:pt x="1717146" y="344042"/>
                  </a:lnTo>
                  <a:lnTo>
                    <a:pt x="1740534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02919" y="3057144"/>
              <a:ext cx="2542540" cy="1711960"/>
            </a:xfrm>
            <a:custGeom>
              <a:avLst/>
              <a:gdLst/>
              <a:ahLst/>
              <a:cxnLst/>
              <a:rect l="l" t="t" r="r" b="b"/>
              <a:pathLst>
                <a:path w="2542540" h="1711960">
                  <a:moveTo>
                    <a:pt x="1348867" y="344042"/>
                  </a:moveTo>
                  <a:lnTo>
                    <a:pt x="1740534" y="0"/>
                  </a:lnTo>
                  <a:lnTo>
                    <a:pt x="1709420" y="457707"/>
                  </a:lnTo>
                  <a:lnTo>
                    <a:pt x="2119122" y="251332"/>
                  </a:lnTo>
                  <a:lnTo>
                    <a:pt x="1927733" y="517524"/>
                  </a:lnTo>
                  <a:lnTo>
                    <a:pt x="2542032" y="526541"/>
                  </a:lnTo>
                  <a:lnTo>
                    <a:pt x="1998852" y="744981"/>
                  </a:lnTo>
                  <a:lnTo>
                    <a:pt x="2150110" y="894587"/>
                  </a:lnTo>
                  <a:lnTo>
                    <a:pt x="1927733" y="975359"/>
                  </a:lnTo>
                  <a:lnTo>
                    <a:pt x="2221611" y="1238630"/>
                  </a:lnTo>
                  <a:lnTo>
                    <a:pt x="1722882" y="1137030"/>
                  </a:lnTo>
                  <a:lnTo>
                    <a:pt x="1758441" y="1376298"/>
                  </a:lnTo>
                  <a:lnTo>
                    <a:pt x="1433448" y="1262633"/>
                  </a:lnTo>
                  <a:lnTo>
                    <a:pt x="1366520" y="1492884"/>
                  </a:lnTo>
                  <a:lnTo>
                    <a:pt x="1161795" y="1376298"/>
                  </a:lnTo>
                  <a:lnTo>
                    <a:pt x="1023873" y="1561845"/>
                  </a:lnTo>
                  <a:lnTo>
                    <a:pt x="885825" y="1436115"/>
                  </a:lnTo>
                  <a:lnTo>
                    <a:pt x="578662" y="1711452"/>
                  </a:lnTo>
                  <a:lnTo>
                    <a:pt x="565480" y="1445259"/>
                  </a:lnTo>
                  <a:lnTo>
                    <a:pt x="151231" y="1412366"/>
                  </a:lnTo>
                  <a:lnTo>
                    <a:pt x="391896" y="1217802"/>
                  </a:lnTo>
                  <a:lnTo>
                    <a:pt x="0" y="1020317"/>
                  </a:lnTo>
                  <a:lnTo>
                    <a:pt x="463092" y="918463"/>
                  </a:lnTo>
                  <a:lnTo>
                    <a:pt x="137934" y="655319"/>
                  </a:lnTo>
                  <a:lnTo>
                    <a:pt x="632218" y="619378"/>
                  </a:lnTo>
                  <a:lnTo>
                    <a:pt x="529831" y="287273"/>
                  </a:lnTo>
                  <a:lnTo>
                    <a:pt x="1006220" y="505713"/>
                  </a:lnTo>
                  <a:lnTo>
                    <a:pt x="1144142" y="149478"/>
                  </a:lnTo>
                  <a:lnTo>
                    <a:pt x="1348867" y="344042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 txBox="1"/>
            <p:nvPr/>
          </p:nvSpPr>
          <p:spPr>
            <a:xfrm>
              <a:off x="1362836" y="3627405"/>
              <a:ext cx="635000" cy="68770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 marR="5080">
                <a:lnSpc>
                  <a:spcPts val="2810"/>
                </a:lnSpc>
              </a:pPr>
              <a:r>
                <a:rPr sz="2400" dirty="0">
                  <a:latin typeface="FangSong"/>
                  <a:cs typeface="FangSong"/>
                </a:rPr>
                <a:t>归纳 偏好</a:t>
              </a:r>
              <a:endParaRPr sz="2400">
                <a:latin typeface="FangSong"/>
                <a:cs typeface="FangSong"/>
              </a:endParaRPr>
            </a:p>
          </p:txBody>
        </p:sp>
      </p:grpSp>
      <p:sp>
        <p:nvSpPr>
          <p:cNvPr id="20" name="object 8"/>
          <p:cNvSpPr/>
          <p:nvPr/>
        </p:nvSpPr>
        <p:spPr>
          <a:xfrm rot="16200000">
            <a:off x="6444820" y="2060236"/>
            <a:ext cx="281496" cy="544863"/>
          </a:xfrm>
          <a:custGeom>
            <a:avLst/>
            <a:gdLst/>
            <a:ahLst/>
            <a:cxnLst/>
            <a:rect l="l" t="t" r="r" b="b"/>
            <a:pathLst>
              <a:path w="76200" h="630555">
                <a:moveTo>
                  <a:pt x="28193" y="553847"/>
                </a:moveTo>
                <a:lnTo>
                  <a:pt x="0" y="553847"/>
                </a:lnTo>
                <a:lnTo>
                  <a:pt x="38099" y="630047"/>
                </a:lnTo>
                <a:lnTo>
                  <a:pt x="69849" y="566547"/>
                </a:lnTo>
                <a:lnTo>
                  <a:pt x="28193" y="566547"/>
                </a:lnTo>
                <a:lnTo>
                  <a:pt x="28193" y="553847"/>
                </a:lnTo>
                <a:close/>
              </a:path>
              <a:path w="76200" h="630555">
                <a:moveTo>
                  <a:pt x="48005" y="0"/>
                </a:moveTo>
                <a:lnTo>
                  <a:pt x="28193" y="0"/>
                </a:lnTo>
                <a:lnTo>
                  <a:pt x="28193" y="566547"/>
                </a:lnTo>
                <a:lnTo>
                  <a:pt x="48005" y="566547"/>
                </a:lnTo>
                <a:lnTo>
                  <a:pt x="48005" y="0"/>
                </a:lnTo>
                <a:close/>
              </a:path>
              <a:path w="76200" h="630555">
                <a:moveTo>
                  <a:pt x="76199" y="553847"/>
                </a:moveTo>
                <a:lnTo>
                  <a:pt x="48005" y="553847"/>
                </a:lnTo>
                <a:lnTo>
                  <a:pt x="48005" y="566547"/>
                </a:lnTo>
                <a:lnTo>
                  <a:pt x="69849" y="566547"/>
                </a:lnTo>
                <a:lnTo>
                  <a:pt x="76199" y="553847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矩形 20"/>
          <p:cNvSpPr/>
          <p:nvPr/>
        </p:nvSpPr>
        <p:spPr>
          <a:xfrm>
            <a:off x="6939094" y="1137205"/>
            <a:ext cx="2128706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rgbClr val="1A09FF"/>
                </a:solidFill>
                <a:latin typeface="FangSong"/>
                <a:cs typeface="FangSong"/>
              </a:rPr>
              <a:t>hinge</a:t>
            </a:r>
            <a:r>
              <a:rPr lang="zh-CN" altLang="en-US" b="1" dirty="0">
                <a:solidFill>
                  <a:srgbClr val="1A09FF"/>
                </a:solidFill>
                <a:latin typeface="FangSong"/>
                <a:cs typeface="FangSong"/>
              </a:rPr>
              <a:t> </a:t>
            </a:r>
            <a:r>
              <a:rPr lang="en-US" altLang="zh-CN" b="1" dirty="0">
                <a:solidFill>
                  <a:srgbClr val="1A09FF"/>
                </a:solidFill>
                <a:latin typeface="FangSong"/>
                <a:cs typeface="FangSong"/>
              </a:rPr>
              <a:t>loss:</a:t>
            </a:r>
            <a:r>
              <a:rPr lang="zh-CN" altLang="en-US" b="1" dirty="0">
                <a:solidFill>
                  <a:srgbClr val="1A09FF"/>
                </a:solidFill>
                <a:latin typeface="FangSong"/>
                <a:cs typeface="FangSong"/>
              </a:rPr>
              <a:t> </a:t>
            </a:r>
            <a:r>
              <a:rPr lang="en-US" altLang="zh-CN" b="1" dirty="0">
                <a:solidFill>
                  <a:srgbClr val="1A09FF"/>
                </a:solidFill>
                <a:latin typeface="FangSong"/>
                <a:cs typeface="FangSong"/>
              </a:rPr>
              <a:t>SVM</a:t>
            </a:r>
            <a:r>
              <a:rPr lang="zh-CN" altLang="en-US" b="1" dirty="0">
                <a:solidFill>
                  <a:srgbClr val="1A09FF"/>
                </a:solidFill>
                <a:latin typeface="FangSong"/>
                <a:cs typeface="FangSong"/>
              </a:rPr>
              <a:t> </a:t>
            </a:r>
            <a:endParaRPr lang="en-US" altLang="zh-CN" b="1" dirty="0">
              <a:solidFill>
                <a:srgbClr val="1A09FF"/>
              </a:solidFill>
              <a:latin typeface="FangSong"/>
              <a:cs typeface="FangSong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rgbClr val="FF0000"/>
                </a:solidFill>
                <a:latin typeface="FangSong"/>
                <a:cs typeface="FangSong"/>
              </a:rPr>
              <a:t>square</a:t>
            </a:r>
            <a:r>
              <a:rPr lang="zh-CN" altLang="en-US" b="1" dirty="0">
                <a:solidFill>
                  <a:srgbClr val="FF0000"/>
                </a:solidFill>
                <a:latin typeface="FangSong"/>
                <a:cs typeface="FangSong"/>
              </a:rPr>
              <a:t> </a:t>
            </a:r>
            <a:r>
              <a:rPr lang="en-US" altLang="zh-CN" b="1" dirty="0">
                <a:solidFill>
                  <a:srgbClr val="FF0000"/>
                </a:solidFill>
                <a:latin typeface="FangSong"/>
                <a:cs typeface="FangSong"/>
              </a:rPr>
              <a:t>loss:</a:t>
            </a:r>
            <a:r>
              <a:rPr lang="zh-CN" altLang="en-US" b="1" dirty="0">
                <a:solidFill>
                  <a:srgbClr val="FF0000"/>
                </a:solidFill>
                <a:latin typeface="FangSong"/>
                <a:cs typeface="FangSong"/>
              </a:rPr>
              <a:t> </a:t>
            </a:r>
            <a:r>
              <a:rPr lang="en-US" altLang="zh-CN" b="1" dirty="0">
                <a:solidFill>
                  <a:srgbClr val="FF0000"/>
                </a:solidFill>
                <a:latin typeface="FangSong"/>
                <a:cs typeface="FangSong"/>
              </a:rPr>
              <a:t>Least</a:t>
            </a:r>
            <a:r>
              <a:rPr lang="zh-CN" altLang="en-US" b="1" dirty="0">
                <a:solidFill>
                  <a:srgbClr val="FF0000"/>
                </a:solidFill>
                <a:latin typeface="FangSong"/>
                <a:cs typeface="FangSong"/>
              </a:rPr>
              <a:t> </a:t>
            </a:r>
            <a:r>
              <a:rPr lang="en-US" altLang="zh-CN" b="1" dirty="0">
                <a:solidFill>
                  <a:srgbClr val="FF0000"/>
                </a:solidFill>
                <a:latin typeface="FangSong"/>
                <a:cs typeface="FangSong"/>
              </a:rPr>
              <a:t>squares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rgbClr val="16754D"/>
                </a:solidFill>
                <a:latin typeface="FangSong"/>
                <a:cs typeface="FangSong"/>
              </a:rPr>
              <a:t>log</a:t>
            </a:r>
            <a:r>
              <a:rPr lang="zh-CN" altLang="en-US" b="1" dirty="0">
                <a:solidFill>
                  <a:srgbClr val="16754D"/>
                </a:solidFill>
                <a:latin typeface="FangSong"/>
                <a:cs typeface="FangSong"/>
              </a:rPr>
              <a:t> </a:t>
            </a:r>
            <a:r>
              <a:rPr lang="en-US" altLang="zh-CN" b="1" dirty="0">
                <a:solidFill>
                  <a:srgbClr val="16754D"/>
                </a:solidFill>
                <a:latin typeface="FangSong"/>
                <a:cs typeface="FangSong"/>
              </a:rPr>
              <a:t>loss:</a:t>
            </a:r>
            <a:r>
              <a:rPr lang="zh-CN" altLang="en-US" b="1" dirty="0">
                <a:solidFill>
                  <a:srgbClr val="16754D"/>
                </a:solidFill>
                <a:latin typeface="FangSong"/>
                <a:cs typeface="FangSong"/>
              </a:rPr>
              <a:t> </a:t>
            </a:r>
            <a:r>
              <a:rPr lang="en-US" altLang="zh-CN" b="1" dirty="0">
                <a:solidFill>
                  <a:srgbClr val="16754D"/>
                </a:solidFill>
                <a:latin typeface="FangSong"/>
                <a:cs typeface="FangSong"/>
              </a:rPr>
              <a:t>Logistic</a:t>
            </a:r>
            <a:r>
              <a:rPr lang="zh-CN" altLang="en-US" b="1" dirty="0">
                <a:solidFill>
                  <a:srgbClr val="16754D"/>
                </a:solidFill>
                <a:latin typeface="FangSong"/>
                <a:cs typeface="FangSong"/>
              </a:rPr>
              <a:t> </a:t>
            </a:r>
            <a:r>
              <a:rPr lang="en-US" altLang="zh-CN" b="1" dirty="0">
                <a:solidFill>
                  <a:srgbClr val="16754D"/>
                </a:solidFill>
                <a:latin typeface="FangSong"/>
                <a:cs typeface="FangSong"/>
              </a:rPr>
              <a:t>Regression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err="1">
                <a:solidFill>
                  <a:srgbClr val="C00000"/>
                </a:solidFill>
              </a:rPr>
              <a:t>exp</a:t>
            </a:r>
            <a:r>
              <a:rPr lang="en-US" altLang="zh-CN" dirty="0">
                <a:solidFill>
                  <a:srgbClr val="C00000"/>
                </a:solidFill>
              </a:rPr>
              <a:t>-Loss:</a:t>
            </a:r>
            <a:r>
              <a:rPr lang="zh-CN" altLang="en-US" dirty="0">
                <a:solidFill>
                  <a:srgbClr val="C00000"/>
                </a:solidFill>
              </a:rPr>
              <a:t> </a:t>
            </a:r>
            <a:r>
              <a:rPr lang="en-US" altLang="zh-CN" dirty="0">
                <a:solidFill>
                  <a:srgbClr val="C00000"/>
                </a:solidFill>
              </a:rPr>
              <a:t>Boosting</a:t>
            </a:r>
          </a:p>
          <a:p>
            <a:r>
              <a:rPr lang="mr-IN" altLang="zh-CN" b="1" dirty="0">
                <a:solidFill>
                  <a:srgbClr val="1A09FF"/>
                </a:solidFill>
              </a:rPr>
              <a:t>…</a:t>
            </a:r>
            <a:endParaRPr lang="zh-CN" altLang="en-US" b="1" dirty="0">
              <a:solidFill>
                <a:srgbClr val="1A09FF"/>
              </a:solidFill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0633" rIns="0" bIns="0" rtlCol="0">
            <a:spAutoFit/>
          </a:bodyPr>
          <a:lstStyle/>
          <a:p>
            <a:pPr marL="34925">
              <a:lnSpc>
                <a:spcPct val="100000"/>
              </a:lnSpc>
            </a:pPr>
            <a:r>
              <a:rPr spc="-20" dirty="0"/>
              <a:t>正则</a:t>
            </a:r>
            <a:r>
              <a:rPr spc="-30" dirty="0"/>
              <a:t>化</a:t>
            </a:r>
            <a:r>
              <a:rPr spc="-430" dirty="0"/>
              <a:t> </a:t>
            </a:r>
            <a:r>
              <a:rPr sz="2000" spc="-5" dirty="0">
                <a:latin typeface="Verdana"/>
                <a:cs typeface="Verdana"/>
              </a:rPr>
              <a:t>(regula</a:t>
            </a:r>
            <a:r>
              <a:rPr sz="2000" spc="-10" dirty="0">
                <a:latin typeface="Verdana"/>
                <a:cs typeface="Verdana"/>
              </a:rPr>
              <a:t>r</a:t>
            </a:r>
            <a:r>
              <a:rPr sz="2000" spc="-5" dirty="0">
                <a:latin typeface="Verdana"/>
                <a:cs typeface="Verdana"/>
              </a:rPr>
              <a:t>ization)</a:t>
            </a:r>
            <a:endParaRPr sz="2000">
              <a:latin typeface="Verdana"/>
              <a:cs typeface="Verdan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内容占位符 2"/>
              <p:cNvSpPr txBox="1">
                <a:spLocks/>
              </p:cNvSpPr>
              <p:nvPr/>
            </p:nvSpPr>
            <p:spPr>
              <a:xfrm>
                <a:off x="380999" y="2857076"/>
                <a:ext cx="8616950" cy="3467524"/>
              </a:xfrm>
              <a:prstGeom prst="rect">
                <a:avLst/>
              </a:prstGeom>
            </p:spPr>
            <p:txBody>
              <a:bodyPr wrap="square" lIns="0" tIns="0" rIns="0" bIns="0">
                <a:normAutofit/>
              </a:bodyPr>
              <a:lstStyle>
                <a:lvl1pPr marL="0">
                  <a:defRPr sz="2000" b="0" i="0">
                    <a:solidFill>
                      <a:schemeClr val="tx1"/>
                    </a:solidFill>
                    <a:latin typeface="Verdana"/>
                    <a:ea typeface="+mn-ea"/>
                    <a:cs typeface="Verdana"/>
                  </a:defRPr>
                </a:lvl1pPr>
                <a:lvl2pPr marL="457200">
                  <a:defRPr>
                    <a:latin typeface="+mn-lt"/>
                    <a:ea typeface="+mn-ea"/>
                    <a:cs typeface="+mn-cs"/>
                  </a:defRPr>
                </a:lvl2pPr>
                <a:lvl3pPr marL="914400">
                  <a:defRPr>
                    <a:latin typeface="+mn-lt"/>
                    <a:ea typeface="+mn-ea"/>
                    <a:cs typeface="+mn-cs"/>
                  </a:defRPr>
                </a:lvl3pPr>
                <a:lvl4pPr marL="1371600">
                  <a:defRPr>
                    <a:latin typeface="+mn-lt"/>
                    <a:ea typeface="+mn-ea"/>
                    <a:cs typeface="+mn-cs"/>
                  </a:defRPr>
                </a:lvl4pPr>
                <a:lvl5pPr marL="1828800">
                  <a:defRPr>
                    <a:latin typeface="+mn-lt"/>
                    <a:ea typeface="+mn-ea"/>
                    <a:cs typeface="+mn-cs"/>
                  </a:defRPr>
                </a:lvl5pPr>
                <a:lvl6pPr marL="2286000">
                  <a:defRPr>
                    <a:latin typeface="+mn-lt"/>
                    <a:ea typeface="+mn-ea"/>
                    <a:cs typeface="+mn-cs"/>
                  </a:defRPr>
                </a:lvl6pPr>
                <a:lvl7pPr marL="2743200">
                  <a:defRPr>
                    <a:latin typeface="+mn-lt"/>
                    <a:ea typeface="+mn-ea"/>
                    <a:cs typeface="+mn-cs"/>
                  </a:defRPr>
                </a:lvl7pPr>
                <a:lvl8pPr marL="3200400">
                  <a:defRPr>
                    <a:latin typeface="+mn-lt"/>
                    <a:ea typeface="+mn-ea"/>
                    <a:cs typeface="+mn-cs"/>
                  </a:defRPr>
                </a:lvl8pPr>
                <a:lvl9pPr marL="3657600">
                  <a:defRPr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kern="0" dirty="0"/>
                  <a:t>考虑最简单的线性回归模型，以</a:t>
                </a:r>
                <a:r>
                  <a:rPr lang="zh-CN" altLang="en-US" kern="0" dirty="0">
                    <a:solidFill>
                      <a:srgbClr val="1A09FF"/>
                    </a:solidFill>
                  </a:rPr>
                  <a:t>平方误差</a:t>
                </a:r>
                <a:r>
                  <a:rPr lang="zh-CN" altLang="en-US" kern="0" dirty="0"/>
                  <a:t>为损失函数，并引入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kern="0" smtClean="0">
                            <a:latin typeface="Cambria Math" panose="02040503050406030204" pitchFamily="18" charset="0"/>
                          </a:rPr>
                          <m:t>L</m:t>
                        </m:r>
                      </m:e>
                      <m:sub>
                        <m:r>
                          <a:rPr lang="en-US" altLang="zh-CN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kern="0" dirty="0"/>
                  <a:t>范数正则化项防止过拟合，则有</a:t>
                </a:r>
                <a:endParaRPr lang="en-US" altLang="zh-CN" kern="0" dirty="0"/>
              </a:p>
              <a:p>
                <a:endParaRPr lang="en-US" altLang="zh-CN" kern="0" dirty="0"/>
              </a:p>
              <a:p>
                <a:endParaRPr lang="en-US" altLang="zh-CN" kern="0" dirty="0"/>
              </a:p>
              <a:p>
                <a:endParaRPr lang="en-US" altLang="zh-CN" kern="0" dirty="0"/>
              </a:p>
              <a:p>
                <a:endParaRPr lang="en-US" altLang="zh-CN" kern="0" dirty="0"/>
              </a:p>
              <a:p>
                <a:r>
                  <a:rPr lang="zh-CN" altLang="en-US" kern="0" dirty="0"/>
                  <a:t>将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kern="0">
                            <a:latin typeface="Cambria Math" panose="02040503050406030204" pitchFamily="18" charset="0"/>
                          </a:rPr>
                          <m:t>L</m:t>
                        </m:r>
                      </m:e>
                      <m:sub>
                        <m:r>
                          <a:rPr lang="en-US" altLang="zh-CN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kern="0" dirty="0"/>
                  <a:t>范数替换为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kern="0">
                            <a:latin typeface="Cambria Math" panose="02040503050406030204" pitchFamily="18" charset="0"/>
                          </a:rPr>
                          <m:t>L</m:t>
                        </m:r>
                      </m:e>
                      <m:sub>
                        <m:r>
                          <a:rPr lang="en-US" altLang="zh-CN" kern="0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kern="0" dirty="0"/>
                  <a:t>范数，则有</a:t>
                </a:r>
                <a:r>
                  <a:rPr lang="en-US" altLang="zh-CN" b="1" kern="0" dirty="0">
                    <a:solidFill>
                      <a:srgbClr val="C30D23"/>
                    </a:solidFill>
                  </a:rPr>
                  <a:t>LASSO</a:t>
                </a:r>
                <a:r>
                  <a:rPr lang="zh-CN" altLang="en-US" b="1" kern="0" dirty="0">
                    <a:solidFill>
                      <a:srgbClr val="C30D23"/>
                    </a:solidFill>
                  </a:rPr>
                  <a:t> </a:t>
                </a:r>
                <a:r>
                  <a:rPr lang="en-US" altLang="zh-CN" sz="1600" kern="0" dirty="0"/>
                  <a:t>[Tibshirani, 1996]</a:t>
                </a:r>
                <a:r>
                  <a:rPr lang="zh-CN" altLang="en-US" sz="1600" kern="0" dirty="0"/>
                  <a:t> </a:t>
                </a:r>
                <a:r>
                  <a:rPr lang="en-US" altLang="zh-CN" sz="1600" kern="0" dirty="0"/>
                  <a:t>(</a:t>
                </a:r>
                <a:r>
                  <a:rPr lang="en-US" altLang="zh-CN" sz="1600" kern="0" dirty="0">
                    <a:solidFill>
                      <a:srgbClr val="1A09FF"/>
                    </a:solidFill>
                  </a:rPr>
                  <a:t>Least</a:t>
                </a:r>
                <a:r>
                  <a:rPr lang="zh-CN" altLang="en-US" sz="1600" kern="0" dirty="0">
                    <a:solidFill>
                      <a:srgbClr val="1A09FF"/>
                    </a:solidFill>
                  </a:rPr>
                  <a:t> </a:t>
                </a:r>
                <a:r>
                  <a:rPr lang="en-US" altLang="zh-CN" sz="1600" kern="0" dirty="0">
                    <a:solidFill>
                      <a:srgbClr val="1A09FF"/>
                    </a:solidFill>
                  </a:rPr>
                  <a:t>Absolute</a:t>
                </a:r>
                <a:r>
                  <a:rPr lang="zh-CN" altLang="en-US" sz="1600" kern="0" dirty="0">
                    <a:solidFill>
                      <a:srgbClr val="1A09FF"/>
                    </a:solidFill>
                  </a:rPr>
                  <a:t> </a:t>
                </a:r>
                <a:r>
                  <a:rPr lang="en-US" altLang="zh-CN" sz="1600" kern="0" dirty="0">
                    <a:solidFill>
                      <a:srgbClr val="1A09FF"/>
                    </a:solidFill>
                  </a:rPr>
                  <a:t>Shrinkage</a:t>
                </a:r>
                <a:r>
                  <a:rPr lang="zh-CN" altLang="en-US" sz="1600" kern="0" dirty="0">
                    <a:solidFill>
                      <a:srgbClr val="1A09FF"/>
                    </a:solidFill>
                  </a:rPr>
                  <a:t> </a:t>
                </a:r>
                <a:r>
                  <a:rPr lang="en-US" altLang="zh-CN" sz="1600" kern="0" dirty="0">
                    <a:solidFill>
                      <a:srgbClr val="1A09FF"/>
                    </a:solidFill>
                  </a:rPr>
                  <a:t>and</a:t>
                </a:r>
                <a:r>
                  <a:rPr lang="zh-CN" altLang="en-US" sz="1600" kern="0" dirty="0">
                    <a:solidFill>
                      <a:srgbClr val="1A09FF"/>
                    </a:solidFill>
                  </a:rPr>
                  <a:t> </a:t>
                </a:r>
                <a:r>
                  <a:rPr lang="en-US" altLang="zh-CN" sz="1600" kern="0" dirty="0">
                    <a:solidFill>
                      <a:srgbClr val="1A09FF"/>
                    </a:solidFill>
                  </a:rPr>
                  <a:t>Selection</a:t>
                </a:r>
                <a:r>
                  <a:rPr lang="zh-CN" altLang="en-US" sz="1600" kern="0" dirty="0">
                    <a:solidFill>
                      <a:srgbClr val="1A09FF"/>
                    </a:solidFill>
                  </a:rPr>
                  <a:t> </a:t>
                </a:r>
                <a:r>
                  <a:rPr lang="en-US" altLang="zh-CN" sz="1600" kern="0" dirty="0">
                    <a:solidFill>
                      <a:srgbClr val="1A09FF"/>
                    </a:solidFill>
                  </a:rPr>
                  <a:t>Operator</a:t>
                </a:r>
                <a:r>
                  <a:rPr lang="en-US" altLang="zh-CN" sz="1600" kern="0" dirty="0"/>
                  <a:t>)</a:t>
                </a:r>
                <a:endParaRPr lang="zh-CN" altLang="en-US" sz="1600" kern="0" dirty="0"/>
              </a:p>
              <a:p>
                <a:endParaRPr lang="en-US" altLang="zh-CN" kern="0" dirty="0"/>
              </a:p>
            </p:txBody>
          </p:sp>
        </mc:Choice>
        <mc:Fallback xmlns="">
          <p:sp>
            <p:nvSpPr>
              <p:cNvPr id="18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999" y="2857076"/>
                <a:ext cx="8616950" cy="3467524"/>
              </a:xfrm>
              <a:prstGeom prst="rect">
                <a:avLst/>
              </a:prstGeom>
              <a:blipFill rotWithShape="0">
                <a:blip r:embed="rId4"/>
                <a:stretch>
                  <a:fillRect l="-1768" t="-26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9" name="对象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12192952"/>
              </p:ext>
            </p:extLst>
          </p:nvPr>
        </p:nvGraphicFramePr>
        <p:xfrm>
          <a:off x="1416542" y="3716915"/>
          <a:ext cx="3460750" cy="788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61" name="Formula" r:id="rId5" imgW="3461040" imgH="788760" progId="Equation.Ribbit">
                  <p:embed/>
                </p:oleObj>
              </mc:Choice>
              <mc:Fallback>
                <p:oleObj name="Formula" r:id="rId5" imgW="3461040" imgH="788760" progId="Equation.Ribbit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16542" y="3716915"/>
                        <a:ext cx="3460750" cy="7889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文本框 19"/>
          <p:cNvSpPr txBox="1"/>
          <p:nvPr/>
        </p:nvSpPr>
        <p:spPr>
          <a:xfrm>
            <a:off x="5352986" y="3811655"/>
            <a:ext cx="3464341" cy="615553"/>
          </a:xfrm>
          <a:prstGeom prst="rect">
            <a:avLst/>
          </a:prstGeom>
          <a:solidFill>
            <a:srgbClr val="C7EDCC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tx1"/>
                </a:solidFill>
              </a:rPr>
              <a:t>岭回归</a:t>
            </a:r>
            <a:r>
              <a:rPr lang="zh-CN" altLang="en-US" dirty="0"/>
              <a:t> </a:t>
            </a:r>
            <a:r>
              <a:rPr lang="en-US" altLang="zh-CN" dirty="0"/>
              <a:t>(ridge regression) </a:t>
            </a:r>
            <a:r>
              <a:rPr lang="en-US" altLang="zh-CN" sz="1600" dirty="0"/>
              <a:t>[Tikhonov and </a:t>
            </a:r>
            <a:r>
              <a:rPr lang="en-US" altLang="zh-CN" sz="1600" dirty="0" err="1"/>
              <a:t>Arsenin</a:t>
            </a:r>
            <a:r>
              <a:rPr lang="en-US" altLang="zh-CN" sz="1600" dirty="0"/>
              <a:t>, 1977]</a:t>
            </a:r>
            <a:endParaRPr lang="zh-CN" altLang="en-US" sz="1600" dirty="0"/>
          </a:p>
        </p:txBody>
      </p:sp>
      <p:graphicFrame>
        <p:nvGraphicFramePr>
          <p:cNvPr id="21" name="对象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25770065"/>
              </p:ext>
            </p:extLst>
          </p:nvPr>
        </p:nvGraphicFramePr>
        <p:xfrm>
          <a:off x="1572770" y="5381787"/>
          <a:ext cx="3454400" cy="788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62" name="Formula" r:id="rId7" imgW="3454560" imgH="788760" progId="Equation.Ribbit">
                  <p:embed/>
                </p:oleObj>
              </mc:Choice>
              <mc:Fallback>
                <p:oleObj name="Formula" r:id="rId7" imgW="3454560" imgH="788760" progId="Equation.Ribbit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72770" y="5381787"/>
                        <a:ext cx="3454400" cy="7889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Rectangle 28"/>
          <p:cNvSpPr>
            <a:spLocks noChangeArrowheads="1"/>
          </p:cNvSpPr>
          <p:nvPr/>
        </p:nvSpPr>
        <p:spPr bwMode="auto">
          <a:xfrm>
            <a:off x="5352985" y="5381787"/>
            <a:ext cx="3464341" cy="646973"/>
          </a:xfrm>
          <a:prstGeom prst="rect">
            <a:avLst/>
          </a:prstGeom>
          <a:ln>
            <a:headEnd/>
            <a:tailEnd/>
          </a:ln>
          <a:extLst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lIns="92075" tIns="46038" rIns="92075" bIns="46038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</a:rPr>
              <a:t>易获得稀疏解，是一种嵌入式特征选择方法</a:t>
            </a:r>
            <a:endParaRPr kumimoji="1" lang="en-US" altLang="zh-CN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ea"/>
              <a:ea typeface="+mj-ea"/>
            </a:endParaRPr>
          </a:p>
        </p:txBody>
      </p:sp>
      <p:pic>
        <p:nvPicPr>
          <p:cNvPr id="34" name="图片 3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8602" y="949141"/>
            <a:ext cx="2271147" cy="757049"/>
          </a:xfrm>
          <a:prstGeom prst="rect">
            <a:avLst/>
          </a:prstGeom>
        </p:spPr>
      </p:pic>
      <p:sp>
        <p:nvSpPr>
          <p:cNvPr id="35" name="矩形 34"/>
          <p:cNvSpPr/>
          <p:nvPr/>
        </p:nvSpPr>
        <p:spPr>
          <a:xfrm>
            <a:off x="381000" y="1143000"/>
            <a:ext cx="19639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kern="0" dirty="0">
                <a:solidFill>
                  <a:srgbClr val="1A09FF"/>
                </a:solidFill>
              </a:rPr>
              <a:t>p-</a:t>
            </a:r>
            <a:r>
              <a:rPr lang="zh-CN" altLang="en-US" kern="0" dirty="0">
                <a:solidFill>
                  <a:srgbClr val="1A09FF"/>
                </a:solidFill>
              </a:rPr>
              <a:t>范数 </a:t>
            </a:r>
            <a:r>
              <a:rPr lang="en-US" altLang="zh-CN" kern="0" dirty="0">
                <a:solidFill>
                  <a:srgbClr val="1A09FF"/>
                </a:solidFill>
              </a:rPr>
              <a:t>(p-norm)</a:t>
            </a:r>
            <a:r>
              <a:rPr lang="zh-CN" altLang="en-US" kern="0" dirty="0">
                <a:solidFill>
                  <a:srgbClr val="1A09FF"/>
                </a:solidFill>
              </a:rPr>
              <a:t>：</a:t>
            </a:r>
            <a:endParaRPr lang="zh-CN" altLang="en-US">
              <a:solidFill>
                <a:srgbClr val="1A09FF"/>
              </a:solidFill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380999" y="1816834"/>
            <a:ext cx="11977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kern="0" dirty="0">
                <a:solidFill>
                  <a:srgbClr val="1A09FF"/>
                </a:solidFill>
              </a:rPr>
              <a:t>L1</a:t>
            </a:r>
            <a:r>
              <a:rPr lang="zh-CN" altLang="en-US" kern="0" dirty="0">
                <a:solidFill>
                  <a:srgbClr val="1A09FF"/>
                </a:solidFill>
              </a:rPr>
              <a:t> 范数： </a:t>
            </a:r>
            <a:endParaRPr lang="zh-CN" altLang="en-US">
              <a:solidFill>
                <a:srgbClr val="1A09FF"/>
              </a:solidFill>
            </a:endParaRPr>
          </a:p>
        </p:txBody>
      </p:sp>
      <p:pic>
        <p:nvPicPr>
          <p:cNvPr id="37" name="图片 3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131" y="1863781"/>
            <a:ext cx="2912535" cy="284922"/>
          </a:xfrm>
          <a:prstGeom prst="rect">
            <a:avLst/>
          </a:prstGeom>
        </p:spPr>
      </p:pic>
      <p:sp>
        <p:nvSpPr>
          <p:cNvPr id="38" name="矩形 37"/>
          <p:cNvSpPr/>
          <p:nvPr/>
        </p:nvSpPr>
        <p:spPr>
          <a:xfrm>
            <a:off x="380999" y="2316107"/>
            <a:ext cx="11977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kern="0" dirty="0">
                <a:solidFill>
                  <a:srgbClr val="1A09FF"/>
                </a:solidFill>
              </a:rPr>
              <a:t>L2</a:t>
            </a:r>
            <a:r>
              <a:rPr lang="zh-CN" altLang="en-US" kern="0" dirty="0">
                <a:solidFill>
                  <a:srgbClr val="1A09FF"/>
                </a:solidFill>
              </a:rPr>
              <a:t> 范数： </a:t>
            </a:r>
            <a:endParaRPr lang="zh-CN" altLang="en-US">
              <a:solidFill>
                <a:srgbClr val="1A09FF"/>
              </a:solidFill>
            </a:endParaRPr>
          </a:p>
        </p:txBody>
      </p:sp>
      <p:pic>
        <p:nvPicPr>
          <p:cNvPr id="41" name="图片 40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131" y="2380811"/>
            <a:ext cx="3472024" cy="301915"/>
          </a:xfrm>
          <a:prstGeom prst="rect">
            <a:avLst/>
          </a:prstGeom>
        </p:spPr>
      </p:pic>
      <p:sp>
        <p:nvSpPr>
          <p:cNvPr id="42" name="矩形 41"/>
          <p:cNvSpPr/>
          <p:nvPr/>
        </p:nvSpPr>
        <p:spPr>
          <a:xfrm>
            <a:off x="5581778" y="1209240"/>
            <a:ext cx="34163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0" i="0">
                <a:solidFill>
                  <a:srgbClr val="2F2F2F"/>
                </a:solidFill>
                <a:effectLst/>
                <a:latin typeface="-apple-system" charset="0"/>
              </a:rPr>
              <a:t>表示向量中所有非零元素的个数</a:t>
            </a:r>
            <a:endParaRPr lang="zh-CN" altLang="en-US"/>
          </a:p>
        </p:txBody>
      </p:sp>
      <p:sp>
        <p:nvSpPr>
          <p:cNvPr id="43" name="矩形 42"/>
          <p:cNvSpPr/>
          <p:nvPr/>
        </p:nvSpPr>
        <p:spPr>
          <a:xfrm>
            <a:off x="4699749" y="1208779"/>
            <a:ext cx="11977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kern="0" dirty="0">
                <a:solidFill>
                  <a:srgbClr val="1A09FF"/>
                </a:solidFill>
              </a:rPr>
              <a:t>L0</a:t>
            </a:r>
            <a:r>
              <a:rPr lang="zh-CN" altLang="en-US" kern="0" dirty="0">
                <a:solidFill>
                  <a:srgbClr val="1A09FF"/>
                </a:solidFill>
              </a:rPr>
              <a:t> 范数： </a:t>
            </a:r>
            <a:endParaRPr lang="zh-CN" altLang="en-US">
              <a:solidFill>
                <a:srgbClr val="1A09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752208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10" y="3505200"/>
            <a:ext cx="5997910" cy="284157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287" y="914400"/>
            <a:ext cx="5774472" cy="1981200"/>
          </a:xfrm>
          <a:prstGeom prst="rect">
            <a:avLst/>
          </a:prstGeom>
        </p:spPr>
      </p:pic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0633" rIns="0" bIns="0" rtlCol="0">
            <a:spAutoFit/>
          </a:bodyPr>
          <a:lstStyle/>
          <a:p>
            <a:pPr marL="34925">
              <a:lnSpc>
                <a:spcPct val="100000"/>
              </a:lnSpc>
            </a:pPr>
            <a:r>
              <a:rPr spc="-20" dirty="0"/>
              <a:t>正则</a:t>
            </a:r>
            <a:r>
              <a:rPr spc="-30" dirty="0"/>
              <a:t>化</a:t>
            </a:r>
            <a:r>
              <a:rPr spc="-430" dirty="0"/>
              <a:t> </a:t>
            </a:r>
            <a:r>
              <a:rPr sz="2000" spc="-5" dirty="0">
                <a:latin typeface="Verdana"/>
                <a:cs typeface="Verdana"/>
              </a:rPr>
              <a:t>(regula</a:t>
            </a:r>
            <a:r>
              <a:rPr sz="2000" spc="-10" dirty="0">
                <a:latin typeface="Verdana"/>
                <a:cs typeface="Verdana"/>
              </a:rPr>
              <a:t>r</a:t>
            </a:r>
            <a:r>
              <a:rPr sz="2000" spc="-5" dirty="0">
                <a:latin typeface="Verdana"/>
                <a:cs typeface="Verdana"/>
              </a:rPr>
              <a:t>ization)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400800" y="1258669"/>
            <a:ext cx="22551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kern="0" dirty="0">
                <a:solidFill>
                  <a:srgbClr val="C00000"/>
                </a:solidFill>
              </a:rPr>
              <a:t>这些项说： 我来更好地拟合数据！！！</a:t>
            </a:r>
            <a:endParaRPr lang="zh-CN" altLang="en-US" b="1">
              <a:solidFill>
                <a:srgbClr val="C00000"/>
              </a:solidFill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6400799" y="4918282"/>
            <a:ext cx="243840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kern="0" dirty="0">
                <a:solidFill>
                  <a:srgbClr val="1A09FF"/>
                </a:solidFill>
              </a:rPr>
              <a:t>正则化项说：不要太复杂了。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3629" y="3260459"/>
            <a:ext cx="5554133" cy="373332"/>
          </a:xfrm>
          <a:prstGeom prst="rect">
            <a:avLst/>
          </a:prstGeom>
        </p:spPr>
      </p:pic>
      <p:sp>
        <p:nvSpPr>
          <p:cNvPr id="24" name="矩形 23"/>
          <p:cNvSpPr/>
          <p:nvPr/>
        </p:nvSpPr>
        <p:spPr>
          <a:xfrm>
            <a:off x="4970967" y="2362199"/>
            <a:ext cx="986792" cy="30480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C00000"/>
              </a:solidFill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4044568" y="5557683"/>
            <a:ext cx="1594232" cy="53831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C00000"/>
              </a:solidFill>
            </a:endParaRPr>
          </a:p>
        </p:txBody>
      </p:sp>
      <p:cxnSp>
        <p:nvCxnSpPr>
          <p:cNvPr id="26" name="直线箭头连接符 25"/>
          <p:cNvCxnSpPr>
            <a:endCxn id="5" idx="1"/>
          </p:cNvCxnSpPr>
          <p:nvPr/>
        </p:nvCxnSpPr>
        <p:spPr>
          <a:xfrm flipV="1">
            <a:off x="5688446" y="1581835"/>
            <a:ext cx="712354" cy="756820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线箭头连接符 26"/>
          <p:cNvCxnSpPr/>
          <p:nvPr/>
        </p:nvCxnSpPr>
        <p:spPr>
          <a:xfrm flipV="1">
            <a:off x="4828841" y="1960245"/>
            <a:ext cx="1648159" cy="3589606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矩形 27"/>
          <p:cNvSpPr/>
          <p:nvPr/>
        </p:nvSpPr>
        <p:spPr>
          <a:xfrm>
            <a:off x="6629400" y="3176869"/>
            <a:ext cx="2218362" cy="538317"/>
          </a:xfrm>
          <a:prstGeom prst="rect">
            <a:avLst/>
          </a:prstGeom>
          <a:noFill/>
          <a:ln w="28575">
            <a:solidFill>
              <a:srgbClr val="1A0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C00000"/>
              </a:solidFill>
            </a:endParaRPr>
          </a:p>
        </p:txBody>
      </p:sp>
      <p:cxnSp>
        <p:nvCxnSpPr>
          <p:cNvPr id="29" name="直线箭头连接符 28"/>
          <p:cNvCxnSpPr/>
          <p:nvPr/>
        </p:nvCxnSpPr>
        <p:spPr>
          <a:xfrm flipH="1">
            <a:off x="7619999" y="3779877"/>
            <a:ext cx="118582" cy="1020723"/>
          </a:xfrm>
          <a:prstGeom prst="straightConnector1">
            <a:avLst/>
          </a:prstGeom>
          <a:ln w="19050">
            <a:solidFill>
              <a:srgbClr val="1A0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413227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07" y="1022013"/>
            <a:ext cx="5697569" cy="5129022"/>
          </a:xfrm>
          <a:prstGeom prst="rect">
            <a:avLst/>
          </a:prstGeom>
        </p:spPr>
      </p:pic>
      <p:pic>
        <p:nvPicPr>
          <p:cNvPr id="4" name="内容占位符 3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07" y="1893171"/>
            <a:ext cx="1540212" cy="277743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使用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i="0" dirty="0" smtClean="0">
                            <a:latin typeface="Cambria Math" panose="02040503050406030204" pitchFamily="18" charset="0"/>
                          </a:rPr>
                          <m:t>L</m:t>
                        </m:r>
                      </m:e>
                      <m:sub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dirty="0"/>
                  <a:t>范数正则化易获得稀疏解</a:t>
                </a:r>
              </a:p>
            </p:txBody>
          </p:sp>
        </mc:Choice>
        <mc:Fallback xmlns="">
          <p:sp>
            <p:nvSpPr>
              <p:cNvPr id="2" name="标题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4"/>
                <a:stretch>
                  <a:fillRect l="-2398" t="-9375" b="-1484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5804576" y="1515277"/>
                <a:ext cx="3097297" cy="378565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zh-CN" altLang="en-US" sz="2000" dirty="0">
                    <a:solidFill>
                      <a:schemeClr val="tx1"/>
                    </a:solidFill>
                  </a:rPr>
                  <a:t>假设</a:t>
                </a:r>
                <a14:m>
                  <m:oMath xmlns:m="http://schemas.openxmlformats.org/officeDocument/2006/math">
                    <m:r>
                      <a:rPr lang="en-US" altLang="zh-CN" sz="20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zh-CN" altLang="en-US" sz="2000" dirty="0">
                    <a:solidFill>
                      <a:schemeClr val="tx1"/>
                    </a:solidFill>
                  </a:rPr>
                  <a:t>仅有两个属性，那么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zh-CN" altLang="en-US" sz="2000" dirty="0">
                    <a:solidFill>
                      <a:schemeClr val="tx1"/>
                    </a:solidFill>
                    <a:latin typeface="+mj-ea"/>
                    <a:ea typeface="+mj-ea"/>
                  </a:rPr>
                  <a:t>有两个分量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  <m:t>𝑤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  <m:t>1</m:t>
                        </m:r>
                      </m:sub>
                    </m:sSub>
                    <m:r>
                      <a:rPr lang="zh-CN" alt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j-ea"/>
                      </a:rPr>
                      <m:t>和</m:t>
                    </m:r>
                    <m:sSub>
                      <m:sSubPr>
                        <m:ctrlP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2000" dirty="0">
                    <a:solidFill>
                      <a:schemeClr val="tx1"/>
                    </a:solidFill>
                    <a:latin typeface="+mj-ea"/>
                    <a:ea typeface="+mj-ea"/>
                  </a:rPr>
                  <a:t>.</a:t>
                </a:r>
                <a:r>
                  <a:rPr lang="zh-CN" altLang="en-US" sz="2000" dirty="0">
                    <a:solidFill>
                      <a:schemeClr val="tx1"/>
                    </a:solidFill>
                    <a:latin typeface="+mj-ea"/>
                    <a:ea typeface="+mj-ea"/>
                  </a:rPr>
                  <a:t> 那么目标优化的解要在</a:t>
                </a:r>
                <a:r>
                  <a:rPr lang="zh-CN" altLang="en-US" sz="2000" dirty="0">
                    <a:solidFill>
                      <a:srgbClr val="C00000"/>
                    </a:solidFill>
                    <a:latin typeface="+mj-ea"/>
                    <a:ea typeface="+mj-ea"/>
                  </a:rPr>
                  <a:t>平方（均方）误差项与正则化项之间折中</a:t>
                </a:r>
                <a:r>
                  <a:rPr lang="en-US" altLang="zh-CN" sz="2000" dirty="0">
                    <a:solidFill>
                      <a:schemeClr val="tx1"/>
                    </a:solidFill>
                    <a:latin typeface="+mj-ea"/>
                    <a:ea typeface="+mj-ea"/>
                  </a:rPr>
                  <a:t>,</a:t>
                </a:r>
                <a:r>
                  <a:rPr lang="zh-CN" altLang="en-US" sz="2000" dirty="0">
                    <a:solidFill>
                      <a:schemeClr val="tx1"/>
                    </a:solidFill>
                    <a:latin typeface="+mj-ea"/>
                    <a:ea typeface="+mj-ea"/>
                  </a:rPr>
                  <a:t>即出现在图中平方误差项等值线与正则化等值线相交处</a:t>
                </a:r>
                <a:r>
                  <a:rPr lang="en-US" altLang="zh-CN" sz="2000" dirty="0">
                    <a:solidFill>
                      <a:schemeClr val="tx1"/>
                    </a:solidFill>
                    <a:latin typeface="+mj-ea"/>
                    <a:ea typeface="+mj-ea"/>
                  </a:rPr>
                  <a:t>.</a:t>
                </a:r>
              </a:p>
              <a:p>
                <a:endParaRPr lang="en-US" altLang="zh-CN" sz="2000" dirty="0">
                  <a:solidFill>
                    <a:schemeClr val="tx1"/>
                  </a:solidFill>
                  <a:latin typeface="+mj-ea"/>
                  <a:ea typeface="+mj-ea"/>
                </a:endParaRPr>
              </a:p>
              <a:p>
                <a:r>
                  <a:rPr lang="zh-CN" altLang="en-US" sz="2000" dirty="0">
                    <a:solidFill>
                      <a:schemeClr val="tx1"/>
                    </a:solidFill>
                    <a:latin typeface="+mj-ea"/>
                    <a:ea typeface="+mj-ea"/>
                  </a:rPr>
                  <a:t>从图中看出</a:t>
                </a:r>
                <a:r>
                  <a:rPr lang="en-US" altLang="zh-CN" sz="2000" dirty="0">
                    <a:solidFill>
                      <a:schemeClr val="tx1"/>
                    </a:solidFill>
                    <a:latin typeface="+mj-ea"/>
                    <a:ea typeface="+mj-ea"/>
                  </a:rPr>
                  <a:t>,</a:t>
                </a:r>
                <a:r>
                  <a:rPr lang="zh-CN" altLang="en-US" sz="2000" dirty="0">
                    <a:solidFill>
                      <a:schemeClr val="tx1"/>
                    </a:solidFill>
                    <a:latin typeface="+mj-ea"/>
                    <a:ea typeface="+mj-ea"/>
                  </a:rPr>
                  <a:t>采用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00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</m:e>
                      <m:sub>
                        <m:r>
                          <a:rPr lang="en-US" altLang="zh-CN" sz="200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sz="2000" dirty="0">
                    <a:solidFill>
                      <a:srgbClr val="C00000"/>
                    </a:solidFill>
                    <a:latin typeface="+mj-ea"/>
                    <a:ea typeface="+mj-ea"/>
                  </a:rPr>
                  <a:t>范数时交点常出现在坐标轴上</a:t>
                </a:r>
                <a:r>
                  <a:rPr lang="en-US" altLang="zh-CN" sz="2000" dirty="0">
                    <a:solidFill>
                      <a:schemeClr val="tx1"/>
                    </a:solidFill>
                    <a:latin typeface="+mj-ea"/>
                    <a:ea typeface="+mj-ea"/>
                  </a:rPr>
                  <a:t>,</a:t>
                </a:r>
                <a:r>
                  <a:rPr lang="zh-CN" altLang="en-US" sz="2000" dirty="0">
                    <a:solidFill>
                      <a:schemeClr val="tx1"/>
                    </a:solidFill>
                    <a:latin typeface="+mj-ea"/>
                    <a:ea typeface="+mj-ea"/>
                  </a:rPr>
                  <a:t>即产生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  <m:t>𝑤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  <m:t>1</m:t>
                        </m:r>
                      </m:sub>
                    </m:sSub>
                    <m:r>
                      <a:rPr lang="zh-CN" alt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j-ea"/>
                      </a:rPr>
                      <m:t>或者</m:t>
                    </m:r>
                    <m:sSub>
                      <m:sSubPr>
                        <m:ctrlP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</m:ctrlPr>
                      </m:sSubPr>
                      <m:e>
                        <m:r>
                          <a:rPr lang="en-US" altLang="zh-CN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  <m:t>𝑤</m:t>
                        </m:r>
                      </m:e>
                      <m:sub>
                        <m:r>
                          <a:rPr lang="en-US" altLang="zh-CN" sz="20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sz="2000" dirty="0">
                    <a:solidFill>
                      <a:schemeClr val="tx1"/>
                    </a:solidFill>
                    <a:latin typeface="+mj-ea"/>
                    <a:ea typeface="+mj-ea"/>
                  </a:rPr>
                  <a:t>为</a:t>
                </a:r>
                <a:r>
                  <a:rPr lang="en-US" altLang="zh-CN" sz="2000" dirty="0">
                    <a:solidFill>
                      <a:schemeClr val="tx1"/>
                    </a:solidFill>
                    <a:latin typeface="+mj-ea"/>
                    <a:ea typeface="+mj-ea"/>
                  </a:rPr>
                  <a:t>0</a:t>
                </a:r>
                <a:r>
                  <a:rPr lang="zh-CN" altLang="en-US" sz="2000" dirty="0">
                    <a:solidFill>
                      <a:schemeClr val="tx1"/>
                    </a:solidFill>
                    <a:latin typeface="+mj-ea"/>
                    <a:ea typeface="+mj-ea"/>
                  </a:rPr>
                  <a:t>的稀疏解</a:t>
                </a:r>
                <a:r>
                  <a:rPr lang="en-US" altLang="zh-CN" sz="2000" dirty="0">
                    <a:solidFill>
                      <a:schemeClr val="tx1"/>
                    </a:solidFill>
                    <a:latin typeface="+mj-ea"/>
                    <a:ea typeface="+mj-ea"/>
                  </a:rPr>
                  <a:t>.</a:t>
                </a:r>
                <a:endParaRPr lang="zh-CN" altLang="en-US" sz="2000" dirty="0">
                  <a:solidFill>
                    <a:schemeClr val="tx1"/>
                  </a:solidFill>
                  <a:latin typeface="+mj-ea"/>
                  <a:ea typeface="+mj-ea"/>
                </a:endParaRPr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4576" y="1515277"/>
                <a:ext cx="3097297" cy="3785652"/>
              </a:xfrm>
              <a:prstGeom prst="rect">
                <a:avLst/>
              </a:prstGeom>
              <a:blipFill>
                <a:blip r:embed="rId5"/>
                <a:stretch>
                  <a:fillRect l="-1633" t="-1003" r="-2041" b="-200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本框 7"/>
          <p:cNvSpPr txBox="1"/>
          <p:nvPr/>
        </p:nvSpPr>
        <p:spPr>
          <a:xfrm>
            <a:off x="5804576" y="5547150"/>
            <a:ext cx="3212430" cy="369332"/>
          </a:xfrm>
          <a:prstGeom prst="rect">
            <a:avLst/>
          </a:prstGeom>
          <a:solidFill>
            <a:srgbClr val="C7EDCC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1"/>
                </a:solidFill>
              </a:rPr>
              <a:t>等值线即取值相同的点的连线</a:t>
            </a:r>
          </a:p>
        </p:txBody>
      </p:sp>
      <p:sp>
        <p:nvSpPr>
          <p:cNvPr id="9" name="矩形 8"/>
          <p:cNvSpPr/>
          <p:nvPr/>
        </p:nvSpPr>
        <p:spPr>
          <a:xfrm>
            <a:off x="438531" y="1467105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kern="0" dirty="0">
                <a:solidFill>
                  <a:srgbClr val="1A09FF"/>
                </a:solidFill>
              </a:rPr>
              <a:t>单位圆</a:t>
            </a:r>
            <a:endParaRPr lang="zh-CN" altLang="en-US">
              <a:solidFill>
                <a:srgbClr val="1A09FF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12314"/>
            <a:ext cx="1831369" cy="352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48162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0633" rIns="0" bIns="0" rtlCol="0">
            <a:spAutoFit/>
          </a:bodyPr>
          <a:lstStyle/>
          <a:p>
            <a:pPr marL="34925">
              <a:lnSpc>
                <a:spcPct val="100000"/>
              </a:lnSpc>
            </a:pPr>
            <a:r>
              <a:rPr spc="-25" dirty="0"/>
              <a:t>如</a:t>
            </a:r>
            <a:r>
              <a:rPr spc="-30" dirty="0"/>
              <a:t>何进行</a:t>
            </a:r>
            <a:r>
              <a:rPr spc="-25" dirty="0"/>
              <a:t>回</a:t>
            </a:r>
            <a:r>
              <a:rPr spc="-30" dirty="0"/>
              <a:t>归学习？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58774" y="1297099"/>
            <a:ext cx="6611620" cy="3067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15" dirty="0">
                <a:latin typeface="FangSong"/>
                <a:cs typeface="FangSong"/>
              </a:rPr>
              <a:t>基本思路</a:t>
            </a:r>
            <a:r>
              <a:rPr sz="2200" spc="-10" dirty="0">
                <a:latin typeface="Verdana"/>
                <a:cs typeface="Verdana"/>
              </a:rPr>
              <a:t>:</a:t>
            </a:r>
            <a:r>
              <a:rPr sz="2200" spc="-30" dirty="0">
                <a:latin typeface="Verdana"/>
                <a:cs typeface="Verdana"/>
              </a:rPr>
              <a:t> </a:t>
            </a:r>
            <a:r>
              <a:rPr sz="2200" spc="-15" dirty="0">
                <a:latin typeface="FangSong"/>
                <a:cs typeface="FangSong"/>
              </a:rPr>
              <a:t>允许模型</a:t>
            </a:r>
            <a:r>
              <a:rPr sz="2200" spc="-20" dirty="0">
                <a:latin typeface="FangSong"/>
                <a:cs typeface="FangSong"/>
              </a:rPr>
              <a:t>输</a:t>
            </a:r>
            <a:r>
              <a:rPr sz="2200" spc="-25" dirty="0">
                <a:latin typeface="FangSong"/>
                <a:cs typeface="FangSong"/>
              </a:rPr>
              <a:t>出</a:t>
            </a:r>
            <a:r>
              <a:rPr sz="2200" spc="-20" dirty="0">
                <a:latin typeface="FangSong"/>
                <a:cs typeface="FangSong"/>
              </a:rPr>
              <a:t>与</a:t>
            </a:r>
            <a:r>
              <a:rPr sz="2200" spc="-25" dirty="0">
                <a:latin typeface="FangSong"/>
                <a:cs typeface="FangSong"/>
              </a:rPr>
              <a:t>实际</a:t>
            </a:r>
            <a:r>
              <a:rPr sz="2200" spc="-20" dirty="0">
                <a:latin typeface="FangSong"/>
                <a:cs typeface="FangSong"/>
              </a:rPr>
              <a:t>输</a:t>
            </a:r>
            <a:r>
              <a:rPr sz="2200" spc="-15" dirty="0">
                <a:latin typeface="FangSong"/>
                <a:cs typeface="FangSong"/>
              </a:rPr>
              <a:t>出</a:t>
            </a:r>
            <a:r>
              <a:rPr sz="2200" spc="-25" dirty="0">
                <a:latin typeface="FangSong"/>
                <a:cs typeface="FangSong"/>
              </a:rPr>
              <a:t>间</a:t>
            </a:r>
            <a:r>
              <a:rPr sz="2200" spc="-15" dirty="0">
                <a:latin typeface="FangSong"/>
                <a:cs typeface="FangSong"/>
              </a:rPr>
              <a:t>存</a:t>
            </a:r>
            <a:r>
              <a:rPr sz="2200" spc="-25" dirty="0">
                <a:latin typeface="FangSong"/>
                <a:cs typeface="FangSong"/>
              </a:rPr>
              <a:t>在</a:t>
            </a:r>
            <a:r>
              <a:rPr sz="2200" spc="-330" dirty="0">
                <a:latin typeface="FangSong"/>
                <a:cs typeface="FangSong"/>
              </a:rPr>
              <a:t> </a:t>
            </a:r>
            <a:r>
              <a:rPr sz="2000" spc="-5" dirty="0">
                <a:latin typeface="Verdana"/>
                <a:cs typeface="Verdana"/>
              </a:rPr>
              <a:t>2</a:t>
            </a:r>
            <a:r>
              <a:rPr sz="2000" i="1" dirty="0">
                <a:latin typeface="Verdana"/>
                <a:cs typeface="Verdana"/>
              </a:rPr>
              <a:t>ε</a:t>
            </a:r>
            <a:r>
              <a:rPr sz="2000" i="1" spc="40" dirty="0">
                <a:latin typeface="Verdana"/>
                <a:cs typeface="Verdana"/>
              </a:rPr>
              <a:t> </a:t>
            </a:r>
            <a:r>
              <a:rPr sz="2200" spc="-15" dirty="0">
                <a:latin typeface="FangSong"/>
                <a:cs typeface="FangSong"/>
              </a:rPr>
              <a:t>的差别</a:t>
            </a:r>
            <a:endParaRPr sz="2200">
              <a:latin typeface="FangSong"/>
              <a:cs typeface="FangSong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547873" y="2033777"/>
            <a:ext cx="127000" cy="3256279"/>
          </a:xfrm>
          <a:custGeom>
            <a:avLst/>
            <a:gdLst/>
            <a:ahLst/>
            <a:cxnLst/>
            <a:rect l="l" t="t" r="r" b="b"/>
            <a:pathLst>
              <a:path w="127000" h="3256279">
                <a:moveTo>
                  <a:pt x="73405" y="114300"/>
                </a:moveTo>
                <a:lnTo>
                  <a:pt x="53593" y="114300"/>
                </a:lnTo>
                <a:lnTo>
                  <a:pt x="53593" y="3255772"/>
                </a:lnTo>
                <a:lnTo>
                  <a:pt x="73405" y="3255772"/>
                </a:lnTo>
                <a:lnTo>
                  <a:pt x="73405" y="114300"/>
                </a:lnTo>
                <a:close/>
              </a:path>
              <a:path w="127000" h="3256279">
                <a:moveTo>
                  <a:pt x="63499" y="0"/>
                </a:moveTo>
                <a:lnTo>
                  <a:pt x="0" y="127000"/>
                </a:lnTo>
                <a:lnTo>
                  <a:pt x="53593" y="127000"/>
                </a:lnTo>
                <a:lnTo>
                  <a:pt x="53593" y="114300"/>
                </a:lnTo>
                <a:lnTo>
                  <a:pt x="120650" y="114300"/>
                </a:lnTo>
                <a:lnTo>
                  <a:pt x="63499" y="0"/>
                </a:lnTo>
                <a:close/>
              </a:path>
              <a:path w="127000" h="3256279">
                <a:moveTo>
                  <a:pt x="120650" y="114300"/>
                </a:moveTo>
                <a:lnTo>
                  <a:pt x="73405" y="114300"/>
                </a:lnTo>
                <a:lnTo>
                  <a:pt x="73405" y="127000"/>
                </a:lnTo>
                <a:lnTo>
                  <a:pt x="127000" y="127000"/>
                </a:lnTo>
                <a:lnTo>
                  <a:pt x="120650" y="1143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600705" y="5227065"/>
            <a:ext cx="3907154" cy="127000"/>
          </a:xfrm>
          <a:custGeom>
            <a:avLst/>
            <a:gdLst/>
            <a:ahLst/>
            <a:cxnLst/>
            <a:rect l="l" t="t" r="r" b="b"/>
            <a:pathLst>
              <a:path w="3907154" h="127000">
                <a:moveTo>
                  <a:pt x="3780028" y="0"/>
                </a:moveTo>
                <a:lnTo>
                  <a:pt x="3780028" y="127000"/>
                </a:lnTo>
                <a:lnTo>
                  <a:pt x="3887216" y="73406"/>
                </a:lnTo>
                <a:lnTo>
                  <a:pt x="3792728" y="73406"/>
                </a:lnTo>
                <a:lnTo>
                  <a:pt x="3792728" y="53594"/>
                </a:lnTo>
                <a:lnTo>
                  <a:pt x="3887216" y="53594"/>
                </a:lnTo>
                <a:lnTo>
                  <a:pt x="3780028" y="0"/>
                </a:lnTo>
                <a:close/>
              </a:path>
              <a:path w="3907154" h="127000">
                <a:moveTo>
                  <a:pt x="3780028" y="53594"/>
                </a:moveTo>
                <a:lnTo>
                  <a:pt x="0" y="53594"/>
                </a:lnTo>
                <a:lnTo>
                  <a:pt x="0" y="73406"/>
                </a:lnTo>
                <a:lnTo>
                  <a:pt x="3780028" y="73406"/>
                </a:lnTo>
                <a:lnTo>
                  <a:pt x="3780028" y="53594"/>
                </a:lnTo>
                <a:close/>
              </a:path>
              <a:path w="3907154" h="127000">
                <a:moveTo>
                  <a:pt x="3887216" y="53594"/>
                </a:moveTo>
                <a:lnTo>
                  <a:pt x="3792728" y="53594"/>
                </a:lnTo>
                <a:lnTo>
                  <a:pt x="3792728" y="73406"/>
                </a:lnTo>
                <a:lnTo>
                  <a:pt x="3887216" y="73406"/>
                </a:lnTo>
                <a:lnTo>
                  <a:pt x="3907028" y="63500"/>
                </a:lnTo>
                <a:lnTo>
                  <a:pt x="3887216" y="5359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443988" y="5247568"/>
            <a:ext cx="114935" cy="203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宋体"/>
                <a:cs typeface="宋体"/>
              </a:rPr>
              <a:t>0</a:t>
            </a:r>
            <a:endParaRPr sz="1400">
              <a:latin typeface="宋体"/>
              <a:cs typeface="宋体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982723" y="5418167"/>
            <a:ext cx="153670" cy="141605"/>
          </a:xfrm>
          <a:custGeom>
            <a:avLst/>
            <a:gdLst/>
            <a:ahLst/>
            <a:cxnLst/>
            <a:rect l="l" t="t" r="r" b="b"/>
            <a:pathLst>
              <a:path w="153670" h="141604">
                <a:moveTo>
                  <a:pt x="26443" y="109349"/>
                </a:moveTo>
                <a:lnTo>
                  <a:pt x="5288" y="114688"/>
                </a:lnTo>
                <a:lnTo>
                  <a:pt x="2644" y="114688"/>
                </a:lnTo>
                <a:lnTo>
                  <a:pt x="2644" y="122686"/>
                </a:lnTo>
                <a:lnTo>
                  <a:pt x="0" y="125365"/>
                </a:lnTo>
                <a:lnTo>
                  <a:pt x="2644" y="133363"/>
                </a:lnTo>
                <a:lnTo>
                  <a:pt x="18509" y="141361"/>
                </a:lnTo>
                <a:lnTo>
                  <a:pt x="42308" y="141361"/>
                </a:lnTo>
                <a:lnTo>
                  <a:pt x="21155" y="136022"/>
                </a:lnTo>
                <a:lnTo>
                  <a:pt x="21155" y="130684"/>
                </a:lnTo>
                <a:lnTo>
                  <a:pt x="26443" y="125365"/>
                </a:lnTo>
                <a:lnTo>
                  <a:pt x="26443" y="109349"/>
                </a:lnTo>
                <a:close/>
              </a:path>
              <a:path w="153670" h="141604">
                <a:moveTo>
                  <a:pt x="80214" y="120026"/>
                </a:moveTo>
                <a:lnTo>
                  <a:pt x="60819" y="120026"/>
                </a:lnTo>
                <a:lnTo>
                  <a:pt x="81974" y="141361"/>
                </a:lnTo>
                <a:lnTo>
                  <a:pt x="111061" y="141361"/>
                </a:lnTo>
                <a:lnTo>
                  <a:pt x="87262" y="136022"/>
                </a:lnTo>
                <a:lnTo>
                  <a:pt x="84618" y="133363"/>
                </a:lnTo>
                <a:lnTo>
                  <a:pt x="80214" y="120026"/>
                </a:lnTo>
                <a:close/>
              </a:path>
              <a:path w="153670" h="141604">
                <a:moveTo>
                  <a:pt x="81964" y="7997"/>
                </a:moveTo>
                <a:lnTo>
                  <a:pt x="50242" y="7997"/>
                </a:lnTo>
                <a:lnTo>
                  <a:pt x="71396" y="10677"/>
                </a:lnTo>
                <a:lnTo>
                  <a:pt x="74041" y="15995"/>
                </a:lnTo>
                <a:lnTo>
                  <a:pt x="76685" y="42668"/>
                </a:lnTo>
                <a:lnTo>
                  <a:pt x="74041" y="42668"/>
                </a:lnTo>
                <a:lnTo>
                  <a:pt x="74041" y="56004"/>
                </a:lnTo>
                <a:lnTo>
                  <a:pt x="71396" y="56004"/>
                </a:lnTo>
                <a:lnTo>
                  <a:pt x="71396" y="66681"/>
                </a:lnTo>
                <a:lnTo>
                  <a:pt x="68752" y="66681"/>
                </a:lnTo>
                <a:lnTo>
                  <a:pt x="68752" y="77358"/>
                </a:lnTo>
                <a:lnTo>
                  <a:pt x="66107" y="77358"/>
                </a:lnTo>
                <a:lnTo>
                  <a:pt x="66107" y="88015"/>
                </a:lnTo>
                <a:lnTo>
                  <a:pt x="63463" y="88015"/>
                </a:lnTo>
                <a:lnTo>
                  <a:pt x="63463" y="98692"/>
                </a:lnTo>
                <a:lnTo>
                  <a:pt x="60819" y="98692"/>
                </a:lnTo>
                <a:lnTo>
                  <a:pt x="60819" y="106690"/>
                </a:lnTo>
                <a:lnTo>
                  <a:pt x="58175" y="106690"/>
                </a:lnTo>
                <a:lnTo>
                  <a:pt x="58175" y="114688"/>
                </a:lnTo>
                <a:lnTo>
                  <a:pt x="55531" y="114688"/>
                </a:lnTo>
                <a:lnTo>
                  <a:pt x="55531" y="120026"/>
                </a:lnTo>
                <a:lnTo>
                  <a:pt x="52886" y="122686"/>
                </a:lnTo>
                <a:lnTo>
                  <a:pt x="50242" y="122686"/>
                </a:lnTo>
                <a:lnTo>
                  <a:pt x="50242" y="128024"/>
                </a:lnTo>
                <a:lnTo>
                  <a:pt x="39664" y="136022"/>
                </a:lnTo>
                <a:lnTo>
                  <a:pt x="50249" y="136022"/>
                </a:lnTo>
                <a:lnTo>
                  <a:pt x="55531" y="130684"/>
                </a:lnTo>
                <a:lnTo>
                  <a:pt x="55531" y="125365"/>
                </a:lnTo>
                <a:lnTo>
                  <a:pt x="58175" y="125365"/>
                </a:lnTo>
                <a:lnTo>
                  <a:pt x="60819" y="122686"/>
                </a:lnTo>
                <a:lnTo>
                  <a:pt x="60819" y="120026"/>
                </a:lnTo>
                <a:lnTo>
                  <a:pt x="80214" y="120026"/>
                </a:lnTo>
                <a:lnTo>
                  <a:pt x="79330" y="117347"/>
                </a:lnTo>
                <a:lnTo>
                  <a:pt x="81974" y="114688"/>
                </a:lnTo>
                <a:lnTo>
                  <a:pt x="81974" y="93354"/>
                </a:lnTo>
                <a:lnTo>
                  <a:pt x="84618" y="93354"/>
                </a:lnTo>
                <a:lnTo>
                  <a:pt x="84618" y="80017"/>
                </a:lnTo>
                <a:lnTo>
                  <a:pt x="87262" y="80017"/>
                </a:lnTo>
                <a:lnTo>
                  <a:pt x="87262" y="69340"/>
                </a:lnTo>
                <a:lnTo>
                  <a:pt x="89906" y="69340"/>
                </a:lnTo>
                <a:lnTo>
                  <a:pt x="89906" y="58683"/>
                </a:lnTo>
                <a:lnTo>
                  <a:pt x="92551" y="58683"/>
                </a:lnTo>
                <a:lnTo>
                  <a:pt x="92551" y="48006"/>
                </a:lnTo>
                <a:lnTo>
                  <a:pt x="95195" y="48006"/>
                </a:lnTo>
                <a:lnTo>
                  <a:pt x="95195" y="37329"/>
                </a:lnTo>
                <a:lnTo>
                  <a:pt x="97839" y="37329"/>
                </a:lnTo>
                <a:lnTo>
                  <a:pt x="97839" y="32011"/>
                </a:lnTo>
                <a:lnTo>
                  <a:pt x="100485" y="32011"/>
                </a:lnTo>
                <a:lnTo>
                  <a:pt x="100485" y="26672"/>
                </a:lnTo>
                <a:lnTo>
                  <a:pt x="103129" y="26672"/>
                </a:lnTo>
                <a:lnTo>
                  <a:pt x="103129" y="24013"/>
                </a:lnTo>
                <a:lnTo>
                  <a:pt x="92551" y="24013"/>
                </a:lnTo>
                <a:lnTo>
                  <a:pt x="81964" y="7997"/>
                </a:lnTo>
                <a:close/>
              </a:path>
              <a:path w="153670" h="141604">
                <a:moveTo>
                  <a:pt x="142793" y="93354"/>
                </a:moveTo>
                <a:lnTo>
                  <a:pt x="137505" y="93354"/>
                </a:lnTo>
                <a:lnTo>
                  <a:pt x="137505" y="101352"/>
                </a:lnTo>
                <a:lnTo>
                  <a:pt x="134860" y="101352"/>
                </a:lnTo>
                <a:lnTo>
                  <a:pt x="134860" y="106690"/>
                </a:lnTo>
                <a:lnTo>
                  <a:pt x="132216" y="106690"/>
                </a:lnTo>
                <a:lnTo>
                  <a:pt x="132216" y="112029"/>
                </a:lnTo>
                <a:lnTo>
                  <a:pt x="126928" y="117347"/>
                </a:lnTo>
                <a:lnTo>
                  <a:pt x="124284" y="117347"/>
                </a:lnTo>
                <a:lnTo>
                  <a:pt x="124284" y="122686"/>
                </a:lnTo>
                <a:lnTo>
                  <a:pt x="108417" y="136022"/>
                </a:lnTo>
                <a:lnTo>
                  <a:pt x="119005" y="136022"/>
                </a:lnTo>
                <a:lnTo>
                  <a:pt x="134860" y="120026"/>
                </a:lnTo>
                <a:lnTo>
                  <a:pt x="134860" y="114688"/>
                </a:lnTo>
                <a:lnTo>
                  <a:pt x="137505" y="114688"/>
                </a:lnTo>
                <a:lnTo>
                  <a:pt x="137505" y="109349"/>
                </a:lnTo>
                <a:lnTo>
                  <a:pt x="140149" y="109349"/>
                </a:lnTo>
                <a:lnTo>
                  <a:pt x="140149" y="104011"/>
                </a:lnTo>
                <a:lnTo>
                  <a:pt x="142793" y="104011"/>
                </a:lnTo>
                <a:lnTo>
                  <a:pt x="142793" y="93354"/>
                </a:lnTo>
                <a:close/>
              </a:path>
              <a:path w="153670" h="141604">
                <a:moveTo>
                  <a:pt x="21155" y="40008"/>
                </a:moveTo>
                <a:lnTo>
                  <a:pt x="13221" y="40008"/>
                </a:lnTo>
                <a:lnTo>
                  <a:pt x="13221" y="48006"/>
                </a:lnTo>
                <a:lnTo>
                  <a:pt x="10577" y="50666"/>
                </a:lnTo>
                <a:lnTo>
                  <a:pt x="18509" y="50666"/>
                </a:lnTo>
                <a:lnTo>
                  <a:pt x="18509" y="45347"/>
                </a:lnTo>
                <a:lnTo>
                  <a:pt x="21155" y="45347"/>
                </a:lnTo>
                <a:lnTo>
                  <a:pt x="21155" y="40008"/>
                </a:lnTo>
                <a:close/>
              </a:path>
              <a:path w="153670" h="141604">
                <a:moveTo>
                  <a:pt x="23799" y="34670"/>
                </a:moveTo>
                <a:lnTo>
                  <a:pt x="15865" y="34670"/>
                </a:lnTo>
                <a:lnTo>
                  <a:pt x="15865" y="40008"/>
                </a:lnTo>
                <a:lnTo>
                  <a:pt x="23799" y="40008"/>
                </a:lnTo>
                <a:lnTo>
                  <a:pt x="23799" y="34670"/>
                </a:lnTo>
                <a:close/>
              </a:path>
              <a:path w="153670" h="141604">
                <a:moveTo>
                  <a:pt x="26443" y="29331"/>
                </a:moveTo>
                <a:lnTo>
                  <a:pt x="18509" y="29331"/>
                </a:lnTo>
                <a:lnTo>
                  <a:pt x="18509" y="34670"/>
                </a:lnTo>
                <a:lnTo>
                  <a:pt x="26443" y="34670"/>
                </a:lnTo>
                <a:lnTo>
                  <a:pt x="26443" y="29331"/>
                </a:lnTo>
                <a:close/>
              </a:path>
              <a:path w="153670" h="141604">
                <a:moveTo>
                  <a:pt x="140149" y="0"/>
                </a:moveTo>
                <a:lnTo>
                  <a:pt x="108417" y="7997"/>
                </a:lnTo>
                <a:lnTo>
                  <a:pt x="132216" y="18674"/>
                </a:lnTo>
                <a:lnTo>
                  <a:pt x="129572" y="18674"/>
                </a:lnTo>
                <a:lnTo>
                  <a:pt x="129572" y="24013"/>
                </a:lnTo>
                <a:lnTo>
                  <a:pt x="126928" y="26672"/>
                </a:lnTo>
                <a:lnTo>
                  <a:pt x="132216" y="34670"/>
                </a:lnTo>
                <a:lnTo>
                  <a:pt x="148081" y="34670"/>
                </a:lnTo>
                <a:lnTo>
                  <a:pt x="150727" y="32011"/>
                </a:lnTo>
                <a:lnTo>
                  <a:pt x="150727" y="26672"/>
                </a:lnTo>
                <a:lnTo>
                  <a:pt x="153371" y="26672"/>
                </a:lnTo>
                <a:lnTo>
                  <a:pt x="150727" y="10677"/>
                </a:lnTo>
                <a:lnTo>
                  <a:pt x="140149" y="2659"/>
                </a:lnTo>
                <a:lnTo>
                  <a:pt x="140149" y="0"/>
                </a:lnTo>
                <a:close/>
              </a:path>
              <a:path w="153670" h="141604">
                <a:moveTo>
                  <a:pt x="74041" y="0"/>
                </a:moveTo>
                <a:lnTo>
                  <a:pt x="26443" y="21334"/>
                </a:lnTo>
                <a:lnTo>
                  <a:pt x="23799" y="21334"/>
                </a:lnTo>
                <a:lnTo>
                  <a:pt x="23799" y="26672"/>
                </a:lnTo>
                <a:lnTo>
                  <a:pt x="21155" y="29331"/>
                </a:lnTo>
                <a:lnTo>
                  <a:pt x="29087" y="29331"/>
                </a:lnTo>
                <a:lnTo>
                  <a:pt x="29087" y="24013"/>
                </a:lnTo>
                <a:lnTo>
                  <a:pt x="31731" y="24013"/>
                </a:lnTo>
                <a:lnTo>
                  <a:pt x="50242" y="10677"/>
                </a:lnTo>
                <a:lnTo>
                  <a:pt x="50242" y="7997"/>
                </a:lnTo>
                <a:lnTo>
                  <a:pt x="81964" y="7997"/>
                </a:lnTo>
                <a:lnTo>
                  <a:pt x="74041" y="2659"/>
                </a:lnTo>
                <a:lnTo>
                  <a:pt x="74041" y="0"/>
                </a:lnTo>
                <a:close/>
              </a:path>
              <a:path w="153670" h="141604">
                <a:moveTo>
                  <a:pt x="116350" y="7997"/>
                </a:moveTo>
                <a:lnTo>
                  <a:pt x="103129" y="7997"/>
                </a:lnTo>
                <a:lnTo>
                  <a:pt x="103129" y="13336"/>
                </a:lnTo>
                <a:lnTo>
                  <a:pt x="97839" y="18674"/>
                </a:lnTo>
                <a:lnTo>
                  <a:pt x="95195" y="18674"/>
                </a:lnTo>
                <a:lnTo>
                  <a:pt x="95195" y="24013"/>
                </a:lnTo>
                <a:lnTo>
                  <a:pt x="103129" y="24013"/>
                </a:lnTo>
                <a:lnTo>
                  <a:pt x="103129" y="21334"/>
                </a:lnTo>
                <a:lnTo>
                  <a:pt x="105773" y="21334"/>
                </a:lnTo>
                <a:lnTo>
                  <a:pt x="116350" y="10677"/>
                </a:lnTo>
                <a:lnTo>
                  <a:pt x="116350" y="799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332624" y="2325860"/>
            <a:ext cx="125095" cy="179070"/>
          </a:xfrm>
          <a:custGeom>
            <a:avLst/>
            <a:gdLst/>
            <a:ahLst/>
            <a:cxnLst/>
            <a:rect l="l" t="t" r="r" b="b"/>
            <a:pathLst>
              <a:path w="125094" h="179069">
                <a:moveTo>
                  <a:pt x="25405" y="141154"/>
                </a:moveTo>
                <a:lnTo>
                  <a:pt x="11546" y="143507"/>
                </a:lnTo>
                <a:lnTo>
                  <a:pt x="9238" y="145860"/>
                </a:lnTo>
                <a:lnTo>
                  <a:pt x="6927" y="145860"/>
                </a:lnTo>
                <a:lnTo>
                  <a:pt x="6927" y="155272"/>
                </a:lnTo>
                <a:lnTo>
                  <a:pt x="4619" y="157624"/>
                </a:lnTo>
                <a:lnTo>
                  <a:pt x="6927" y="167032"/>
                </a:lnTo>
                <a:lnTo>
                  <a:pt x="16166" y="176443"/>
                </a:lnTo>
                <a:lnTo>
                  <a:pt x="20785" y="178796"/>
                </a:lnTo>
                <a:lnTo>
                  <a:pt x="48502" y="178796"/>
                </a:lnTo>
                <a:lnTo>
                  <a:pt x="57738" y="174090"/>
                </a:lnTo>
                <a:lnTo>
                  <a:pt x="23093" y="174090"/>
                </a:lnTo>
                <a:lnTo>
                  <a:pt x="18473" y="171737"/>
                </a:lnTo>
                <a:lnTo>
                  <a:pt x="16166" y="169385"/>
                </a:lnTo>
                <a:lnTo>
                  <a:pt x="13858" y="164679"/>
                </a:lnTo>
                <a:lnTo>
                  <a:pt x="13858" y="159973"/>
                </a:lnTo>
                <a:lnTo>
                  <a:pt x="23093" y="159973"/>
                </a:lnTo>
                <a:lnTo>
                  <a:pt x="25405" y="157624"/>
                </a:lnTo>
                <a:lnTo>
                  <a:pt x="25405" y="152919"/>
                </a:lnTo>
                <a:lnTo>
                  <a:pt x="27712" y="152919"/>
                </a:lnTo>
                <a:lnTo>
                  <a:pt x="25405" y="143507"/>
                </a:lnTo>
                <a:lnTo>
                  <a:pt x="25405" y="141154"/>
                </a:lnTo>
                <a:close/>
              </a:path>
              <a:path w="125094" h="179069">
                <a:moveTo>
                  <a:pt x="85450" y="145860"/>
                </a:moveTo>
                <a:lnTo>
                  <a:pt x="69284" y="145860"/>
                </a:lnTo>
                <a:lnTo>
                  <a:pt x="69284" y="150566"/>
                </a:lnTo>
                <a:lnTo>
                  <a:pt x="66976" y="152919"/>
                </a:lnTo>
                <a:lnTo>
                  <a:pt x="64668" y="152919"/>
                </a:lnTo>
                <a:lnTo>
                  <a:pt x="64668" y="157624"/>
                </a:lnTo>
                <a:lnTo>
                  <a:pt x="53117" y="169385"/>
                </a:lnTo>
                <a:lnTo>
                  <a:pt x="43883" y="174090"/>
                </a:lnTo>
                <a:lnTo>
                  <a:pt x="57738" y="174090"/>
                </a:lnTo>
                <a:lnTo>
                  <a:pt x="62356" y="171737"/>
                </a:lnTo>
                <a:lnTo>
                  <a:pt x="64668" y="169385"/>
                </a:lnTo>
                <a:lnTo>
                  <a:pt x="69284" y="167032"/>
                </a:lnTo>
                <a:lnTo>
                  <a:pt x="85450" y="150566"/>
                </a:lnTo>
                <a:lnTo>
                  <a:pt x="85450" y="145860"/>
                </a:lnTo>
                <a:close/>
              </a:path>
              <a:path w="125094" h="179069">
                <a:moveTo>
                  <a:pt x="94689" y="129390"/>
                </a:moveTo>
                <a:lnTo>
                  <a:pt x="76215" y="129390"/>
                </a:lnTo>
                <a:lnTo>
                  <a:pt x="76215" y="136449"/>
                </a:lnTo>
                <a:lnTo>
                  <a:pt x="73903" y="136449"/>
                </a:lnTo>
                <a:lnTo>
                  <a:pt x="73903" y="141154"/>
                </a:lnTo>
                <a:lnTo>
                  <a:pt x="71595" y="141154"/>
                </a:lnTo>
                <a:lnTo>
                  <a:pt x="71595" y="145860"/>
                </a:lnTo>
                <a:lnTo>
                  <a:pt x="87761" y="145860"/>
                </a:lnTo>
                <a:lnTo>
                  <a:pt x="90069" y="143507"/>
                </a:lnTo>
                <a:lnTo>
                  <a:pt x="90069" y="138802"/>
                </a:lnTo>
                <a:lnTo>
                  <a:pt x="92381" y="138802"/>
                </a:lnTo>
                <a:lnTo>
                  <a:pt x="92381" y="134096"/>
                </a:lnTo>
                <a:lnTo>
                  <a:pt x="94689" y="134096"/>
                </a:lnTo>
                <a:lnTo>
                  <a:pt x="94689" y="129390"/>
                </a:lnTo>
                <a:close/>
              </a:path>
              <a:path w="125094" h="179069">
                <a:moveTo>
                  <a:pt x="97000" y="122336"/>
                </a:moveTo>
                <a:lnTo>
                  <a:pt x="78523" y="122336"/>
                </a:lnTo>
                <a:lnTo>
                  <a:pt x="78523" y="129390"/>
                </a:lnTo>
                <a:lnTo>
                  <a:pt x="97000" y="129390"/>
                </a:lnTo>
                <a:lnTo>
                  <a:pt x="97000" y="122336"/>
                </a:lnTo>
                <a:close/>
              </a:path>
              <a:path w="125094" h="179069">
                <a:moveTo>
                  <a:pt x="48502" y="51758"/>
                </a:moveTo>
                <a:lnTo>
                  <a:pt x="30024" y="51758"/>
                </a:lnTo>
                <a:lnTo>
                  <a:pt x="30024" y="58813"/>
                </a:lnTo>
                <a:lnTo>
                  <a:pt x="27712" y="58813"/>
                </a:lnTo>
                <a:lnTo>
                  <a:pt x="27712" y="65871"/>
                </a:lnTo>
                <a:lnTo>
                  <a:pt x="25405" y="65871"/>
                </a:lnTo>
                <a:lnTo>
                  <a:pt x="25405" y="75283"/>
                </a:lnTo>
                <a:lnTo>
                  <a:pt x="23093" y="75283"/>
                </a:lnTo>
                <a:lnTo>
                  <a:pt x="23093" y="91749"/>
                </a:lnTo>
                <a:lnTo>
                  <a:pt x="20785" y="94101"/>
                </a:lnTo>
                <a:lnTo>
                  <a:pt x="23093" y="103513"/>
                </a:lnTo>
                <a:lnTo>
                  <a:pt x="25405" y="110571"/>
                </a:lnTo>
                <a:lnTo>
                  <a:pt x="27712" y="112924"/>
                </a:lnTo>
                <a:lnTo>
                  <a:pt x="30024" y="117630"/>
                </a:lnTo>
                <a:lnTo>
                  <a:pt x="32336" y="119983"/>
                </a:lnTo>
                <a:lnTo>
                  <a:pt x="41571" y="124684"/>
                </a:lnTo>
                <a:lnTo>
                  <a:pt x="66976" y="124684"/>
                </a:lnTo>
                <a:lnTo>
                  <a:pt x="76215" y="119983"/>
                </a:lnTo>
                <a:lnTo>
                  <a:pt x="46190" y="119983"/>
                </a:lnTo>
                <a:lnTo>
                  <a:pt x="41571" y="115277"/>
                </a:lnTo>
                <a:lnTo>
                  <a:pt x="39263" y="110571"/>
                </a:lnTo>
                <a:lnTo>
                  <a:pt x="36951" y="98807"/>
                </a:lnTo>
                <a:lnTo>
                  <a:pt x="39263" y="96454"/>
                </a:lnTo>
                <a:lnTo>
                  <a:pt x="39263" y="79988"/>
                </a:lnTo>
                <a:lnTo>
                  <a:pt x="41571" y="79988"/>
                </a:lnTo>
                <a:lnTo>
                  <a:pt x="41571" y="70577"/>
                </a:lnTo>
                <a:lnTo>
                  <a:pt x="43883" y="70577"/>
                </a:lnTo>
                <a:lnTo>
                  <a:pt x="43883" y="63518"/>
                </a:lnTo>
                <a:lnTo>
                  <a:pt x="46190" y="63518"/>
                </a:lnTo>
                <a:lnTo>
                  <a:pt x="46190" y="56464"/>
                </a:lnTo>
                <a:lnTo>
                  <a:pt x="48502" y="56464"/>
                </a:lnTo>
                <a:lnTo>
                  <a:pt x="48502" y="51758"/>
                </a:lnTo>
                <a:close/>
              </a:path>
              <a:path w="125094" h="179069">
                <a:moveTo>
                  <a:pt x="99308" y="115277"/>
                </a:moveTo>
                <a:lnTo>
                  <a:pt x="78523" y="115277"/>
                </a:lnTo>
                <a:lnTo>
                  <a:pt x="80834" y="122336"/>
                </a:lnTo>
                <a:lnTo>
                  <a:pt x="99308" y="122336"/>
                </a:lnTo>
                <a:lnTo>
                  <a:pt x="99308" y="115277"/>
                </a:lnTo>
                <a:close/>
              </a:path>
              <a:path w="125094" h="179069">
                <a:moveTo>
                  <a:pt x="110855" y="2352"/>
                </a:moveTo>
                <a:lnTo>
                  <a:pt x="110855" y="7058"/>
                </a:lnTo>
                <a:lnTo>
                  <a:pt x="108547" y="9411"/>
                </a:lnTo>
                <a:lnTo>
                  <a:pt x="106235" y="9411"/>
                </a:lnTo>
                <a:lnTo>
                  <a:pt x="106235" y="18822"/>
                </a:lnTo>
                <a:lnTo>
                  <a:pt x="103928" y="18822"/>
                </a:lnTo>
                <a:lnTo>
                  <a:pt x="103928" y="28230"/>
                </a:lnTo>
                <a:lnTo>
                  <a:pt x="101616" y="28230"/>
                </a:lnTo>
                <a:lnTo>
                  <a:pt x="101616" y="37641"/>
                </a:lnTo>
                <a:lnTo>
                  <a:pt x="99308" y="37641"/>
                </a:lnTo>
                <a:lnTo>
                  <a:pt x="99308" y="47053"/>
                </a:lnTo>
                <a:lnTo>
                  <a:pt x="97000" y="47053"/>
                </a:lnTo>
                <a:lnTo>
                  <a:pt x="97000" y="56464"/>
                </a:lnTo>
                <a:lnTo>
                  <a:pt x="94689" y="56464"/>
                </a:lnTo>
                <a:lnTo>
                  <a:pt x="94689" y="65871"/>
                </a:lnTo>
                <a:lnTo>
                  <a:pt x="92381" y="65871"/>
                </a:lnTo>
                <a:lnTo>
                  <a:pt x="92381" y="75283"/>
                </a:lnTo>
                <a:lnTo>
                  <a:pt x="90069" y="75283"/>
                </a:lnTo>
                <a:lnTo>
                  <a:pt x="90069" y="84694"/>
                </a:lnTo>
                <a:lnTo>
                  <a:pt x="87761" y="84694"/>
                </a:lnTo>
                <a:lnTo>
                  <a:pt x="87761" y="91749"/>
                </a:lnTo>
                <a:lnTo>
                  <a:pt x="85450" y="91749"/>
                </a:lnTo>
                <a:lnTo>
                  <a:pt x="85450" y="98807"/>
                </a:lnTo>
                <a:lnTo>
                  <a:pt x="83142" y="101160"/>
                </a:lnTo>
                <a:lnTo>
                  <a:pt x="80834" y="101160"/>
                </a:lnTo>
                <a:lnTo>
                  <a:pt x="80834" y="105866"/>
                </a:lnTo>
                <a:lnTo>
                  <a:pt x="69284" y="117630"/>
                </a:lnTo>
                <a:lnTo>
                  <a:pt x="64668" y="119983"/>
                </a:lnTo>
                <a:lnTo>
                  <a:pt x="76215" y="119983"/>
                </a:lnTo>
                <a:lnTo>
                  <a:pt x="78523" y="117630"/>
                </a:lnTo>
                <a:lnTo>
                  <a:pt x="78523" y="115277"/>
                </a:lnTo>
                <a:lnTo>
                  <a:pt x="99308" y="115277"/>
                </a:lnTo>
                <a:lnTo>
                  <a:pt x="99308" y="112924"/>
                </a:lnTo>
                <a:lnTo>
                  <a:pt x="101616" y="112924"/>
                </a:lnTo>
                <a:lnTo>
                  <a:pt x="101616" y="103513"/>
                </a:lnTo>
                <a:lnTo>
                  <a:pt x="103928" y="103513"/>
                </a:lnTo>
                <a:lnTo>
                  <a:pt x="103928" y="94101"/>
                </a:lnTo>
                <a:lnTo>
                  <a:pt x="106235" y="94101"/>
                </a:lnTo>
                <a:lnTo>
                  <a:pt x="106235" y="82341"/>
                </a:lnTo>
                <a:lnTo>
                  <a:pt x="108547" y="82341"/>
                </a:lnTo>
                <a:lnTo>
                  <a:pt x="108547" y="72930"/>
                </a:lnTo>
                <a:lnTo>
                  <a:pt x="110855" y="72930"/>
                </a:lnTo>
                <a:lnTo>
                  <a:pt x="110855" y="63518"/>
                </a:lnTo>
                <a:lnTo>
                  <a:pt x="113167" y="63518"/>
                </a:lnTo>
                <a:lnTo>
                  <a:pt x="113167" y="54111"/>
                </a:lnTo>
                <a:lnTo>
                  <a:pt x="115474" y="54111"/>
                </a:lnTo>
                <a:lnTo>
                  <a:pt x="115474" y="42347"/>
                </a:lnTo>
                <a:lnTo>
                  <a:pt x="117782" y="42347"/>
                </a:lnTo>
                <a:lnTo>
                  <a:pt x="117782" y="32935"/>
                </a:lnTo>
                <a:lnTo>
                  <a:pt x="120094" y="32935"/>
                </a:lnTo>
                <a:lnTo>
                  <a:pt x="120094" y="23528"/>
                </a:lnTo>
                <a:lnTo>
                  <a:pt x="122401" y="23528"/>
                </a:lnTo>
                <a:lnTo>
                  <a:pt x="122401" y="11764"/>
                </a:lnTo>
                <a:lnTo>
                  <a:pt x="124713" y="11764"/>
                </a:lnTo>
                <a:lnTo>
                  <a:pt x="122401" y="4705"/>
                </a:lnTo>
                <a:lnTo>
                  <a:pt x="110855" y="2352"/>
                </a:lnTo>
                <a:close/>
              </a:path>
              <a:path w="125094" h="179069">
                <a:moveTo>
                  <a:pt x="50810" y="44700"/>
                </a:moveTo>
                <a:lnTo>
                  <a:pt x="32336" y="44700"/>
                </a:lnTo>
                <a:lnTo>
                  <a:pt x="32336" y="51758"/>
                </a:lnTo>
                <a:lnTo>
                  <a:pt x="50810" y="51758"/>
                </a:lnTo>
                <a:lnTo>
                  <a:pt x="50810" y="44700"/>
                </a:lnTo>
                <a:close/>
              </a:path>
              <a:path w="125094" h="179069">
                <a:moveTo>
                  <a:pt x="53117" y="37641"/>
                </a:moveTo>
                <a:lnTo>
                  <a:pt x="34644" y="37641"/>
                </a:lnTo>
                <a:lnTo>
                  <a:pt x="34644" y="44700"/>
                </a:lnTo>
                <a:lnTo>
                  <a:pt x="53117" y="44700"/>
                </a:lnTo>
                <a:lnTo>
                  <a:pt x="53117" y="37641"/>
                </a:lnTo>
                <a:close/>
              </a:path>
              <a:path w="125094" h="179069">
                <a:moveTo>
                  <a:pt x="9238" y="32935"/>
                </a:moveTo>
                <a:lnTo>
                  <a:pt x="2311" y="32935"/>
                </a:lnTo>
                <a:lnTo>
                  <a:pt x="2311" y="39994"/>
                </a:lnTo>
                <a:lnTo>
                  <a:pt x="0" y="42347"/>
                </a:lnTo>
                <a:lnTo>
                  <a:pt x="6927" y="42347"/>
                </a:lnTo>
                <a:lnTo>
                  <a:pt x="6927" y="37641"/>
                </a:lnTo>
                <a:lnTo>
                  <a:pt x="9238" y="37641"/>
                </a:lnTo>
                <a:lnTo>
                  <a:pt x="9238" y="32935"/>
                </a:lnTo>
                <a:close/>
              </a:path>
              <a:path w="125094" h="179069">
                <a:moveTo>
                  <a:pt x="55429" y="32935"/>
                </a:moveTo>
                <a:lnTo>
                  <a:pt x="36951" y="32935"/>
                </a:lnTo>
                <a:lnTo>
                  <a:pt x="36951" y="37641"/>
                </a:lnTo>
                <a:lnTo>
                  <a:pt x="55429" y="37641"/>
                </a:lnTo>
                <a:lnTo>
                  <a:pt x="55429" y="32935"/>
                </a:lnTo>
                <a:close/>
              </a:path>
              <a:path w="125094" h="179069">
                <a:moveTo>
                  <a:pt x="11546" y="25877"/>
                </a:moveTo>
                <a:lnTo>
                  <a:pt x="4619" y="25877"/>
                </a:lnTo>
                <a:lnTo>
                  <a:pt x="4619" y="32935"/>
                </a:lnTo>
                <a:lnTo>
                  <a:pt x="11546" y="32935"/>
                </a:lnTo>
                <a:lnTo>
                  <a:pt x="11546" y="25877"/>
                </a:lnTo>
                <a:close/>
              </a:path>
              <a:path w="125094" h="179069">
                <a:moveTo>
                  <a:pt x="53117" y="4705"/>
                </a:moveTo>
                <a:lnTo>
                  <a:pt x="41571" y="4705"/>
                </a:lnTo>
                <a:lnTo>
                  <a:pt x="41571" y="25877"/>
                </a:lnTo>
                <a:lnTo>
                  <a:pt x="39263" y="25877"/>
                </a:lnTo>
                <a:lnTo>
                  <a:pt x="39263" y="32935"/>
                </a:lnTo>
                <a:lnTo>
                  <a:pt x="57737" y="32935"/>
                </a:lnTo>
                <a:lnTo>
                  <a:pt x="55429" y="11764"/>
                </a:lnTo>
                <a:lnTo>
                  <a:pt x="53117" y="9411"/>
                </a:lnTo>
                <a:lnTo>
                  <a:pt x="53117" y="4705"/>
                </a:lnTo>
                <a:close/>
              </a:path>
              <a:path w="125094" h="179069">
                <a:moveTo>
                  <a:pt x="13858" y="21175"/>
                </a:moveTo>
                <a:lnTo>
                  <a:pt x="6927" y="21175"/>
                </a:lnTo>
                <a:lnTo>
                  <a:pt x="6927" y="25877"/>
                </a:lnTo>
                <a:lnTo>
                  <a:pt x="13858" y="25877"/>
                </a:lnTo>
                <a:lnTo>
                  <a:pt x="13858" y="21175"/>
                </a:lnTo>
                <a:close/>
              </a:path>
              <a:path w="125094" h="179069">
                <a:moveTo>
                  <a:pt x="16166" y="16470"/>
                </a:moveTo>
                <a:lnTo>
                  <a:pt x="9238" y="16470"/>
                </a:lnTo>
                <a:lnTo>
                  <a:pt x="9238" y="21175"/>
                </a:lnTo>
                <a:lnTo>
                  <a:pt x="16166" y="21175"/>
                </a:lnTo>
                <a:lnTo>
                  <a:pt x="16166" y="16470"/>
                </a:lnTo>
                <a:close/>
              </a:path>
              <a:path w="125094" h="179069">
                <a:moveTo>
                  <a:pt x="46190" y="0"/>
                </a:moveTo>
                <a:lnTo>
                  <a:pt x="25405" y="2352"/>
                </a:lnTo>
                <a:lnTo>
                  <a:pt x="23093" y="4705"/>
                </a:lnTo>
                <a:lnTo>
                  <a:pt x="18473" y="7058"/>
                </a:lnTo>
                <a:lnTo>
                  <a:pt x="16166" y="7058"/>
                </a:lnTo>
                <a:lnTo>
                  <a:pt x="16166" y="11764"/>
                </a:lnTo>
                <a:lnTo>
                  <a:pt x="11546" y="16470"/>
                </a:lnTo>
                <a:lnTo>
                  <a:pt x="18473" y="16470"/>
                </a:lnTo>
                <a:lnTo>
                  <a:pt x="27712" y="7058"/>
                </a:lnTo>
                <a:lnTo>
                  <a:pt x="41571" y="4705"/>
                </a:lnTo>
                <a:lnTo>
                  <a:pt x="48502" y="4705"/>
                </a:lnTo>
                <a:lnTo>
                  <a:pt x="46190" y="2352"/>
                </a:lnTo>
                <a:lnTo>
                  <a:pt x="4619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088891" y="4608029"/>
            <a:ext cx="140335" cy="139700"/>
          </a:xfrm>
          <a:custGeom>
            <a:avLst/>
            <a:gdLst/>
            <a:ahLst/>
            <a:cxnLst/>
            <a:rect l="l" t="t" r="r" b="b"/>
            <a:pathLst>
              <a:path w="140335" h="139700">
                <a:moveTo>
                  <a:pt x="0" y="69126"/>
                </a:moveTo>
                <a:lnTo>
                  <a:pt x="12535" y="29094"/>
                </a:lnTo>
                <a:lnTo>
                  <a:pt x="44694" y="3763"/>
                </a:lnTo>
                <a:lnTo>
                  <a:pt x="58361" y="0"/>
                </a:lnTo>
                <a:lnTo>
                  <a:pt x="75295" y="948"/>
                </a:lnTo>
                <a:lnTo>
                  <a:pt x="115474" y="17364"/>
                </a:lnTo>
                <a:lnTo>
                  <a:pt x="137233" y="49079"/>
                </a:lnTo>
                <a:lnTo>
                  <a:pt x="139840" y="61925"/>
                </a:lnTo>
                <a:lnTo>
                  <a:pt x="138614" y="77982"/>
                </a:lnTo>
                <a:lnTo>
                  <a:pt x="120712" y="116618"/>
                </a:lnTo>
                <a:lnTo>
                  <a:pt x="86970" y="137165"/>
                </a:lnTo>
                <a:lnTo>
                  <a:pt x="73423" y="139152"/>
                </a:lnTo>
                <a:lnTo>
                  <a:pt x="58190" y="137753"/>
                </a:lnTo>
                <a:lnTo>
                  <a:pt x="20929" y="118682"/>
                </a:lnTo>
                <a:lnTo>
                  <a:pt x="1424" y="83231"/>
                </a:lnTo>
                <a:lnTo>
                  <a:pt x="0" y="69126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696967" y="4018056"/>
            <a:ext cx="139065" cy="138430"/>
          </a:xfrm>
          <a:custGeom>
            <a:avLst/>
            <a:gdLst/>
            <a:ahLst/>
            <a:cxnLst/>
            <a:rect l="l" t="t" r="r" b="b"/>
            <a:pathLst>
              <a:path w="139064" h="138429">
                <a:moveTo>
                  <a:pt x="0" y="68549"/>
                </a:moveTo>
                <a:lnTo>
                  <a:pt x="12647" y="28566"/>
                </a:lnTo>
                <a:lnTo>
                  <a:pt x="45048" y="3566"/>
                </a:lnTo>
                <a:lnTo>
                  <a:pt x="58801" y="0"/>
                </a:lnTo>
                <a:lnTo>
                  <a:pt x="75536" y="1035"/>
                </a:lnTo>
                <a:lnTo>
                  <a:pt x="115203" y="17972"/>
                </a:lnTo>
                <a:lnTo>
                  <a:pt x="136250" y="50412"/>
                </a:lnTo>
                <a:lnTo>
                  <a:pt x="138503" y="63505"/>
                </a:lnTo>
                <a:lnTo>
                  <a:pt x="137162" y="79129"/>
                </a:lnTo>
                <a:lnTo>
                  <a:pt x="118453" y="116888"/>
                </a:lnTo>
                <a:lnTo>
                  <a:pt x="83535" y="136433"/>
                </a:lnTo>
                <a:lnTo>
                  <a:pt x="69587" y="137890"/>
                </a:lnTo>
                <a:lnTo>
                  <a:pt x="55049" y="136388"/>
                </a:lnTo>
                <a:lnTo>
                  <a:pt x="19045" y="116298"/>
                </a:lnTo>
                <a:lnTo>
                  <a:pt x="819" y="79266"/>
                </a:lnTo>
                <a:lnTo>
                  <a:pt x="0" y="68549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074330" y="3771089"/>
            <a:ext cx="462535" cy="24741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636391" y="3896874"/>
            <a:ext cx="151765" cy="0"/>
          </a:xfrm>
          <a:custGeom>
            <a:avLst/>
            <a:gdLst/>
            <a:ahLst/>
            <a:cxnLst/>
            <a:rect l="l" t="t" r="r" b="b"/>
            <a:pathLst>
              <a:path w="151765">
                <a:moveTo>
                  <a:pt x="0" y="0"/>
                </a:moveTo>
                <a:lnTo>
                  <a:pt x="151428" y="0"/>
                </a:lnTo>
              </a:path>
            </a:pathLst>
          </a:custGeom>
          <a:ln w="1166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874931" y="3852173"/>
            <a:ext cx="81280" cy="106045"/>
          </a:xfrm>
          <a:custGeom>
            <a:avLst/>
            <a:gdLst/>
            <a:ahLst/>
            <a:cxnLst/>
            <a:rect l="l" t="t" r="r" b="b"/>
            <a:pathLst>
              <a:path w="81279" h="106045">
                <a:moveTo>
                  <a:pt x="26968" y="33266"/>
                </a:moveTo>
                <a:lnTo>
                  <a:pt x="6206" y="33266"/>
                </a:lnTo>
                <a:lnTo>
                  <a:pt x="6206" y="39504"/>
                </a:lnTo>
                <a:lnTo>
                  <a:pt x="4137" y="39504"/>
                </a:lnTo>
                <a:lnTo>
                  <a:pt x="4137" y="45743"/>
                </a:lnTo>
                <a:lnTo>
                  <a:pt x="2068" y="45743"/>
                </a:lnTo>
                <a:lnTo>
                  <a:pt x="2068" y="60295"/>
                </a:lnTo>
                <a:lnTo>
                  <a:pt x="0" y="62374"/>
                </a:lnTo>
                <a:lnTo>
                  <a:pt x="2068" y="72771"/>
                </a:lnTo>
                <a:lnTo>
                  <a:pt x="4137" y="81085"/>
                </a:lnTo>
                <a:lnTo>
                  <a:pt x="6206" y="85244"/>
                </a:lnTo>
                <a:lnTo>
                  <a:pt x="8275" y="87323"/>
                </a:lnTo>
                <a:lnTo>
                  <a:pt x="10380" y="91482"/>
                </a:lnTo>
                <a:lnTo>
                  <a:pt x="16587" y="97720"/>
                </a:lnTo>
                <a:lnTo>
                  <a:pt x="20725" y="99800"/>
                </a:lnTo>
                <a:lnTo>
                  <a:pt x="22794" y="101879"/>
                </a:lnTo>
                <a:lnTo>
                  <a:pt x="26968" y="103959"/>
                </a:lnTo>
                <a:lnTo>
                  <a:pt x="33174" y="106034"/>
                </a:lnTo>
                <a:lnTo>
                  <a:pt x="58074" y="106034"/>
                </a:lnTo>
                <a:lnTo>
                  <a:pt x="64281" y="103959"/>
                </a:lnTo>
                <a:lnTo>
                  <a:pt x="68436" y="101879"/>
                </a:lnTo>
                <a:lnTo>
                  <a:pt x="35243" y="101879"/>
                </a:lnTo>
                <a:lnTo>
                  <a:pt x="31106" y="99800"/>
                </a:lnTo>
                <a:lnTo>
                  <a:pt x="29037" y="97720"/>
                </a:lnTo>
                <a:lnTo>
                  <a:pt x="24899" y="95641"/>
                </a:lnTo>
                <a:lnTo>
                  <a:pt x="18656" y="83165"/>
                </a:lnTo>
                <a:lnTo>
                  <a:pt x="16587" y="70692"/>
                </a:lnTo>
                <a:lnTo>
                  <a:pt x="18656" y="68612"/>
                </a:lnTo>
                <a:lnTo>
                  <a:pt x="18656" y="58215"/>
                </a:lnTo>
                <a:lnTo>
                  <a:pt x="20725" y="58215"/>
                </a:lnTo>
                <a:lnTo>
                  <a:pt x="20725" y="49898"/>
                </a:lnTo>
                <a:lnTo>
                  <a:pt x="62212" y="49898"/>
                </a:lnTo>
                <a:lnTo>
                  <a:pt x="68455" y="47818"/>
                </a:lnTo>
                <a:lnTo>
                  <a:pt x="68455" y="43663"/>
                </a:lnTo>
                <a:lnTo>
                  <a:pt x="22794" y="43663"/>
                </a:lnTo>
                <a:lnTo>
                  <a:pt x="24899" y="41584"/>
                </a:lnTo>
                <a:lnTo>
                  <a:pt x="24899" y="37425"/>
                </a:lnTo>
                <a:lnTo>
                  <a:pt x="26968" y="37425"/>
                </a:lnTo>
                <a:lnTo>
                  <a:pt x="26968" y="33266"/>
                </a:lnTo>
                <a:close/>
              </a:path>
              <a:path w="81279" h="106045">
                <a:moveTo>
                  <a:pt x="74661" y="93562"/>
                </a:moveTo>
                <a:lnTo>
                  <a:pt x="68455" y="95641"/>
                </a:lnTo>
                <a:lnTo>
                  <a:pt x="60143" y="99800"/>
                </a:lnTo>
                <a:lnTo>
                  <a:pt x="53936" y="101879"/>
                </a:lnTo>
                <a:lnTo>
                  <a:pt x="68436" y="101879"/>
                </a:lnTo>
                <a:lnTo>
                  <a:pt x="72592" y="99800"/>
                </a:lnTo>
                <a:lnTo>
                  <a:pt x="74661" y="97720"/>
                </a:lnTo>
                <a:lnTo>
                  <a:pt x="74661" y="93562"/>
                </a:lnTo>
                <a:close/>
              </a:path>
              <a:path w="81279" h="106045">
                <a:moveTo>
                  <a:pt x="29037" y="27028"/>
                </a:moveTo>
                <a:lnTo>
                  <a:pt x="10380" y="27028"/>
                </a:lnTo>
                <a:lnTo>
                  <a:pt x="10380" y="31187"/>
                </a:lnTo>
                <a:lnTo>
                  <a:pt x="8275" y="33266"/>
                </a:lnTo>
                <a:lnTo>
                  <a:pt x="29037" y="33266"/>
                </a:lnTo>
                <a:lnTo>
                  <a:pt x="29037" y="27028"/>
                </a:lnTo>
                <a:close/>
              </a:path>
              <a:path w="81279" h="106045">
                <a:moveTo>
                  <a:pt x="33174" y="20790"/>
                </a:moveTo>
                <a:lnTo>
                  <a:pt x="14518" y="20790"/>
                </a:lnTo>
                <a:lnTo>
                  <a:pt x="14518" y="24949"/>
                </a:lnTo>
                <a:lnTo>
                  <a:pt x="12449" y="27028"/>
                </a:lnTo>
                <a:lnTo>
                  <a:pt x="31106" y="27028"/>
                </a:lnTo>
                <a:lnTo>
                  <a:pt x="33174" y="24949"/>
                </a:lnTo>
                <a:lnTo>
                  <a:pt x="33174" y="20790"/>
                </a:lnTo>
                <a:close/>
              </a:path>
              <a:path w="81279" h="106045">
                <a:moveTo>
                  <a:pt x="80868" y="0"/>
                </a:moveTo>
                <a:lnTo>
                  <a:pt x="49762" y="2079"/>
                </a:lnTo>
                <a:lnTo>
                  <a:pt x="41486" y="4158"/>
                </a:lnTo>
                <a:lnTo>
                  <a:pt x="39417" y="6238"/>
                </a:lnTo>
                <a:lnTo>
                  <a:pt x="31106" y="10397"/>
                </a:lnTo>
                <a:lnTo>
                  <a:pt x="29037" y="12476"/>
                </a:lnTo>
                <a:lnTo>
                  <a:pt x="20725" y="16635"/>
                </a:lnTo>
                <a:lnTo>
                  <a:pt x="16587" y="20790"/>
                </a:lnTo>
                <a:lnTo>
                  <a:pt x="35243" y="20790"/>
                </a:lnTo>
                <a:lnTo>
                  <a:pt x="41486" y="14555"/>
                </a:lnTo>
                <a:lnTo>
                  <a:pt x="45624" y="12476"/>
                </a:lnTo>
                <a:lnTo>
                  <a:pt x="47693" y="10397"/>
                </a:lnTo>
                <a:lnTo>
                  <a:pt x="53936" y="8317"/>
                </a:lnTo>
                <a:lnTo>
                  <a:pt x="72592" y="6238"/>
                </a:lnTo>
                <a:lnTo>
                  <a:pt x="80868" y="4158"/>
                </a:lnTo>
                <a:lnTo>
                  <a:pt x="8086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458891" y="2321765"/>
            <a:ext cx="435116" cy="24741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985165" y="2365423"/>
            <a:ext cx="161925" cy="160655"/>
          </a:xfrm>
          <a:custGeom>
            <a:avLst/>
            <a:gdLst/>
            <a:ahLst/>
            <a:cxnLst/>
            <a:rect l="l" t="t" r="r" b="b"/>
            <a:pathLst>
              <a:path w="161925" h="160655">
                <a:moveTo>
                  <a:pt x="87023" y="85244"/>
                </a:moveTo>
                <a:lnTo>
                  <a:pt x="76689" y="85244"/>
                </a:lnTo>
                <a:lnTo>
                  <a:pt x="76689" y="153857"/>
                </a:lnTo>
                <a:lnTo>
                  <a:pt x="78756" y="160095"/>
                </a:lnTo>
                <a:lnTo>
                  <a:pt x="87023" y="160095"/>
                </a:lnTo>
                <a:lnTo>
                  <a:pt x="87023" y="85244"/>
                </a:lnTo>
                <a:close/>
              </a:path>
              <a:path w="161925" h="160655">
                <a:moveTo>
                  <a:pt x="87023" y="0"/>
                </a:moveTo>
                <a:lnTo>
                  <a:pt x="78756" y="0"/>
                </a:lnTo>
                <a:lnTo>
                  <a:pt x="78756" y="6238"/>
                </a:lnTo>
                <a:lnTo>
                  <a:pt x="76689" y="6238"/>
                </a:lnTo>
                <a:lnTo>
                  <a:pt x="76689" y="76930"/>
                </a:lnTo>
                <a:lnTo>
                  <a:pt x="2103" y="79009"/>
                </a:lnTo>
                <a:lnTo>
                  <a:pt x="0" y="81089"/>
                </a:lnTo>
                <a:lnTo>
                  <a:pt x="2103" y="83168"/>
                </a:lnTo>
                <a:lnTo>
                  <a:pt x="8303" y="85244"/>
                </a:lnTo>
                <a:lnTo>
                  <a:pt x="155409" y="85244"/>
                </a:lnTo>
                <a:lnTo>
                  <a:pt x="161646" y="83168"/>
                </a:lnTo>
                <a:lnTo>
                  <a:pt x="161646" y="76930"/>
                </a:lnTo>
                <a:lnTo>
                  <a:pt x="87023" y="76930"/>
                </a:lnTo>
                <a:lnTo>
                  <a:pt x="8702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227598" y="2402849"/>
            <a:ext cx="81280" cy="106045"/>
          </a:xfrm>
          <a:custGeom>
            <a:avLst/>
            <a:gdLst/>
            <a:ahLst/>
            <a:cxnLst/>
            <a:rect l="l" t="t" r="r" b="b"/>
            <a:pathLst>
              <a:path w="81279" h="106044">
                <a:moveTo>
                  <a:pt x="26941" y="33266"/>
                </a:moveTo>
                <a:lnTo>
                  <a:pt x="6236" y="33266"/>
                </a:lnTo>
                <a:lnTo>
                  <a:pt x="6236" y="39504"/>
                </a:lnTo>
                <a:lnTo>
                  <a:pt x="4133" y="39504"/>
                </a:lnTo>
                <a:lnTo>
                  <a:pt x="4133" y="45743"/>
                </a:lnTo>
                <a:lnTo>
                  <a:pt x="2066" y="45743"/>
                </a:lnTo>
                <a:lnTo>
                  <a:pt x="2066" y="60295"/>
                </a:lnTo>
                <a:lnTo>
                  <a:pt x="0" y="62374"/>
                </a:lnTo>
                <a:lnTo>
                  <a:pt x="2066" y="72771"/>
                </a:lnTo>
                <a:lnTo>
                  <a:pt x="4133" y="81085"/>
                </a:lnTo>
                <a:lnTo>
                  <a:pt x="6236" y="85244"/>
                </a:lnTo>
                <a:lnTo>
                  <a:pt x="8303" y="87323"/>
                </a:lnTo>
                <a:lnTo>
                  <a:pt x="10370" y="91482"/>
                </a:lnTo>
                <a:lnTo>
                  <a:pt x="16570" y="97720"/>
                </a:lnTo>
                <a:lnTo>
                  <a:pt x="20740" y="99800"/>
                </a:lnTo>
                <a:lnTo>
                  <a:pt x="22807" y="101879"/>
                </a:lnTo>
                <a:lnTo>
                  <a:pt x="26941" y="103959"/>
                </a:lnTo>
                <a:lnTo>
                  <a:pt x="33141" y="106034"/>
                </a:lnTo>
                <a:lnTo>
                  <a:pt x="58015" y="106034"/>
                </a:lnTo>
                <a:lnTo>
                  <a:pt x="64252" y="103959"/>
                </a:lnTo>
                <a:lnTo>
                  <a:pt x="68386" y="101879"/>
                </a:lnTo>
                <a:lnTo>
                  <a:pt x="35244" y="101879"/>
                </a:lnTo>
                <a:lnTo>
                  <a:pt x="31074" y="99800"/>
                </a:lnTo>
                <a:lnTo>
                  <a:pt x="29007" y="97720"/>
                </a:lnTo>
                <a:lnTo>
                  <a:pt x="24874" y="95641"/>
                </a:lnTo>
                <a:lnTo>
                  <a:pt x="18637" y="83165"/>
                </a:lnTo>
                <a:lnTo>
                  <a:pt x="16570" y="70692"/>
                </a:lnTo>
                <a:lnTo>
                  <a:pt x="18637" y="68612"/>
                </a:lnTo>
                <a:lnTo>
                  <a:pt x="18637" y="58215"/>
                </a:lnTo>
                <a:lnTo>
                  <a:pt x="20740" y="58215"/>
                </a:lnTo>
                <a:lnTo>
                  <a:pt x="20740" y="49898"/>
                </a:lnTo>
                <a:lnTo>
                  <a:pt x="60082" y="49898"/>
                </a:lnTo>
                <a:lnTo>
                  <a:pt x="68386" y="47818"/>
                </a:lnTo>
                <a:lnTo>
                  <a:pt x="68386" y="43663"/>
                </a:lnTo>
                <a:lnTo>
                  <a:pt x="22807" y="43663"/>
                </a:lnTo>
                <a:lnTo>
                  <a:pt x="24874" y="41584"/>
                </a:lnTo>
                <a:lnTo>
                  <a:pt x="24874" y="37425"/>
                </a:lnTo>
                <a:lnTo>
                  <a:pt x="26941" y="37425"/>
                </a:lnTo>
                <a:lnTo>
                  <a:pt x="26941" y="33266"/>
                </a:lnTo>
                <a:close/>
              </a:path>
              <a:path w="81279" h="106044">
                <a:moveTo>
                  <a:pt x="74586" y="93562"/>
                </a:moveTo>
                <a:lnTo>
                  <a:pt x="68386" y="95641"/>
                </a:lnTo>
                <a:lnTo>
                  <a:pt x="60082" y="99800"/>
                </a:lnTo>
                <a:lnTo>
                  <a:pt x="53882" y="101879"/>
                </a:lnTo>
                <a:lnTo>
                  <a:pt x="68386" y="101879"/>
                </a:lnTo>
                <a:lnTo>
                  <a:pt x="72519" y="99800"/>
                </a:lnTo>
                <a:lnTo>
                  <a:pt x="74586" y="97720"/>
                </a:lnTo>
                <a:lnTo>
                  <a:pt x="74586" y="93562"/>
                </a:lnTo>
                <a:close/>
              </a:path>
              <a:path w="81279" h="106044">
                <a:moveTo>
                  <a:pt x="29007" y="27028"/>
                </a:moveTo>
                <a:lnTo>
                  <a:pt x="10370" y="27028"/>
                </a:lnTo>
                <a:lnTo>
                  <a:pt x="10370" y="31187"/>
                </a:lnTo>
                <a:lnTo>
                  <a:pt x="8303" y="33266"/>
                </a:lnTo>
                <a:lnTo>
                  <a:pt x="29007" y="33266"/>
                </a:lnTo>
                <a:lnTo>
                  <a:pt x="29007" y="27028"/>
                </a:lnTo>
                <a:close/>
              </a:path>
              <a:path w="81279" h="106044">
                <a:moveTo>
                  <a:pt x="33141" y="20790"/>
                </a:moveTo>
                <a:lnTo>
                  <a:pt x="14503" y="20790"/>
                </a:lnTo>
                <a:lnTo>
                  <a:pt x="14503" y="24949"/>
                </a:lnTo>
                <a:lnTo>
                  <a:pt x="12437" y="27028"/>
                </a:lnTo>
                <a:lnTo>
                  <a:pt x="31074" y="27028"/>
                </a:lnTo>
                <a:lnTo>
                  <a:pt x="33141" y="24949"/>
                </a:lnTo>
                <a:lnTo>
                  <a:pt x="33141" y="20790"/>
                </a:lnTo>
                <a:close/>
              </a:path>
              <a:path w="81279" h="106044">
                <a:moveTo>
                  <a:pt x="80823" y="0"/>
                </a:moveTo>
                <a:lnTo>
                  <a:pt x="49748" y="2079"/>
                </a:lnTo>
                <a:lnTo>
                  <a:pt x="41444" y="4158"/>
                </a:lnTo>
                <a:lnTo>
                  <a:pt x="39378" y="6238"/>
                </a:lnTo>
                <a:lnTo>
                  <a:pt x="31074" y="10397"/>
                </a:lnTo>
                <a:lnTo>
                  <a:pt x="29007" y="12476"/>
                </a:lnTo>
                <a:lnTo>
                  <a:pt x="20740" y="16635"/>
                </a:lnTo>
                <a:lnTo>
                  <a:pt x="16570" y="20790"/>
                </a:lnTo>
                <a:lnTo>
                  <a:pt x="35244" y="20790"/>
                </a:lnTo>
                <a:lnTo>
                  <a:pt x="41444" y="14555"/>
                </a:lnTo>
                <a:lnTo>
                  <a:pt x="45578" y="12476"/>
                </a:lnTo>
                <a:lnTo>
                  <a:pt x="47645" y="10397"/>
                </a:lnTo>
                <a:lnTo>
                  <a:pt x="53882" y="8317"/>
                </a:lnTo>
                <a:lnTo>
                  <a:pt x="72519" y="6238"/>
                </a:lnTo>
                <a:lnTo>
                  <a:pt x="80823" y="4158"/>
                </a:lnTo>
                <a:lnTo>
                  <a:pt x="8082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833586" y="2532643"/>
            <a:ext cx="794416" cy="59409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401514" y="2630149"/>
            <a:ext cx="161925" cy="56515"/>
          </a:xfrm>
          <a:custGeom>
            <a:avLst/>
            <a:gdLst/>
            <a:ahLst/>
            <a:cxnLst/>
            <a:rect l="l" t="t" r="r" b="b"/>
            <a:pathLst>
              <a:path w="161925" h="56514">
                <a:moveTo>
                  <a:pt x="161707" y="45639"/>
                </a:moveTo>
                <a:lnTo>
                  <a:pt x="2103" y="47714"/>
                </a:lnTo>
                <a:lnTo>
                  <a:pt x="0" y="49789"/>
                </a:lnTo>
                <a:lnTo>
                  <a:pt x="2103" y="53939"/>
                </a:lnTo>
                <a:lnTo>
                  <a:pt x="8306" y="56014"/>
                </a:lnTo>
                <a:lnTo>
                  <a:pt x="153401" y="56014"/>
                </a:lnTo>
                <a:lnTo>
                  <a:pt x="161707" y="53939"/>
                </a:lnTo>
                <a:lnTo>
                  <a:pt x="161707" y="45639"/>
                </a:lnTo>
                <a:close/>
              </a:path>
              <a:path w="161925" h="56514">
                <a:moveTo>
                  <a:pt x="161707" y="0"/>
                </a:moveTo>
                <a:lnTo>
                  <a:pt x="2103" y="2071"/>
                </a:lnTo>
                <a:lnTo>
                  <a:pt x="0" y="4146"/>
                </a:lnTo>
                <a:lnTo>
                  <a:pt x="2103" y="6220"/>
                </a:lnTo>
                <a:lnTo>
                  <a:pt x="8306" y="8295"/>
                </a:lnTo>
                <a:lnTo>
                  <a:pt x="153401" y="8295"/>
                </a:lnTo>
                <a:lnTo>
                  <a:pt x="161707" y="6220"/>
                </a:lnTo>
                <a:lnTo>
                  <a:pt x="161707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654414" y="2607326"/>
            <a:ext cx="189230" cy="112395"/>
          </a:xfrm>
          <a:custGeom>
            <a:avLst/>
            <a:gdLst/>
            <a:ahLst/>
            <a:cxnLst/>
            <a:rect l="l" t="t" r="r" b="b"/>
            <a:pathLst>
              <a:path w="189229" h="112394">
                <a:moveTo>
                  <a:pt x="58037" y="47718"/>
                </a:moveTo>
                <a:lnTo>
                  <a:pt x="29018" y="47718"/>
                </a:lnTo>
                <a:lnTo>
                  <a:pt x="29018" y="56014"/>
                </a:lnTo>
                <a:lnTo>
                  <a:pt x="26951" y="56014"/>
                </a:lnTo>
                <a:lnTo>
                  <a:pt x="26951" y="62238"/>
                </a:lnTo>
                <a:lnTo>
                  <a:pt x="24883" y="62238"/>
                </a:lnTo>
                <a:lnTo>
                  <a:pt x="24883" y="78837"/>
                </a:lnTo>
                <a:lnTo>
                  <a:pt x="22779" y="80912"/>
                </a:lnTo>
                <a:lnTo>
                  <a:pt x="24883" y="91283"/>
                </a:lnTo>
                <a:lnTo>
                  <a:pt x="26951" y="97508"/>
                </a:lnTo>
                <a:lnTo>
                  <a:pt x="35221" y="105807"/>
                </a:lnTo>
                <a:lnTo>
                  <a:pt x="43528" y="109957"/>
                </a:lnTo>
                <a:lnTo>
                  <a:pt x="49731" y="112028"/>
                </a:lnTo>
                <a:lnTo>
                  <a:pt x="80817" y="112028"/>
                </a:lnTo>
                <a:lnTo>
                  <a:pt x="82921" y="109957"/>
                </a:lnTo>
                <a:lnTo>
                  <a:pt x="87056" y="107882"/>
                </a:lnTo>
                <a:lnTo>
                  <a:pt x="91191" y="103732"/>
                </a:lnTo>
                <a:lnTo>
                  <a:pt x="62173" y="103732"/>
                </a:lnTo>
                <a:lnTo>
                  <a:pt x="58037" y="101657"/>
                </a:lnTo>
                <a:lnTo>
                  <a:pt x="51798" y="95433"/>
                </a:lnTo>
                <a:lnTo>
                  <a:pt x="49731" y="85058"/>
                </a:lnTo>
                <a:lnTo>
                  <a:pt x="51798" y="82983"/>
                </a:lnTo>
                <a:lnTo>
                  <a:pt x="51798" y="66388"/>
                </a:lnTo>
                <a:lnTo>
                  <a:pt x="53902" y="66388"/>
                </a:lnTo>
                <a:lnTo>
                  <a:pt x="53902" y="60164"/>
                </a:lnTo>
                <a:lnTo>
                  <a:pt x="55970" y="60164"/>
                </a:lnTo>
                <a:lnTo>
                  <a:pt x="55970" y="51868"/>
                </a:lnTo>
                <a:lnTo>
                  <a:pt x="58037" y="51868"/>
                </a:lnTo>
                <a:lnTo>
                  <a:pt x="58037" y="47718"/>
                </a:lnTo>
                <a:close/>
              </a:path>
              <a:path w="189229" h="112394">
                <a:moveTo>
                  <a:pt x="120210" y="99582"/>
                </a:moveTo>
                <a:lnTo>
                  <a:pt x="93259" y="99582"/>
                </a:lnTo>
                <a:lnTo>
                  <a:pt x="97430" y="101657"/>
                </a:lnTo>
                <a:lnTo>
                  <a:pt x="99498" y="103732"/>
                </a:lnTo>
                <a:lnTo>
                  <a:pt x="103633" y="105807"/>
                </a:lnTo>
                <a:lnTo>
                  <a:pt x="105701" y="107882"/>
                </a:lnTo>
                <a:lnTo>
                  <a:pt x="109836" y="109957"/>
                </a:lnTo>
                <a:lnTo>
                  <a:pt x="116075" y="112028"/>
                </a:lnTo>
                <a:lnTo>
                  <a:pt x="145094" y="112028"/>
                </a:lnTo>
                <a:lnTo>
                  <a:pt x="151297" y="109957"/>
                </a:lnTo>
                <a:lnTo>
                  <a:pt x="155468" y="107882"/>
                </a:lnTo>
                <a:lnTo>
                  <a:pt x="159604" y="103732"/>
                </a:lnTo>
                <a:lnTo>
                  <a:pt x="126449" y="103732"/>
                </a:lnTo>
                <a:lnTo>
                  <a:pt x="122278" y="101657"/>
                </a:lnTo>
                <a:lnTo>
                  <a:pt x="120210" y="99582"/>
                </a:lnTo>
                <a:close/>
              </a:path>
              <a:path w="189229" h="112394">
                <a:moveTo>
                  <a:pt x="128517" y="22823"/>
                </a:moveTo>
                <a:lnTo>
                  <a:pt x="101566" y="22823"/>
                </a:lnTo>
                <a:lnTo>
                  <a:pt x="101566" y="31119"/>
                </a:lnTo>
                <a:lnTo>
                  <a:pt x="99498" y="31119"/>
                </a:lnTo>
                <a:lnTo>
                  <a:pt x="99498" y="39418"/>
                </a:lnTo>
                <a:lnTo>
                  <a:pt x="97430" y="39418"/>
                </a:lnTo>
                <a:lnTo>
                  <a:pt x="97430" y="47718"/>
                </a:lnTo>
                <a:lnTo>
                  <a:pt x="95327" y="47718"/>
                </a:lnTo>
                <a:lnTo>
                  <a:pt x="95327" y="56014"/>
                </a:lnTo>
                <a:lnTo>
                  <a:pt x="93259" y="56014"/>
                </a:lnTo>
                <a:lnTo>
                  <a:pt x="93259" y="64313"/>
                </a:lnTo>
                <a:lnTo>
                  <a:pt x="91191" y="64313"/>
                </a:lnTo>
                <a:lnTo>
                  <a:pt x="91191" y="78837"/>
                </a:lnTo>
                <a:lnTo>
                  <a:pt x="89124" y="78837"/>
                </a:lnTo>
                <a:lnTo>
                  <a:pt x="89124" y="91283"/>
                </a:lnTo>
                <a:lnTo>
                  <a:pt x="87056" y="91283"/>
                </a:lnTo>
                <a:lnTo>
                  <a:pt x="87056" y="95433"/>
                </a:lnTo>
                <a:lnTo>
                  <a:pt x="80817" y="101657"/>
                </a:lnTo>
                <a:lnTo>
                  <a:pt x="76682" y="103732"/>
                </a:lnTo>
                <a:lnTo>
                  <a:pt x="91191" y="103732"/>
                </a:lnTo>
                <a:lnTo>
                  <a:pt x="93259" y="101657"/>
                </a:lnTo>
                <a:lnTo>
                  <a:pt x="93259" y="99582"/>
                </a:lnTo>
                <a:lnTo>
                  <a:pt x="120210" y="99582"/>
                </a:lnTo>
                <a:lnTo>
                  <a:pt x="118143" y="95433"/>
                </a:lnTo>
                <a:lnTo>
                  <a:pt x="116075" y="85058"/>
                </a:lnTo>
                <a:lnTo>
                  <a:pt x="118143" y="82983"/>
                </a:lnTo>
                <a:lnTo>
                  <a:pt x="118143" y="68463"/>
                </a:lnTo>
                <a:lnTo>
                  <a:pt x="120210" y="68463"/>
                </a:lnTo>
                <a:lnTo>
                  <a:pt x="120210" y="60164"/>
                </a:lnTo>
                <a:lnTo>
                  <a:pt x="122278" y="60164"/>
                </a:lnTo>
                <a:lnTo>
                  <a:pt x="122278" y="53939"/>
                </a:lnTo>
                <a:lnTo>
                  <a:pt x="124346" y="53939"/>
                </a:lnTo>
                <a:lnTo>
                  <a:pt x="124346" y="43568"/>
                </a:lnTo>
                <a:lnTo>
                  <a:pt x="126449" y="43568"/>
                </a:lnTo>
                <a:lnTo>
                  <a:pt x="126449" y="35269"/>
                </a:lnTo>
                <a:lnTo>
                  <a:pt x="128517" y="35269"/>
                </a:lnTo>
                <a:lnTo>
                  <a:pt x="128517" y="22823"/>
                </a:lnTo>
                <a:close/>
              </a:path>
              <a:path w="189229" h="112394">
                <a:moveTo>
                  <a:pt x="176181" y="72613"/>
                </a:moveTo>
                <a:lnTo>
                  <a:pt x="165806" y="72613"/>
                </a:lnTo>
                <a:lnTo>
                  <a:pt x="165806" y="76762"/>
                </a:lnTo>
                <a:lnTo>
                  <a:pt x="163739" y="76762"/>
                </a:lnTo>
                <a:lnTo>
                  <a:pt x="163739" y="80912"/>
                </a:lnTo>
                <a:lnTo>
                  <a:pt x="161671" y="80912"/>
                </a:lnTo>
                <a:lnTo>
                  <a:pt x="161671" y="85058"/>
                </a:lnTo>
                <a:lnTo>
                  <a:pt x="159604" y="85058"/>
                </a:lnTo>
                <a:lnTo>
                  <a:pt x="159604" y="89208"/>
                </a:lnTo>
                <a:lnTo>
                  <a:pt x="157536" y="89208"/>
                </a:lnTo>
                <a:lnTo>
                  <a:pt x="157536" y="93358"/>
                </a:lnTo>
                <a:lnTo>
                  <a:pt x="149229" y="101657"/>
                </a:lnTo>
                <a:lnTo>
                  <a:pt x="145094" y="103732"/>
                </a:lnTo>
                <a:lnTo>
                  <a:pt x="159604" y="103732"/>
                </a:lnTo>
                <a:lnTo>
                  <a:pt x="165806" y="97508"/>
                </a:lnTo>
                <a:lnTo>
                  <a:pt x="165806" y="93358"/>
                </a:lnTo>
                <a:lnTo>
                  <a:pt x="167874" y="93358"/>
                </a:lnTo>
                <a:lnTo>
                  <a:pt x="169978" y="91283"/>
                </a:lnTo>
                <a:lnTo>
                  <a:pt x="169978" y="87133"/>
                </a:lnTo>
                <a:lnTo>
                  <a:pt x="172045" y="87133"/>
                </a:lnTo>
                <a:lnTo>
                  <a:pt x="172045" y="82983"/>
                </a:lnTo>
                <a:lnTo>
                  <a:pt x="174113" y="82983"/>
                </a:lnTo>
                <a:lnTo>
                  <a:pt x="174113" y="78837"/>
                </a:lnTo>
                <a:lnTo>
                  <a:pt x="176181" y="78837"/>
                </a:lnTo>
                <a:lnTo>
                  <a:pt x="176181" y="72613"/>
                </a:lnTo>
                <a:close/>
              </a:path>
              <a:path w="189229" h="112394">
                <a:moveTo>
                  <a:pt x="182383" y="53939"/>
                </a:moveTo>
                <a:lnTo>
                  <a:pt x="172045" y="53939"/>
                </a:lnTo>
                <a:lnTo>
                  <a:pt x="172045" y="62238"/>
                </a:lnTo>
                <a:lnTo>
                  <a:pt x="169978" y="62238"/>
                </a:lnTo>
                <a:lnTo>
                  <a:pt x="169978" y="66388"/>
                </a:lnTo>
                <a:lnTo>
                  <a:pt x="167874" y="66388"/>
                </a:lnTo>
                <a:lnTo>
                  <a:pt x="167874" y="72613"/>
                </a:lnTo>
                <a:lnTo>
                  <a:pt x="178248" y="72613"/>
                </a:lnTo>
                <a:lnTo>
                  <a:pt x="178248" y="68463"/>
                </a:lnTo>
                <a:lnTo>
                  <a:pt x="180316" y="68463"/>
                </a:lnTo>
                <a:lnTo>
                  <a:pt x="180316" y="60164"/>
                </a:lnTo>
                <a:lnTo>
                  <a:pt x="182383" y="60164"/>
                </a:lnTo>
                <a:lnTo>
                  <a:pt x="182383" y="53939"/>
                </a:lnTo>
                <a:close/>
              </a:path>
              <a:path w="189229" h="112394">
                <a:moveTo>
                  <a:pt x="180316" y="0"/>
                </a:moveTo>
                <a:lnTo>
                  <a:pt x="165806" y="2074"/>
                </a:lnTo>
                <a:lnTo>
                  <a:pt x="163739" y="4149"/>
                </a:lnTo>
                <a:lnTo>
                  <a:pt x="159604" y="4149"/>
                </a:lnTo>
                <a:lnTo>
                  <a:pt x="159604" y="8299"/>
                </a:lnTo>
                <a:lnTo>
                  <a:pt x="157536" y="10374"/>
                </a:lnTo>
                <a:lnTo>
                  <a:pt x="155468" y="10374"/>
                </a:lnTo>
                <a:lnTo>
                  <a:pt x="155468" y="16598"/>
                </a:lnTo>
                <a:lnTo>
                  <a:pt x="153364" y="18673"/>
                </a:lnTo>
                <a:lnTo>
                  <a:pt x="157536" y="26969"/>
                </a:lnTo>
                <a:lnTo>
                  <a:pt x="165806" y="31119"/>
                </a:lnTo>
                <a:lnTo>
                  <a:pt x="169978" y="35269"/>
                </a:lnTo>
                <a:lnTo>
                  <a:pt x="172045" y="39418"/>
                </a:lnTo>
                <a:lnTo>
                  <a:pt x="174113" y="53939"/>
                </a:lnTo>
                <a:lnTo>
                  <a:pt x="184487" y="53939"/>
                </a:lnTo>
                <a:lnTo>
                  <a:pt x="184487" y="45643"/>
                </a:lnTo>
                <a:lnTo>
                  <a:pt x="186555" y="45643"/>
                </a:lnTo>
                <a:lnTo>
                  <a:pt x="186555" y="37344"/>
                </a:lnTo>
                <a:lnTo>
                  <a:pt x="188622" y="37344"/>
                </a:lnTo>
                <a:lnTo>
                  <a:pt x="186555" y="10374"/>
                </a:lnTo>
                <a:lnTo>
                  <a:pt x="184487" y="6224"/>
                </a:lnTo>
                <a:lnTo>
                  <a:pt x="180316" y="2074"/>
                </a:lnTo>
                <a:lnTo>
                  <a:pt x="180316" y="0"/>
                </a:lnTo>
                <a:close/>
              </a:path>
              <a:path w="189229" h="112394">
                <a:moveTo>
                  <a:pt x="64240" y="31119"/>
                </a:moveTo>
                <a:lnTo>
                  <a:pt x="35221" y="31119"/>
                </a:lnTo>
                <a:lnTo>
                  <a:pt x="35221" y="37344"/>
                </a:lnTo>
                <a:lnTo>
                  <a:pt x="33154" y="37344"/>
                </a:lnTo>
                <a:lnTo>
                  <a:pt x="33154" y="43568"/>
                </a:lnTo>
                <a:lnTo>
                  <a:pt x="31086" y="43568"/>
                </a:lnTo>
                <a:lnTo>
                  <a:pt x="31086" y="47718"/>
                </a:lnTo>
                <a:lnTo>
                  <a:pt x="60105" y="47718"/>
                </a:lnTo>
                <a:lnTo>
                  <a:pt x="60105" y="41493"/>
                </a:lnTo>
                <a:lnTo>
                  <a:pt x="62173" y="41493"/>
                </a:lnTo>
                <a:lnTo>
                  <a:pt x="62173" y="35269"/>
                </a:lnTo>
                <a:lnTo>
                  <a:pt x="64240" y="35269"/>
                </a:lnTo>
                <a:lnTo>
                  <a:pt x="64240" y="31119"/>
                </a:lnTo>
                <a:close/>
              </a:path>
              <a:path w="189229" h="112394">
                <a:moveTo>
                  <a:pt x="14509" y="26969"/>
                </a:moveTo>
                <a:lnTo>
                  <a:pt x="4135" y="26969"/>
                </a:lnTo>
                <a:lnTo>
                  <a:pt x="4135" y="31119"/>
                </a:lnTo>
                <a:lnTo>
                  <a:pt x="2067" y="31119"/>
                </a:lnTo>
                <a:lnTo>
                  <a:pt x="2067" y="37344"/>
                </a:lnTo>
                <a:lnTo>
                  <a:pt x="0" y="39418"/>
                </a:lnTo>
                <a:lnTo>
                  <a:pt x="10374" y="39418"/>
                </a:lnTo>
                <a:lnTo>
                  <a:pt x="12441" y="37344"/>
                </a:lnTo>
                <a:lnTo>
                  <a:pt x="12441" y="33194"/>
                </a:lnTo>
                <a:lnTo>
                  <a:pt x="14509" y="33194"/>
                </a:lnTo>
                <a:lnTo>
                  <a:pt x="14509" y="26969"/>
                </a:lnTo>
                <a:close/>
              </a:path>
              <a:path w="189229" h="112394">
                <a:moveTo>
                  <a:pt x="60105" y="8299"/>
                </a:moveTo>
                <a:lnTo>
                  <a:pt x="41460" y="8299"/>
                </a:lnTo>
                <a:lnTo>
                  <a:pt x="41460" y="22823"/>
                </a:lnTo>
                <a:lnTo>
                  <a:pt x="39393" y="22823"/>
                </a:lnTo>
                <a:lnTo>
                  <a:pt x="39393" y="26969"/>
                </a:lnTo>
                <a:lnTo>
                  <a:pt x="37289" y="26969"/>
                </a:lnTo>
                <a:lnTo>
                  <a:pt x="37289" y="31119"/>
                </a:lnTo>
                <a:lnTo>
                  <a:pt x="66308" y="31119"/>
                </a:lnTo>
                <a:lnTo>
                  <a:pt x="64240" y="14524"/>
                </a:lnTo>
                <a:lnTo>
                  <a:pt x="62173" y="10374"/>
                </a:lnTo>
                <a:lnTo>
                  <a:pt x="60105" y="8299"/>
                </a:lnTo>
                <a:close/>
              </a:path>
              <a:path w="189229" h="112394">
                <a:moveTo>
                  <a:pt x="49731" y="0"/>
                </a:moveTo>
                <a:lnTo>
                  <a:pt x="29018" y="2074"/>
                </a:lnTo>
                <a:lnTo>
                  <a:pt x="20712" y="6224"/>
                </a:lnTo>
                <a:lnTo>
                  <a:pt x="12441" y="14524"/>
                </a:lnTo>
                <a:lnTo>
                  <a:pt x="10374" y="14524"/>
                </a:lnTo>
                <a:lnTo>
                  <a:pt x="10374" y="18673"/>
                </a:lnTo>
                <a:lnTo>
                  <a:pt x="8270" y="18673"/>
                </a:lnTo>
                <a:lnTo>
                  <a:pt x="8270" y="22823"/>
                </a:lnTo>
                <a:lnTo>
                  <a:pt x="6202" y="22823"/>
                </a:lnTo>
                <a:lnTo>
                  <a:pt x="6202" y="26969"/>
                </a:lnTo>
                <a:lnTo>
                  <a:pt x="16577" y="26969"/>
                </a:lnTo>
                <a:lnTo>
                  <a:pt x="18644" y="24894"/>
                </a:lnTo>
                <a:lnTo>
                  <a:pt x="18644" y="20748"/>
                </a:lnTo>
                <a:lnTo>
                  <a:pt x="20712" y="20748"/>
                </a:lnTo>
                <a:lnTo>
                  <a:pt x="24883" y="16598"/>
                </a:lnTo>
                <a:lnTo>
                  <a:pt x="24883" y="12449"/>
                </a:lnTo>
                <a:lnTo>
                  <a:pt x="29018" y="12449"/>
                </a:lnTo>
                <a:lnTo>
                  <a:pt x="31086" y="10374"/>
                </a:lnTo>
                <a:lnTo>
                  <a:pt x="41460" y="8299"/>
                </a:lnTo>
                <a:lnTo>
                  <a:pt x="60105" y="8299"/>
                </a:lnTo>
                <a:lnTo>
                  <a:pt x="58037" y="6224"/>
                </a:lnTo>
                <a:lnTo>
                  <a:pt x="49731" y="2074"/>
                </a:lnTo>
                <a:lnTo>
                  <a:pt x="49731" y="0"/>
                </a:lnTo>
                <a:close/>
              </a:path>
              <a:path w="189229" h="112394">
                <a:moveTo>
                  <a:pt x="128517" y="2074"/>
                </a:moveTo>
                <a:lnTo>
                  <a:pt x="114008" y="4149"/>
                </a:lnTo>
                <a:lnTo>
                  <a:pt x="109836" y="6224"/>
                </a:lnTo>
                <a:lnTo>
                  <a:pt x="107768" y="6224"/>
                </a:lnTo>
                <a:lnTo>
                  <a:pt x="107768" y="10374"/>
                </a:lnTo>
                <a:lnTo>
                  <a:pt x="105701" y="12449"/>
                </a:lnTo>
                <a:lnTo>
                  <a:pt x="103633" y="12449"/>
                </a:lnTo>
                <a:lnTo>
                  <a:pt x="103633" y="22823"/>
                </a:lnTo>
                <a:lnTo>
                  <a:pt x="130585" y="22823"/>
                </a:lnTo>
                <a:lnTo>
                  <a:pt x="130585" y="18673"/>
                </a:lnTo>
                <a:lnTo>
                  <a:pt x="132652" y="18673"/>
                </a:lnTo>
                <a:lnTo>
                  <a:pt x="130585" y="6224"/>
                </a:lnTo>
                <a:lnTo>
                  <a:pt x="128517" y="4149"/>
                </a:lnTo>
                <a:lnTo>
                  <a:pt x="128517" y="207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867921" y="2501522"/>
            <a:ext cx="118745" cy="114300"/>
          </a:xfrm>
          <a:custGeom>
            <a:avLst/>
            <a:gdLst/>
            <a:ahLst/>
            <a:cxnLst/>
            <a:rect l="l" t="t" r="r" b="b"/>
            <a:pathLst>
              <a:path w="118745" h="114300">
                <a:moveTo>
                  <a:pt x="62173" y="8299"/>
                </a:moveTo>
                <a:lnTo>
                  <a:pt x="55933" y="8299"/>
                </a:lnTo>
                <a:lnTo>
                  <a:pt x="55933" y="109953"/>
                </a:lnTo>
                <a:lnTo>
                  <a:pt x="58037" y="114103"/>
                </a:lnTo>
                <a:lnTo>
                  <a:pt x="62173" y="114103"/>
                </a:lnTo>
                <a:lnTo>
                  <a:pt x="62173" y="8299"/>
                </a:lnTo>
                <a:close/>
              </a:path>
              <a:path w="118745" h="114300">
                <a:moveTo>
                  <a:pt x="118143" y="0"/>
                </a:moveTo>
                <a:lnTo>
                  <a:pt x="2067" y="2074"/>
                </a:lnTo>
                <a:lnTo>
                  <a:pt x="0" y="4149"/>
                </a:lnTo>
                <a:lnTo>
                  <a:pt x="2067" y="6224"/>
                </a:lnTo>
                <a:lnTo>
                  <a:pt x="6202" y="8299"/>
                </a:lnTo>
                <a:lnTo>
                  <a:pt x="111904" y="8299"/>
                </a:lnTo>
                <a:lnTo>
                  <a:pt x="118143" y="6224"/>
                </a:lnTo>
                <a:lnTo>
                  <a:pt x="118143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015083" y="2607326"/>
            <a:ext cx="140970" cy="112395"/>
          </a:xfrm>
          <a:custGeom>
            <a:avLst/>
            <a:gdLst/>
            <a:ahLst/>
            <a:cxnLst/>
            <a:rect l="l" t="t" r="r" b="b"/>
            <a:pathLst>
              <a:path w="140970" h="112394">
                <a:moveTo>
                  <a:pt x="26951" y="72613"/>
                </a:moveTo>
                <a:lnTo>
                  <a:pt x="12441" y="74688"/>
                </a:lnTo>
                <a:lnTo>
                  <a:pt x="8270" y="76762"/>
                </a:lnTo>
                <a:lnTo>
                  <a:pt x="6202" y="78837"/>
                </a:lnTo>
                <a:lnTo>
                  <a:pt x="4135" y="78837"/>
                </a:lnTo>
                <a:lnTo>
                  <a:pt x="4135" y="82983"/>
                </a:lnTo>
                <a:lnTo>
                  <a:pt x="2067" y="82983"/>
                </a:lnTo>
                <a:lnTo>
                  <a:pt x="2067" y="91283"/>
                </a:lnTo>
                <a:lnTo>
                  <a:pt x="0" y="93358"/>
                </a:lnTo>
                <a:lnTo>
                  <a:pt x="2067" y="99582"/>
                </a:lnTo>
                <a:lnTo>
                  <a:pt x="4135" y="103732"/>
                </a:lnTo>
                <a:lnTo>
                  <a:pt x="8270" y="107882"/>
                </a:lnTo>
                <a:lnTo>
                  <a:pt x="16577" y="112028"/>
                </a:lnTo>
                <a:lnTo>
                  <a:pt x="39356" y="112028"/>
                </a:lnTo>
                <a:lnTo>
                  <a:pt x="47663" y="107882"/>
                </a:lnTo>
                <a:lnTo>
                  <a:pt x="51798" y="103732"/>
                </a:lnTo>
                <a:lnTo>
                  <a:pt x="22779" y="103732"/>
                </a:lnTo>
                <a:lnTo>
                  <a:pt x="16577" y="101657"/>
                </a:lnTo>
                <a:lnTo>
                  <a:pt x="22779" y="99582"/>
                </a:lnTo>
                <a:lnTo>
                  <a:pt x="31086" y="91283"/>
                </a:lnTo>
                <a:lnTo>
                  <a:pt x="29018" y="78837"/>
                </a:lnTo>
                <a:lnTo>
                  <a:pt x="26951" y="74688"/>
                </a:lnTo>
                <a:lnTo>
                  <a:pt x="26951" y="72613"/>
                </a:lnTo>
                <a:close/>
              </a:path>
              <a:path w="140970" h="112394">
                <a:moveTo>
                  <a:pt x="79783" y="99582"/>
                </a:moveTo>
                <a:lnTo>
                  <a:pt x="53866" y="99582"/>
                </a:lnTo>
                <a:lnTo>
                  <a:pt x="60105" y="105807"/>
                </a:lnTo>
                <a:lnTo>
                  <a:pt x="68375" y="109957"/>
                </a:lnTo>
                <a:lnTo>
                  <a:pt x="76682" y="112028"/>
                </a:lnTo>
                <a:lnTo>
                  <a:pt x="103633" y="112028"/>
                </a:lnTo>
                <a:lnTo>
                  <a:pt x="111904" y="107882"/>
                </a:lnTo>
                <a:lnTo>
                  <a:pt x="114008" y="105807"/>
                </a:lnTo>
                <a:lnTo>
                  <a:pt x="118143" y="103732"/>
                </a:lnTo>
                <a:lnTo>
                  <a:pt x="82885" y="103732"/>
                </a:lnTo>
                <a:lnTo>
                  <a:pt x="80817" y="101657"/>
                </a:lnTo>
                <a:lnTo>
                  <a:pt x="79783" y="99582"/>
                </a:lnTo>
                <a:close/>
              </a:path>
              <a:path w="140970" h="112394">
                <a:moveTo>
                  <a:pt x="80817" y="64313"/>
                </a:moveTo>
                <a:lnTo>
                  <a:pt x="53866" y="64313"/>
                </a:lnTo>
                <a:lnTo>
                  <a:pt x="53866" y="72613"/>
                </a:lnTo>
                <a:lnTo>
                  <a:pt x="51798" y="72613"/>
                </a:lnTo>
                <a:lnTo>
                  <a:pt x="51798" y="80912"/>
                </a:lnTo>
                <a:lnTo>
                  <a:pt x="49731" y="80912"/>
                </a:lnTo>
                <a:lnTo>
                  <a:pt x="49731" y="87133"/>
                </a:lnTo>
                <a:lnTo>
                  <a:pt x="47663" y="87133"/>
                </a:lnTo>
                <a:lnTo>
                  <a:pt x="47663" y="91283"/>
                </a:lnTo>
                <a:lnTo>
                  <a:pt x="45595" y="91283"/>
                </a:lnTo>
                <a:lnTo>
                  <a:pt x="45595" y="95433"/>
                </a:lnTo>
                <a:lnTo>
                  <a:pt x="37289" y="103732"/>
                </a:lnTo>
                <a:lnTo>
                  <a:pt x="51798" y="103732"/>
                </a:lnTo>
                <a:lnTo>
                  <a:pt x="53866" y="101657"/>
                </a:lnTo>
                <a:lnTo>
                  <a:pt x="53866" y="99582"/>
                </a:lnTo>
                <a:lnTo>
                  <a:pt x="79783" y="99582"/>
                </a:lnTo>
                <a:lnTo>
                  <a:pt x="76682" y="93358"/>
                </a:lnTo>
                <a:lnTo>
                  <a:pt x="78750" y="91283"/>
                </a:lnTo>
                <a:lnTo>
                  <a:pt x="78750" y="74688"/>
                </a:lnTo>
                <a:lnTo>
                  <a:pt x="80817" y="74688"/>
                </a:lnTo>
                <a:lnTo>
                  <a:pt x="80817" y="64313"/>
                </a:lnTo>
                <a:close/>
              </a:path>
              <a:path w="140970" h="112394">
                <a:moveTo>
                  <a:pt x="134720" y="80912"/>
                </a:moveTo>
                <a:lnTo>
                  <a:pt x="122278" y="80912"/>
                </a:lnTo>
                <a:lnTo>
                  <a:pt x="122278" y="85058"/>
                </a:lnTo>
                <a:lnTo>
                  <a:pt x="120210" y="85058"/>
                </a:lnTo>
                <a:lnTo>
                  <a:pt x="120210" y="89208"/>
                </a:lnTo>
                <a:lnTo>
                  <a:pt x="111904" y="97508"/>
                </a:lnTo>
                <a:lnTo>
                  <a:pt x="103633" y="101657"/>
                </a:lnTo>
                <a:lnTo>
                  <a:pt x="101566" y="103732"/>
                </a:lnTo>
                <a:lnTo>
                  <a:pt x="118143" y="103732"/>
                </a:lnTo>
                <a:lnTo>
                  <a:pt x="122278" y="99582"/>
                </a:lnTo>
                <a:lnTo>
                  <a:pt x="126413" y="97508"/>
                </a:lnTo>
                <a:lnTo>
                  <a:pt x="126413" y="93358"/>
                </a:lnTo>
                <a:lnTo>
                  <a:pt x="128517" y="93358"/>
                </a:lnTo>
                <a:lnTo>
                  <a:pt x="130585" y="91283"/>
                </a:lnTo>
                <a:lnTo>
                  <a:pt x="130585" y="87133"/>
                </a:lnTo>
                <a:lnTo>
                  <a:pt x="132652" y="87133"/>
                </a:lnTo>
                <a:lnTo>
                  <a:pt x="134720" y="85058"/>
                </a:lnTo>
                <a:lnTo>
                  <a:pt x="134720" y="80912"/>
                </a:lnTo>
                <a:close/>
              </a:path>
              <a:path w="140970" h="112394">
                <a:moveTo>
                  <a:pt x="136787" y="72613"/>
                </a:moveTo>
                <a:lnTo>
                  <a:pt x="126413" y="72613"/>
                </a:lnTo>
                <a:lnTo>
                  <a:pt x="126413" y="76762"/>
                </a:lnTo>
                <a:lnTo>
                  <a:pt x="124346" y="76762"/>
                </a:lnTo>
                <a:lnTo>
                  <a:pt x="124346" y="80912"/>
                </a:lnTo>
                <a:lnTo>
                  <a:pt x="136787" y="80912"/>
                </a:lnTo>
                <a:lnTo>
                  <a:pt x="136787" y="72613"/>
                </a:lnTo>
                <a:close/>
              </a:path>
              <a:path w="140970" h="112394">
                <a:moveTo>
                  <a:pt x="80817" y="8299"/>
                </a:moveTo>
                <a:lnTo>
                  <a:pt x="41460" y="8299"/>
                </a:lnTo>
                <a:lnTo>
                  <a:pt x="58037" y="10374"/>
                </a:lnTo>
                <a:lnTo>
                  <a:pt x="62173" y="10374"/>
                </a:lnTo>
                <a:lnTo>
                  <a:pt x="62173" y="14524"/>
                </a:lnTo>
                <a:lnTo>
                  <a:pt x="64240" y="31119"/>
                </a:lnTo>
                <a:lnTo>
                  <a:pt x="62173" y="31119"/>
                </a:lnTo>
                <a:lnTo>
                  <a:pt x="62173" y="39418"/>
                </a:lnTo>
                <a:lnTo>
                  <a:pt x="60105" y="39418"/>
                </a:lnTo>
                <a:lnTo>
                  <a:pt x="60105" y="47718"/>
                </a:lnTo>
                <a:lnTo>
                  <a:pt x="58037" y="47718"/>
                </a:lnTo>
                <a:lnTo>
                  <a:pt x="58037" y="56014"/>
                </a:lnTo>
                <a:lnTo>
                  <a:pt x="55970" y="56014"/>
                </a:lnTo>
                <a:lnTo>
                  <a:pt x="55970" y="64313"/>
                </a:lnTo>
                <a:lnTo>
                  <a:pt x="82885" y="64313"/>
                </a:lnTo>
                <a:lnTo>
                  <a:pt x="82885" y="58089"/>
                </a:lnTo>
                <a:lnTo>
                  <a:pt x="84989" y="58089"/>
                </a:lnTo>
                <a:lnTo>
                  <a:pt x="84989" y="49793"/>
                </a:lnTo>
                <a:lnTo>
                  <a:pt x="87056" y="49793"/>
                </a:lnTo>
                <a:lnTo>
                  <a:pt x="87056" y="43568"/>
                </a:lnTo>
                <a:lnTo>
                  <a:pt x="89124" y="43568"/>
                </a:lnTo>
                <a:lnTo>
                  <a:pt x="89124" y="35269"/>
                </a:lnTo>
                <a:lnTo>
                  <a:pt x="91191" y="35269"/>
                </a:lnTo>
                <a:lnTo>
                  <a:pt x="91191" y="29044"/>
                </a:lnTo>
                <a:lnTo>
                  <a:pt x="93259" y="29044"/>
                </a:lnTo>
                <a:lnTo>
                  <a:pt x="93259" y="22823"/>
                </a:lnTo>
                <a:lnTo>
                  <a:pt x="95327" y="22823"/>
                </a:lnTo>
                <a:lnTo>
                  <a:pt x="95327" y="18673"/>
                </a:lnTo>
                <a:lnTo>
                  <a:pt x="97394" y="18673"/>
                </a:lnTo>
                <a:lnTo>
                  <a:pt x="99498" y="16598"/>
                </a:lnTo>
                <a:lnTo>
                  <a:pt x="99498" y="12449"/>
                </a:lnTo>
                <a:lnTo>
                  <a:pt x="84989" y="12449"/>
                </a:lnTo>
                <a:lnTo>
                  <a:pt x="80817" y="8299"/>
                </a:lnTo>
                <a:close/>
              </a:path>
              <a:path w="140970" h="112394">
                <a:moveTo>
                  <a:pt x="18644" y="31119"/>
                </a:moveTo>
                <a:lnTo>
                  <a:pt x="6202" y="31119"/>
                </a:lnTo>
                <a:lnTo>
                  <a:pt x="6202" y="37344"/>
                </a:lnTo>
                <a:lnTo>
                  <a:pt x="4135" y="39418"/>
                </a:lnTo>
                <a:lnTo>
                  <a:pt x="14509" y="39418"/>
                </a:lnTo>
                <a:lnTo>
                  <a:pt x="18644" y="35269"/>
                </a:lnTo>
                <a:lnTo>
                  <a:pt x="18644" y="31119"/>
                </a:lnTo>
                <a:close/>
              </a:path>
              <a:path w="140970" h="112394">
                <a:moveTo>
                  <a:pt x="134720" y="8299"/>
                </a:moveTo>
                <a:lnTo>
                  <a:pt x="105701" y="8299"/>
                </a:lnTo>
                <a:lnTo>
                  <a:pt x="120210" y="10374"/>
                </a:lnTo>
                <a:lnTo>
                  <a:pt x="124346" y="12449"/>
                </a:lnTo>
                <a:lnTo>
                  <a:pt x="116075" y="16598"/>
                </a:lnTo>
                <a:lnTo>
                  <a:pt x="114008" y="16598"/>
                </a:lnTo>
                <a:lnTo>
                  <a:pt x="114008" y="22823"/>
                </a:lnTo>
                <a:lnTo>
                  <a:pt x="111904" y="22823"/>
                </a:lnTo>
                <a:lnTo>
                  <a:pt x="111904" y="26969"/>
                </a:lnTo>
                <a:lnTo>
                  <a:pt x="109836" y="29044"/>
                </a:lnTo>
                <a:lnTo>
                  <a:pt x="114008" y="37344"/>
                </a:lnTo>
                <a:lnTo>
                  <a:pt x="116075" y="39418"/>
                </a:lnTo>
                <a:lnTo>
                  <a:pt x="130585" y="39418"/>
                </a:lnTo>
                <a:lnTo>
                  <a:pt x="134720" y="37344"/>
                </a:lnTo>
                <a:lnTo>
                  <a:pt x="138855" y="33194"/>
                </a:lnTo>
                <a:lnTo>
                  <a:pt x="138855" y="29044"/>
                </a:lnTo>
                <a:lnTo>
                  <a:pt x="140923" y="29044"/>
                </a:lnTo>
                <a:lnTo>
                  <a:pt x="138855" y="14524"/>
                </a:lnTo>
                <a:lnTo>
                  <a:pt x="136787" y="10374"/>
                </a:lnTo>
                <a:lnTo>
                  <a:pt x="134720" y="8299"/>
                </a:lnTo>
                <a:close/>
              </a:path>
              <a:path w="140970" h="112394">
                <a:moveTo>
                  <a:pt x="20712" y="26969"/>
                </a:moveTo>
                <a:lnTo>
                  <a:pt x="8270" y="26969"/>
                </a:lnTo>
                <a:lnTo>
                  <a:pt x="8270" y="31119"/>
                </a:lnTo>
                <a:lnTo>
                  <a:pt x="20712" y="31119"/>
                </a:lnTo>
                <a:lnTo>
                  <a:pt x="20712" y="26969"/>
                </a:lnTo>
                <a:close/>
              </a:path>
              <a:path w="140970" h="112394">
                <a:moveTo>
                  <a:pt x="64240" y="0"/>
                </a:moveTo>
                <a:lnTo>
                  <a:pt x="39356" y="2074"/>
                </a:lnTo>
                <a:lnTo>
                  <a:pt x="26951" y="8299"/>
                </a:lnTo>
                <a:lnTo>
                  <a:pt x="20712" y="14524"/>
                </a:lnTo>
                <a:lnTo>
                  <a:pt x="16577" y="14524"/>
                </a:lnTo>
                <a:lnTo>
                  <a:pt x="16577" y="18673"/>
                </a:lnTo>
                <a:lnTo>
                  <a:pt x="14509" y="20748"/>
                </a:lnTo>
                <a:lnTo>
                  <a:pt x="12441" y="20748"/>
                </a:lnTo>
                <a:lnTo>
                  <a:pt x="12441" y="24894"/>
                </a:lnTo>
                <a:lnTo>
                  <a:pt x="10337" y="26969"/>
                </a:lnTo>
                <a:lnTo>
                  <a:pt x="22779" y="26969"/>
                </a:lnTo>
                <a:lnTo>
                  <a:pt x="22779" y="22823"/>
                </a:lnTo>
                <a:lnTo>
                  <a:pt x="24847" y="22823"/>
                </a:lnTo>
                <a:lnTo>
                  <a:pt x="33154" y="14524"/>
                </a:lnTo>
                <a:lnTo>
                  <a:pt x="41460" y="10374"/>
                </a:lnTo>
                <a:lnTo>
                  <a:pt x="41460" y="8299"/>
                </a:lnTo>
                <a:lnTo>
                  <a:pt x="80817" y="8299"/>
                </a:lnTo>
                <a:lnTo>
                  <a:pt x="76682" y="6224"/>
                </a:lnTo>
                <a:lnTo>
                  <a:pt x="74614" y="4149"/>
                </a:lnTo>
                <a:lnTo>
                  <a:pt x="64240" y="2074"/>
                </a:lnTo>
                <a:lnTo>
                  <a:pt x="64240" y="0"/>
                </a:lnTo>
                <a:close/>
              </a:path>
              <a:path w="140970" h="112394">
                <a:moveTo>
                  <a:pt x="124346" y="0"/>
                </a:moveTo>
                <a:lnTo>
                  <a:pt x="101566" y="2074"/>
                </a:lnTo>
                <a:lnTo>
                  <a:pt x="99498" y="4149"/>
                </a:lnTo>
                <a:lnTo>
                  <a:pt x="95327" y="6224"/>
                </a:lnTo>
                <a:lnTo>
                  <a:pt x="93259" y="8299"/>
                </a:lnTo>
                <a:lnTo>
                  <a:pt x="89124" y="10374"/>
                </a:lnTo>
                <a:lnTo>
                  <a:pt x="87056" y="12449"/>
                </a:lnTo>
                <a:lnTo>
                  <a:pt x="103633" y="12449"/>
                </a:lnTo>
                <a:lnTo>
                  <a:pt x="105701" y="10374"/>
                </a:lnTo>
                <a:lnTo>
                  <a:pt x="105701" y="8299"/>
                </a:lnTo>
                <a:lnTo>
                  <a:pt x="134720" y="8299"/>
                </a:lnTo>
                <a:lnTo>
                  <a:pt x="132652" y="6224"/>
                </a:lnTo>
                <a:lnTo>
                  <a:pt x="124346" y="2074"/>
                </a:lnTo>
                <a:lnTo>
                  <a:pt x="12434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236860" y="2576206"/>
            <a:ext cx="161925" cy="160020"/>
          </a:xfrm>
          <a:custGeom>
            <a:avLst/>
            <a:gdLst/>
            <a:ahLst/>
            <a:cxnLst/>
            <a:rect l="l" t="t" r="r" b="b"/>
            <a:pathLst>
              <a:path w="161925" h="160019">
                <a:moveTo>
                  <a:pt x="87056" y="85058"/>
                </a:moveTo>
                <a:lnTo>
                  <a:pt x="76682" y="85058"/>
                </a:lnTo>
                <a:lnTo>
                  <a:pt x="76682" y="153522"/>
                </a:lnTo>
                <a:lnTo>
                  <a:pt x="78750" y="159746"/>
                </a:lnTo>
                <a:lnTo>
                  <a:pt x="87056" y="159746"/>
                </a:lnTo>
                <a:lnTo>
                  <a:pt x="87056" y="85058"/>
                </a:lnTo>
                <a:close/>
              </a:path>
              <a:path w="161925" h="160019">
                <a:moveTo>
                  <a:pt x="87056" y="0"/>
                </a:moveTo>
                <a:lnTo>
                  <a:pt x="78750" y="0"/>
                </a:lnTo>
                <a:lnTo>
                  <a:pt x="78750" y="6224"/>
                </a:lnTo>
                <a:lnTo>
                  <a:pt x="76682" y="6224"/>
                </a:lnTo>
                <a:lnTo>
                  <a:pt x="76682" y="76762"/>
                </a:lnTo>
                <a:lnTo>
                  <a:pt x="2067" y="78837"/>
                </a:lnTo>
                <a:lnTo>
                  <a:pt x="0" y="80912"/>
                </a:lnTo>
                <a:lnTo>
                  <a:pt x="2067" y="82987"/>
                </a:lnTo>
                <a:lnTo>
                  <a:pt x="8306" y="85058"/>
                </a:lnTo>
                <a:lnTo>
                  <a:pt x="155468" y="85058"/>
                </a:lnTo>
                <a:lnTo>
                  <a:pt x="161671" y="82987"/>
                </a:lnTo>
                <a:lnTo>
                  <a:pt x="161671" y="76762"/>
                </a:lnTo>
                <a:lnTo>
                  <a:pt x="87056" y="76762"/>
                </a:lnTo>
                <a:lnTo>
                  <a:pt x="8705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479386" y="2547162"/>
            <a:ext cx="89535" cy="172720"/>
          </a:xfrm>
          <a:custGeom>
            <a:avLst/>
            <a:gdLst/>
            <a:ahLst/>
            <a:cxnLst/>
            <a:rect l="l" t="t" r="r" b="b"/>
            <a:pathLst>
              <a:path w="89534" h="172719">
                <a:moveTo>
                  <a:pt x="66308" y="62238"/>
                </a:moveTo>
                <a:lnTo>
                  <a:pt x="47663" y="64313"/>
                </a:lnTo>
                <a:lnTo>
                  <a:pt x="43528" y="66388"/>
                </a:lnTo>
                <a:lnTo>
                  <a:pt x="41460" y="68463"/>
                </a:lnTo>
                <a:lnTo>
                  <a:pt x="37289" y="70538"/>
                </a:lnTo>
                <a:lnTo>
                  <a:pt x="31086" y="76762"/>
                </a:lnTo>
                <a:lnTo>
                  <a:pt x="12441" y="76762"/>
                </a:lnTo>
                <a:lnTo>
                  <a:pt x="12441" y="85058"/>
                </a:lnTo>
                <a:lnTo>
                  <a:pt x="10337" y="85058"/>
                </a:lnTo>
                <a:lnTo>
                  <a:pt x="10337" y="91283"/>
                </a:lnTo>
                <a:lnTo>
                  <a:pt x="8270" y="91283"/>
                </a:lnTo>
                <a:lnTo>
                  <a:pt x="8270" y="99582"/>
                </a:lnTo>
                <a:lnTo>
                  <a:pt x="6202" y="99582"/>
                </a:lnTo>
                <a:lnTo>
                  <a:pt x="6202" y="107882"/>
                </a:lnTo>
                <a:lnTo>
                  <a:pt x="4135" y="107882"/>
                </a:lnTo>
                <a:lnTo>
                  <a:pt x="4135" y="114103"/>
                </a:lnTo>
                <a:lnTo>
                  <a:pt x="2067" y="114103"/>
                </a:lnTo>
                <a:lnTo>
                  <a:pt x="2067" y="120328"/>
                </a:lnTo>
                <a:lnTo>
                  <a:pt x="0" y="120328"/>
                </a:lnTo>
                <a:lnTo>
                  <a:pt x="0" y="136926"/>
                </a:lnTo>
                <a:lnTo>
                  <a:pt x="20712" y="172192"/>
                </a:lnTo>
                <a:lnTo>
                  <a:pt x="41460" y="172192"/>
                </a:lnTo>
                <a:lnTo>
                  <a:pt x="45595" y="170121"/>
                </a:lnTo>
                <a:lnTo>
                  <a:pt x="51798" y="168046"/>
                </a:lnTo>
                <a:lnTo>
                  <a:pt x="24847" y="168046"/>
                </a:lnTo>
                <a:lnTo>
                  <a:pt x="18644" y="161821"/>
                </a:lnTo>
                <a:lnTo>
                  <a:pt x="16577" y="157672"/>
                </a:lnTo>
                <a:lnTo>
                  <a:pt x="14509" y="145222"/>
                </a:lnTo>
                <a:lnTo>
                  <a:pt x="16577" y="143147"/>
                </a:lnTo>
                <a:lnTo>
                  <a:pt x="16577" y="122402"/>
                </a:lnTo>
                <a:lnTo>
                  <a:pt x="18644" y="122402"/>
                </a:lnTo>
                <a:lnTo>
                  <a:pt x="18644" y="112032"/>
                </a:lnTo>
                <a:lnTo>
                  <a:pt x="20712" y="112032"/>
                </a:lnTo>
                <a:lnTo>
                  <a:pt x="20712" y="103732"/>
                </a:lnTo>
                <a:lnTo>
                  <a:pt x="22779" y="103732"/>
                </a:lnTo>
                <a:lnTo>
                  <a:pt x="22779" y="95433"/>
                </a:lnTo>
                <a:lnTo>
                  <a:pt x="24847" y="95433"/>
                </a:lnTo>
                <a:lnTo>
                  <a:pt x="24847" y="89208"/>
                </a:lnTo>
                <a:lnTo>
                  <a:pt x="26951" y="89208"/>
                </a:lnTo>
                <a:lnTo>
                  <a:pt x="31086" y="85058"/>
                </a:lnTo>
                <a:lnTo>
                  <a:pt x="31086" y="80912"/>
                </a:lnTo>
                <a:lnTo>
                  <a:pt x="33154" y="80912"/>
                </a:lnTo>
                <a:lnTo>
                  <a:pt x="35221" y="78837"/>
                </a:lnTo>
                <a:lnTo>
                  <a:pt x="39356" y="76762"/>
                </a:lnTo>
                <a:lnTo>
                  <a:pt x="43528" y="72613"/>
                </a:lnTo>
                <a:lnTo>
                  <a:pt x="49731" y="70538"/>
                </a:lnTo>
                <a:lnTo>
                  <a:pt x="64240" y="68463"/>
                </a:lnTo>
                <a:lnTo>
                  <a:pt x="74614" y="68463"/>
                </a:lnTo>
                <a:lnTo>
                  <a:pt x="72547" y="66388"/>
                </a:lnTo>
                <a:lnTo>
                  <a:pt x="66308" y="64313"/>
                </a:lnTo>
                <a:lnTo>
                  <a:pt x="66308" y="62238"/>
                </a:lnTo>
                <a:close/>
              </a:path>
              <a:path w="89534" h="172719">
                <a:moveTo>
                  <a:pt x="74614" y="143147"/>
                </a:moveTo>
                <a:lnTo>
                  <a:pt x="60105" y="143147"/>
                </a:lnTo>
                <a:lnTo>
                  <a:pt x="60105" y="147297"/>
                </a:lnTo>
                <a:lnTo>
                  <a:pt x="58037" y="147297"/>
                </a:lnTo>
                <a:lnTo>
                  <a:pt x="58037" y="151447"/>
                </a:lnTo>
                <a:lnTo>
                  <a:pt x="43528" y="165971"/>
                </a:lnTo>
                <a:lnTo>
                  <a:pt x="39356" y="168046"/>
                </a:lnTo>
                <a:lnTo>
                  <a:pt x="51798" y="168046"/>
                </a:lnTo>
                <a:lnTo>
                  <a:pt x="53866" y="165971"/>
                </a:lnTo>
                <a:lnTo>
                  <a:pt x="58037" y="163896"/>
                </a:lnTo>
                <a:lnTo>
                  <a:pt x="74614" y="147297"/>
                </a:lnTo>
                <a:lnTo>
                  <a:pt x="74614" y="143147"/>
                </a:lnTo>
                <a:close/>
              </a:path>
              <a:path w="89534" h="172719">
                <a:moveTo>
                  <a:pt x="80817" y="132777"/>
                </a:moveTo>
                <a:lnTo>
                  <a:pt x="64240" y="132777"/>
                </a:lnTo>
                <a:lnTo>
                  <a:pt x="64240" y="139001"/>
                </a:lnTo>
                <a:lnTo>
                  <a:pt x="62173" y="139001"/>
                </a:lnTo>
                <a:lnTo>
                  <a:pt x="62173" y="143147"/>
                </a:lnTo>
                <a:lnTo>
                  <a:pt x="76682" y="143147"/>
                </a:lnTo>
                <a:lnTo>
                  <a:pt x="78750" y="141076"/>
                </a:lnTo>
                <a:lnTo>
                  <a:pt x="78750" y="136926"/>
                </a:lnTo>
                <a:lnTo>
                  <a:pt x="80817" y="136926"/>
                </a:lnTo>
                <a:lnTo>
                  <a:pt x="80817" y="132777"/>
                </a:lnTo>
                <a:close/>
              </a:path>
              <a:path w="89534" h="172719">
                <a:moveTo>
                  <a:pt x="74614" y="68463"/>
                </a:moveTo>
                <a:lnTo>
                  <a:pt x="64240" y="68463"/>
                </a:lnTo>
                <a:lnTo>
                  <a:pt x="64240" y="70538"/>
                </a:lnTo>
                <a:lnTo>
                  <a:pt x="68375" y="74688"/>
                </a:lnTo>
                <a:lnTo>
                  <a:pt x="70479" y="78837"/>
                </a:lnTo>
                <a:lnTo>
                  <a:pt x="72547" y="107882"/>
                </a:lnTo>
                <a:lnTo>
                  <a:pt x="70479" y="107882"/>
                </a:lnTo>
                <a:lnTo>
                  <a:pt x="70479" y="118253"/>
                </a:lnTo>
                <a:lnTo>
                  <a:pt x="68375" y="118253"/>
                </a:lnTo>
                <a:lnTo>
                  <a:pt x="68375" y="126552"/>
                </a:lnTo>
                <a:lnTo>
                  <a:pt x="66308" y="126552"/>
                </a:lnTo>
                <a:lnTo>
                  <a:pt x="66308" y="132777"/>
                </a:lnTo>
                <a:lnTo>
                  <a:pt x="82885" y="132777"/>
                </a:lnTo>
                <a:lnTo>
                  <a:pt x="82885" y="128627"/>
                </a:lnTo>
                <a:lnTo>
                  <a:pt x="84989" y="128627"/>
                </a:lnTo>
                <a:lnTo>
                  <a:pt x="84989" y="122402"/>
                </a:lnTo>
                <a:lnTo>
                  <a:pt x="87056" y="122402"/>
                </a:lnTo>
                <a:lnTo>
                  <a:pt x="87056" y="116178"/>
                </a:lnTo>
                <a:lnTo>
                  <a:pt x="89124" y="116178"/>
                </a:lnTo>
                <a:lnTo>
                  <a:pt x="87056" y="87133"/>
                </a:lnTo>
                <a:lnTo>
                  <a:pt x="80817" y="74688"/>
                </a:lnTo>
                <a:lnTo>
                  <a:pt x="74614" y="68463"/>
                </a:lnTo>
                <a:close/>
              </a:path>
              <a:path w="89534" h="172719">
                <a:moveTo>
                  <a:pt x="45595" y="0"/>
                </a:moveTo>
                <a:lnTo>
                  <a:pt x="29018" y="2074"/>
                </a:lnTo>
                <a:lnTo>
                  <a:pt x="12441" y="2074"/>
                </a:lnTo>
                <a:lnTo>
                  <a:pt x="12441" y="6224"/>
                </a:lnTo>
                <a:lnTo>
                  <a:pt x="10337" y="8299"/>
                </a:lnTo>
                <a:lnTo>
                  <a:pt x="14509" y="10374"/>
                </a:lnTo>
                <a:lnTo>
                  <a:pt x="26951" y="10374"/>
                </a:lnTo>
                <a:lnTo>
                  <a:pt x="26951" y="26969"/>
                </a:lnTo>
                <a:lnTo>
                  <a:pt x="24847" y="26969"/>
                </a:lnTo>
                <a:lnTo>
                  <a:pt x="24847" y="35269"/>
                </a:lnTo>
                <a:lnTo>
                  <a:pt x="22779" y="35269"/>
                </a:lnTo>
                <a:lnTo>
                  <a:pt x="22779" y="43568"/>
                </a:lnTo>
                <a:lnTo>
                  <a:pt x="20712" y="43568"/>
                </a:lnTo>
                <a:lnTo>
                  <a:pt x="20712" y="49793"/>
                </a:lnTo>
                <a:lnTo>
                  <a:pt x="18644" y="49793"/>
                </a:lnTo>
                <a:lnTo>
                  <a:pt x="18644" y="60164"/>
                </a:lnTo>
                <a:lnTo>
                  <a:pt x="16577" y="60164"/>
                </a:lnTo>
                <a:lnTo>
                  <a:pt x="16577" y="68463"/>
                </a:lnTo>
                <a:lnTo>
                  <a:pt x="14509" y="68463"/>
                </a:lnTo>
                <a:lnTo>
                  <a:pt x="14509" y="76762"/>
                </a:lnTo>
                <a:lnTo>
                  <a:pt x="29018" y="76762"/>
                </a:lnTo>
                <a:lnTo>
                  <a:pt x="29018" y="70538"/>
                </a:lnTo>
                <a:lnTo>
                  <a:pt x="31086" y="70538"/>
                </a:lnTo>
                <a:lnTo>
                  <a:pt x="31086" y="62238"/>
                </a:lnTo>
                <a:lnTo>
                  <a:pt x="33154" y="62238"/>
                </a:lnTo>
                <a:lnTo>
                  <a:pt x="33154" y="53943"/>
                </a:lnTo>
                <a:lnTo>
                  <a:pt x="35221" y="53943"/>
                </a:lnTo>
                <a:lnTo>
                  <a:pt x="35221" y="45643"/>
                </a:lnTo>
                <a:lnTo>
                  <a:pt x="37289" y="45643"/>
                </a:lnTo>
                <a:lnTo>
                  <a:pt x="37289" y="37344"/>
                </a:lnTo>
                <a:lnTo>
                  <a:pt x="39356" y="37344"/>
                </a:lnTo>
                <a:lnTo>
                  <a:pt x="39356" y="29044"/>
                </a:lnTo>
                <a:lnTo>
                  <a:pt x="41460" y="29044"/>
                </a:lnTo>
                <a:lnTo>
                  <a:pt x="41460" y="20748"/>
                </a:lnTo>
                <a:lnTo>
                  <a:pt x="43528" y="20748"/>
                </a:lnTo>
                <a:lnTo>
                  <a:pt x="43528" y="12449"/>
                </a:lnTo>
                <a:lnTo>
                  <a:pt x="45595" y="12449"/>
                </a:lnTo>
                <a:lnTo>
                  <a:pt x="45595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073141" y="2561717"/>
            <a:ext cx="247650" cy="480695"/>
          </a:xfrm>
          <a:custGeom>
            <a:avLst/>
            <a:gdLst/>
            <a:ahLst/>
            <a:cxnLst/>
            <a:rect l="l" t="t" r="r" b="b"/>
            <a:pathLst>
              <a:path w="247650" h="480694">
                <a:moveTo>
                  <a:pt x="185572" y="434874"/>
                </a:moveTo>
                <a:lnTo>
                  <a:pt x="164719" y="458851"/>
                </a:lnTo>
                <a:lnTo>
                  <a:pt x="247142" y="480187"/>
                </a:lnTo>
                <a:lnTo>
                  <a:pt x="231966" y="443230"/>
                </a:lnTo>
                <a:lnTo>
                  <a:pt x="195072" y="443230"/>
                </a:lnTo>
                <a:lnTo>
                  <a:pt x="185572" y="434874"/>
                </a:lnTo>
                <a:close/>
              </a:path>
              <a:path w="247650" h="480694">
                <a:moveTo>
                  <a:pt x="193899" y="425301"/>
                </a:moveTo>
                <a:lnTo>
                  <a:pt x="185572" y="434874"/>
                </a:lnTo>
                <a:lnTo>
                  <a:pt x="195072" y="443230"/>
                </a:lnTo>
                <a:lnTo>
                  <a:pt x="203454" y="433705"/>
                </a:lnTo>
                <a:lnTo>
                  <a:pt x="193899" y="425301"/>
                </a:lnTo>
                <a:close/>
              </a:path>
              <a:path w="247650" h="480694">
                <a:moveTo>
                  <a:pt x="214757" y="401320"/>
                </a:moveTo>
                <a:lnTo>
                  <a:pt x="193899" y="425301"/>
                </a:lnTo>
                <a:lnTo>
                  <a:pt x="203454" y="433705"/>
                </a:lnTo>
                <a:lnTo>
                  <a:pt x="195072" y="443230"/>
                </a:lnTo>
                <a:lnTo>
                  <a:pt x="231966" y="443230"/>
                </a:lnTo>
                <a:lnTo>
                  <a:pt x="214757" y="401320"/>
                </a:lnTo>
                <a:close/>
              </a:path>
              <a:path w="247650" h="480694">
                <a:moveTo>
                  <a:pt x="12700" y="0"/>
                </a:moveTo>
                <a:lnTo>
                  <a:pt x="0" y="254"/>
                </a:lnTo>
                <a:lnTo>
                  <a:pt x="635" y="34925"/>
                </a:lnTo>
                <a:lnTo>
                  <a:pt x="1778" y="69469"/>
                </a:lnTo>
                <a:lnTo>
                  <a:pt x="7239" y="137922"/>
                </a:lnTo>
                <a:lnTo>
                  <a:pt x="16002" y="188087"/>
                </a:lnTo>
                <a:lnTo>
                  <a:pt x="30353" y="236474"/>
                </a:lnTo>
                <a:lnTo>
                  <a:pt x="52069" y="282829"/>
                </a:lnTo>
                <a:lnTo>
                  <a:pt x="81280" y="326644"/>
                </a:lnTo>
                <a:lnTo>
                  <a:pt x="129413" y="381508"/>
                </a:lnTo>
                <a:lnTo>
                  <a:pt x="184531" y="433959"/>
                </a:lnTo>
                <a:lnTo>
                  <a:pt x="185572" y="434874"/>
                </a:lnTo>
                <a:lnTo>
                  <a:pt x="193899" y="425301"/>
                </a:lnTo>
                <a:lnTo>
                  <a:pt x="193057" y="424561"/>
                </a:lnTo>
                <a:lnTo>
                  <a:pt x="165111" y="398907"/>
                </a:lnTo>
                <a:lnTo>
                  <a:pt x="138430" y="372618"/>
                </a:lnTo>
                <a:lnTo>
                  <a:pt x="138565" y="372618"/>
                </a:lnTo>
                <a:lnTo>
                  <a:pt x="113664" y="345948"/>
                </a:lnTo>
                <a:lnTo>
                  <a:pt x="102451" y="332740"/>
                </a:lnTo>
                <a:lnTo>
                  <a:pt x="91513" y="319024"/>
                </a:lnTo>
                <a:lnTo>
                  <a:pt x="81245" y="305054"/>
                </a:lnTo>
                <a:lnTo>
                  <a:pt x="71798" y="290957"/>
                </a:lnTo>
                <a:lnTo>
                  <a:pt x="62992" y="276352"/>
                </a:lnTo>
                <a:lnTo>
                  <a:pt x="55252" y="261874"/>
                </a:lnTo>
                <a:lnTo>
                  <a:pt x="48379" y="247269"/>
                </a:lnTo>
                <a:lnTo>
                  <a:pt x="42266" y="232156"/>
                </a:lnTo>
                <a:lnTo>
                  <a:pt x="42202" y="231902"/>
                </a:lnTo>
                <a:lnTo>
                  <a:pt x="36918" y="216789"/>
                </a:lnTo>
                <a:lnTo>
                  <a:pt x="36881" y="216535"/>
                </a:lnTo>
                <a:lnTo>
                  <a:pt x="32333" y="201168"/>
                </a:lnTo>
                <a:lnTo>
                  <a:pt x="32321" y="200914"/>
                </a:lnTo>
                <a:lnTo>
                  <a:pt x="28385" y="185293"/>
                </a:lnTo>
                <a:lnTo>
                  <a:pt x="24971" y="169291"/>
                </a:lnTo>
                <a:lnTo>
                  <a:pt x="24959" y="168910"/>
                </a:lnTo>
                <a:lnTo>
                  <a:pt x="19851" y="136398"/>
                </a:lnTo>
                <a:lnTo>
                  <a:pt x="19913" y="136144"/>
                </a:lnTo>
                <a:lnTo>
                  <a:pt x="16626" y="103886"/>
                </a:lnTo>
                <a:lnTo>
                  <a:pt x="16510" y="102997"/>
                </a:lnTo>
                <a:lnTo>
                  <a:pt x="14473" y="68834"/>
                </a:lnTo>
                <a:lnTo>
                  <a:pt x="13335" y="34544"/>
                </a:lnTo>
                <a:lnTo>
                  <a:pt x="12700" y="0"/>
                </a:lnTo>
                <a:close/>
              </a:path>
              <a:path w="247650" h="480694">
                <a:moveTo>
                  <a:pt x="192913" y="424434"/>
                </a:moveTo>
                <a:lnTo>
                  <a:pt x="193057" y="424561"/>
                </a:lnTo>
                <a:lnTo>
                  <a:pt x="192913" y="424434"/>
                </a:lnTo>
                <a:close/>
              </a:path>
              <a:path w="247650" h="480694">
                <a:moveTo>
                  <a:pt x="164973" y="398780"/>
                </a:moveTo>
                <a:lnTo>
                  <a:pt x="165100" y="398907"/>
                </a:lnTo>
                <a:lnTo>
                  <a:pt x="164973" y="398780"/>
                </a:lnTo>
                <a:close/>
              </a:path>
              <a:path w="247650" h="480694">
                <a:moveTo>
                  <a:pt x="138565" y="372618"/>
                </a:moveTo>
                <a:lnTo>
                  <a:pt x="138430" y="372618"/>
                </a:lnTo>
                <a:lnTo>
                  <a:pt x="138684" y="372745"/>
                </a:lnTo>
                <a:lnTo>
                  <a:pt x="138565" y="372618"/>
                </a:lnTo>
                <a:close/>
              </a:path>
              <a:path w="247650" h="480694">
                <a:moveTo>
                  <a:pt x="113702" y="345948"/>
                </a:moveTo>
                <a:lnTo>
                  <a:pt x="113918" y="346202"/>
                </a:lnTo>
                <a:lnTo>
                  <a:pt x="113702" y="345948"/>
                </a:lnTo>
                <a:close/>
              </a:path>
              <a:path w="247650" h="480694">
                <a:moveTo>
                  <a:pt x="102235" y="332486"/>
                </a:moveTo>
                <a:lnTo>
                  <a:pt x="102361" y="332740"/>
                </a:lnTo>
                <a:lnTo>
                  <a:pt x="102235" y="332486"/>
                </a:lnTo>
                <a:close/>
              </a:path>
              <a:path w="247650" h="480694">
                <a:moveTo>
                  <a:pt x="91313" y="318770"/>
                </a:moveTo>
                <a:lnTo>
                  <a:pt x="91440" y="319024"/>
                </a:lnTo>
                <a:lnTo>
                  <a:pt x="91313" y="318770"/>
                </a:lnTo>
                <a:close/>
              </a:path>
              <a:path w="247650" h="480694">
                <a:moveTo>
                  <a:pt x="81194" y="304927"/>
                </a:moveTo>
                <a:close/>
              </a:path>
              <a:path w="247650" h="480694">
                <a:moveTo>
                  <a:pt x="71628" y="290703"/>
                </a:moveTo>
                <a:lnTo>
                  <a:pt x="71755" y="290957"/>
                </a:lnTo>
                <a:lnTo>
                  <a:pt x="71628" y="290703"/>
                </a:lnTo>
                <a:close/>
              </a:path>
              <a:path w="247650" h="480694">
                <a:moveTo>
                  <a:pt x="63040" y="276352"/>
                </a:moveTo>
                <a:lnTo>
                  <a:pt x="63246" y="276733"/>
                </a:lnTo>
                <a:lnTo>
                  <a:pt x="63040" y="276352"/>
                </a:lnTo>
                <a:close/>
              </a:path>
              <a:path w="247650" h="480694">
                <a:moveTo>
                  <a:pt x="55304" y="261984"/>
                </a:moveTo>
                <a:lnTo>
                  <a:pt x="55371" y="262128"/>
                </a:lnTo>
                <a:lnTo>
                  <a:pt x="55304" y="261984"/>
                </a:lnTo>
                <a:close/>
              </a:path>
              <a:path w="247650" h="480694">
                <a:moveTo>
                  <a:pt x="55252" y="261874"/>
                </a:moveTo>
                <a:close/>
              </a:path>
              <a:path w="247650" h="480694">
                <a:moveTo>
                  <a:pt x="48284" y="247015"/>
                </a:moveTo>
                <a:lnTo>
                  <a:pt x="48387" y="247269"/>
                </a:lnTo>
                <a:lnTo>
                  <a:pt x="48284" y="247015"/>
                </a:lnTo>
                <a:close/>
              </a:path>
              <a:path w="247650" h="480694">
                <a:moveTo>
                  <a:pt x="42202" y="231902"/>
                </a:moveTo>
                <a:lnTo>
                  <a:pt x="42291" y="232156"/>
                </a:lnTo>
                <a:lnTo>
                  <a:pt x="42202" y="231902"/>
                </a:lnTo>
                <a:close/>
              </a:path>
              <a:path w="247650" h="480694">
                <a:moveTo>
                  <a:pt x="36881" y="216535"/>
                </a:moveTo>
                <a:lnTo>
                  <a:pt x="36957" y="216789"/>
                </a:lnTo>
                <a:lnTo>
                  <a:pt x="36881" y="216535"/>
                </a:lnTo>
                <a:close/>
              </a:path>
              <a:path w="247650" h="480694">
                <a:moveTo>
                  <a:pt x="32321" y="200914"/>
                </a:moveTo>
                <a:lnTo>
                  <a:pt x="32384" y="201168"/>
                </a:lnTo>
                <a:lnTo>
                  <a:pt x="32321" y="200914"/>
                </a:lnTo>
                <a:close/>
              </a:path>
              <a:path w="247650" h="480694">
                <a:moveTo>
                  <a:pt x="28321" y="185039"/>
                </a:moveTo>
                <a:lnTo>
                  <a:pt x="28321" y="185293"/>
                </a:lnTo>
                <a:lnTo>
                  <a:pt x="28321" y="185039"/>
                </a:lnTo>
                <a:close/>
              </a:path>
              <a:path w="247650" h="480694">
                <a:moveTo>
                  <a:pt x="24959" y="168910"/>
                </a:moveTo>
                <a:lnTo>
                  <a:pt x="25019" y="169291"/>
                </a:lnTo>
                <a:lnTo>
                  <a:pt x="24959" y="168910"/>
                </a:lnTo>
                <a:close/>
              </a:path>
              <a:path w="247650" h="480694">
                <a:moveTo>
                  <a:pt x="19913" y="136144"/>
                </a:moveTo>
                <a:lnTo>
                  <a:pt x="19938" y="136398"/>
                </a:lnTo>
                <a:lnTo>
                  <a:pt x="19913" y="136144"/>
                </a:lnTo>
                <a:close/>
              </a:path>
              <a:path w="247650" h="480694">
                <a:moveTo>
                  <a:pt x="16510" y="102743"/>
                </a:moveTo>
                <a:lnTo>
                  <a:pt x="16510" y="102997"/>
                </a:lnTo>
                <a:lnTo>
                  <a:pt x="16510" y="10274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433059" y="3579876"/>
            <a:ext cx="483234" cy="326390"/>
          </a:xfrm>
          <a:custGeom>
            <a:avLst/>
            <a:gdLst/>
            <a:ahLst/>
            <a:cxnLst/>
            <a:rect l="l" t="t" r="r" b="b"/>
            <a:pathLst>
              <a:path w="483235" h="326389">
                <a:moveTo>
                  <a:pt x="55154" y="52997"/>
                </a:moveTo>
                <a:lnTo>
                  <a:pt x="101346" y="123444"/>
                </a:lnTo>
                <a:lnTo>
                  <a:pt x="135890" y="160274"/>
                </a:lnTo>
                <a:lnTo>
                  <a:pt x="169926" y="194437"/>
                </a:lnTo>
                <a:lnTo>
                  <a:pt x="203200" y="225552"/>
                </a:lnTo>
                <a:lnTo>
                  <a:pt x="235458" y="252730"/>
                </a:lnTo>
                <a:lnTo>
                  <a:pt x="266700" y="275590"/>
                </a:lnTo>
                <a:lnTo>
                  <a:pt x="311531" y="300482"/>
                </a:lnTo>
                <a:lnTo>
                  <a:pt x="353949" y="315849"/>
                </a:lnTo>
                <a:lnTo>
                  <a:pt x="394335" y="323723"/>
                </a:lnTo>
                <a:lnTo>
                  <a:pt x="433197" y="326263"/>
                </a:lnTo>
                <a:lnTo>
                  <a:pt x="458343" y="326263"/>
                </a:lnTo>
                <a:lnTo>
                  <a:pt x="483235" y="325628"/>
                </a:lnTo>
                <a:lnTo>
                  <a:pt x="482993" y="313563"/>
                </a:lnTo>
                <a:lnTo>
                  <a:pt x="433578" y="313563"/>
                </a:lnTo>
                <a:lnTo>
                  <a:pt x="408305" y="312420"/>
                </a:lnTo>
                <a:lnTo>
                  <a:pt x="408559" y="312420"/>
                </a:lnTo>
                <a:lnTo>
                  <a:pt x="396898" y="311150"/>
                </a:lnTo>
                <a:lnTo>
                  <a:pt x="395986" y="311150"/>
                </a:lnTo>
                <a:lnTo>
                  <a:pt x="383032" y="309245"/>
                </a:lnTo>
                <a:lnTo>
                  <a:pt x="383413" y="309245"/>
                </a:lnTo>
                <a:lnTo>
                  <a:pt x="370078" y="306705"/>
                </a:lnTo>
                <a:lnTo>
                  <a:pt x="370459" y="306705"/>
                </a:lnTo>
                <a:lnTo>
                  <a:pt x="357124" y="303530"/>
                </a:lnTo>
                <a:lnTo>
                  <a:pt x="357378" y="303530"/>
                </a:lnTo>
                <a:lnTo>
                  <a:pt x="344213" y="299593"/>
                </a:lnTo>
                <a:lnTo>
                  <a:pt x="344043" y="299593"/>
                </a:lnTo>
                <a:lnTo>
                  <a:pt x="330327" y="294640"/>
                </a:lnTo>
                <a:lnTo>
                  <a:pt x="317210" y="289052"/>
                </a:lnTo>
                <a:lnTo>
                  <a:pt x="316992" y="289052"/>
                </a:lnTo>
                <a:lnTo>
                  <a:pt x="302514" y="281940"/>
                </a:lnTo>
                <a:lnTo>
                  <a:pt x="302663" y="281940"/>
                </a:lnTo>
                <a:lnTo>
                  <a:pt x="288290" y="274066"/>
                </a:lnTo>
                <a:lnTo>
                  <a:pt x="273963" y="265049"/>
                </a:lnTo>
                <a:lnTo>
                  <a:pt x="273812" y="265049"/>
                </a:lnTo>
                <a:lnTo>
                  <a:pt x="258934" y="254635"/>
                </a:lnTo>
                <a:lnTo>
                  <a:pt x="243371" y="242824"/>
                </a:lnTo>
                <a:lnTo>
                  <a:pt x="227738" y="229997"/>
                </a:lnTo>
                <a:lnTo>
                  <a:pt x="211602" y="216154"/>
                </a:lnTo>
                <a:lnTo>
                  <a:pt x="195337" y="201295"/>
                </a:lnTo>
                <a:lnTo>
                  <a:pt x="178947" y="185420"/>
                </a:lnTo>
                <a:lnTo>
                  <a:pt x="178816" y="185420"/>
                </a:lnTo>
                <a:lnTo>
                  <a:pt x="162052" y="168783"/>
                </a:lnTo>
                <a:lnTo>
                  <a:pt x="145041" y="151384"/>
                </a:lnTo>
                <a:lnTo>
                  <a:pt x="110629" y="114808"/>
                </a:lnTo>
                <a:lnTo>
                  <a:pt x="75806" y="76327"/>
                </a:lnTo>
                <a:lnTo>
                  <a:pt x="55154" y="52997"/>
                </a:lnTo>
                <a:close/>
              </a:path>
              <a:path w="483235" h="326389">
                <a:moveTo>
                  <a:pt x="482981" y="312928"/>
                </a:moveTo>
                <a:lnTo>
                  <a:pt x="458089" y="313563"/>
                </a:lnTo>
                <a:lnTo>
                  <a:pt x="482993" y="313563"/>
                </a:lnTo>
                <a:lnTo>
                  <a:pt x="482981" y="312928"/>
                </a:lnTo>
                <a:close/>
              </a:path>
              <a:path w="483235" h="326389">
                <a:moveTo>
                  <a:pt x="395732" y="311023"/>
                </a:moveTo>
                <a:lnTo>
                  <a:pt x="395986" y="311150"/>
                </a:lnTo>
                <a:lnTo>
                  <a:pt x="396898" y="311150"/>
                </a:lnTo>
                <a:lnTo>
                  <a:pt x="395732" y="311023"/>
                </a:lnTo>
                <a:close/>
              </a:path>
              <a:path w="483235" h="326389">
                <a:moveTo>
                  <a:pt x="343789" y="299466"/>
                </a:moveTo>
                <a:lnTo>
                  <a:pt x="344043" y="299593"/>
                </a:lnTo>
                <a:lnTo>
                  <a:pt x="344213" y="299593"/>
                </a:lnTo>
                <a:lnTo>
                  <a:pt x="343789" y="299466"/>
                </a:lnTo>
                <a:close/>
              </a:path>
              <a:path w="483235" h="326389">
                <a:moveTo>
                  <a:pt x="330408" y="294640"/>
                </a:moveTo>
                <a:lnTo>
                  <a:pt x="330708" y="294767"/>
                </a:lnTo>
                <a:lnTo>
                  <a:pt x="330408" y="294640"/>
                </a:lnTo>
                <a:close/>
              </a:path>
              <a:path w="483235" h="326389">
                <a:moveTo>
                  <a:pt x="316611" y="288798"/>
                </a:moveTo>
                <a:lnTo>
                  <a:pt x="316992" y="289052"/>
                </a:lnTo>
                <a:lnTo>
                  <a:pt x="317210" y="289052"/>
                </a:lnTo>
                <a:lnTo>
                  <a:pt x="316611" y="288798"/>
                </a:lnTo>
                <a:close/>
              </a:path>
              <a:path w="483235" h="326389">
                <a:moveTo>
                  <a:pt x="302663" y="281940"/>
                </a:moveTo>
                <a:lnTo>
                  <a:pt x="302514" y="281940"/>
                </a:lnTo>
                <a:lnTo>
                  <a:pt x="302895" y="282067"/>
                </a:lnTo>
                <a:lnTo>
                  <a:pt x="302663" y="281940"/>
                </a:lnTo>
                <a:close/>
              </a:path>
              <a:path w="483235" h="326389">
                <a:moveTo>
                  <a:pt x="288341" y="274066"/>
                </a:moveTo>
                <a:lnTo>
                  <a:pt x="288544" y="274193"/>
                </a:lnTo>
                <a:lnTo>
                  <a:pt x="288341" y="274066"/>
                </a:lnTo>
                <a:close/>
              </a:path>
              <a:path w="483235" h="326389">
                <a:moveTo>
                  <a:pt x="273558" y="264795"/>
                </a:moveTo>
                <a:lnTo>
                  <a:pt x="273812" y="265049"/>
                </a:lnTo>
                <a:lnTo>
                  <a:pt x="273963" y="265049"/>
                </a:lnTo>
                <a:lnTo>
                  <a:pt x="273558" y="264795"/>
                </a:lnTo>
                <a:close/>
              </a:path>
              <a:path w="483235" h="326389">
                <a:moveTo>
                  <a:pt x="258572" y="254381"/>
                </a:moveTo>
                <a:lnTo>
                  <a:pt x="258826" y="254635"/>
                </a:lnTo>
                <a:lnTo>
                  <a:pt x="258572" y="254381"/>
                </a:lnTo>
                <a:close/>
              </a:path>
              <a:path w="483235" h="326389">
                <a:moveTo>
                  <a:pt x="243205" y="242697"/>
                </a:moveTo>
                <a:lnTo>
                  <a:pt x="243332" y="242824"/>
                </a:lnTo>
                <a:lnTo>
                  <a:pt x="243205" y="242697"/>
                </a:lnTo>
                <a:close/>
              </a:path>
              <a:path w="483235" h="326389">
                <a:moveTo>
                  <a:pt x="227584" y="229870"/>
                </a:moveTo>
                <a:lnTo>
                  <a:pt x="227738" y="229997"/>
                </a:lnTo>
                <a:lnTo>
                  <a:pt x="227584" y="229870"/>
                </a:lnTo>
                <a:close/>
              </a:path>
              <a:path w="483235" h="326389">
                <a:moveTo>
                  <a:pt x="211455" y="216027"/>
                </a:moveTo>
                <a:lnTo>
                  <a:pt x="211582" y="216154"/>
                </a:lnTo>
                <a:lnTo>
                  <a:pt x="211455" y="216027"/>
                </a:lnTo>
                <a:close/>
              </a:path>
              <a:path w="483235" h="326389">
                <a:moveTo>
                  <a:pt x="195199" y="201168"/>
                </a:moveTo>
                <a:lnTo>
                  <a:pt x="195326" y="201295"/>
                </a:lnTo>
                <a:lnTo>
                  <a:pt x="195199" y="201168"/>
                </a:lnTo>
                <a:close/>
              </a:path>
              <a:path w="483235" h="326389">
                <a:moveTo>
                  <a:pt x="178816" y="185293"/>
                </a:moveTo>
                <a:lnTo>
                  <a:pt x="178816" y="185420"/>
                </a:lnTo>
                <a:lnTo>
                  <a:pt x="178947" y="185420"/>
                </a:lnTo>
                <a:lnTo>
                  <a:pt x="178816" y="185293"/>
                </a:lnTo>
                <a:close/>
              </a:path>
              <a:path w="483235" h="326389">
                <a:moveTo>
                  <a:pt x="145041" y="151384"/>
                </a:moveTo>
                <a:close/>
              </a:path>
              <a:path w="483235" h="326389">
                <a:moveTo>
                  <a:pt x="110629" y="114808"/>
                </a:moveTo>
                <a:lnTo>
                  <a:pt x="110744" y="114935"/>
                </a:lnTo>
                <a:lnTo>
                  <a:pt x="110629" y="114808"/>
                </a:lnTo>
                <a:close/>
              </a:path>
              <a:path w="483235" h="326389">
                <a:moveTo>
                  <a:pt x="0" y="0"/>
                </a:moveTo>
                <a:lnTo>
                  <a:pt x="21717" y="82423"/>
                </a:lnTo>
                <a:lnTo>
                  <a:pt x="45605" y="61400"/>
                </a:lnTo>
                <a:lnTo>
                  <a:pt x="37211" y="51943"/>
                </a:lnTo>
                <a:lnTo>
                  <a:pt x="46736" y="43434"/>
                </a:lnTo>
                <a:lnTo>
                  <a:pt x="66022" y="43434"/>
                </a:lnTo>
                <a:lnTo>
                  <a:pt x="78867" y="32131"/>
                </a:lnTo>
                <a:lnTo>
                  <a:pt x="0" y="0"/>
                </a:lnTo>
                <a:close/>
              </a:path>
              <a:path w="483235" h="326389">
                <a:moveTo>
                  <a:pt x="75692" y="76200"/>
                </a:moveTo>
                <a:lnTo>
                  <a:pt x="75692" y="76327"/>
                </a:lnTo>
                <a:lnTo>
                  <a:pt x="75692" y="76200"/>
                </a:lnTo>
                <a:close/>
              </a:path>
              <a:path w="483235" h="326389">
                <a:moveTo>
                  <a:pt x="46736" y="43434"/>
                </a:moveTo>
                <a:lnTo>
                  <a:pt x="37211" y="51943"/>
                </a:lnTo>
                <a:lnTo>
                  <a:pt x="45605" y="61400"/>
                </a:lnTo>
                <a:lnTo>
                  <a:pt x="55154" y="52997"/>
                </a:lnTo>
                <a:lnTo>
                  <a:pt x="46736" y="43434"/>
                </a:lnTo>
                <a:close/>
              </a:path>
              <a:path w="483235" h="326389">
                <a:moveTo>
                  <a:pt x="66022" y="43434"/>
                </a:moveTo>
                <a:lnTo>
                  <a:pt x="46736" y="43434"/>
                </a:lnTo>
                <a:lnTo>
                  <a:pt x="55154" y="52997"/>
                </a:lnTo>
                <a:lnTo>
                  <a:pt x="66022" y="4343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074289" y="3061335"/>
            <a:ext cx="2842895" cy="1489710"/>
          </a:xfrm>
          <a:custGeom>
            <a:avLst/>
            <a:gdLst/>
            <a:ahLst/>
            <a:cxnLst/>
            <a:rect l="l" t="t" r="r" b="b"/>
            <a:pathLst>
              <a:path w="2842895" h="1489710">
                <a:moveTo>
                  <a:pt x="0" y="1489709"/>
                </a:moveTo>
                <a:lnTo>
                  <a:pt x="2842641" y="0"/>
                </a:lnTo>
              </a:path>
            </a:pathLst>
          </a:custGeom>
          <a:ln w="2857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065145" y="2803779"/>
            <a:ext cx="2851785" cy="1492250"/>
          </a:xfrm>
          <a:custGeom>
            <a:avLst/>
            <a:gdLst/>
            <a:ahLst/>
            <a:cxnLst/>
            <a:rect l="l" t="t" r="r" b="b"/>
            <a:pathLst>
              <a:path w="2851785" h="1492250">
                <a:moveTo>
                  <a:pt x="0" y="1491742"/>
                </a:moveTo>
                <a:lnTo>
                  <a:pt x="2851785" y="0"/>
                </a:lnTo>
              </a:path>
            </a:pathLst>
          </a:custGeom>
          <a:ln w="9525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065145" y="3321050"/>
            <a:ext cx="2851785" cy="1492250"/>
          </a:xfrm>
          <a:custGeom>
            <a:avLst/>
            <a:gdLst/>
            <a:ahLst/>
            <a:cxnLst/>
            <a:rect l="l" t="t" r="r" b="b"/>
            <a:pathLst>
              <a:path w="2851785" h="1492250">
                <a:moveTo>
                  <a:pt x="0" y="1491869"/>
                </a:moveTo>
                <a:lnTo>
                  <a:pt x="2851785" y="0"/>
                </a:lnTo>
              </a:path>
            </a:pathLst>
          </a:custGeom>
          <a:ln w="9524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3232404" y="3832214"/>
            <a:ext cx="140335" cy="137795"/>
          </a:xfrm>
          <a:custGeom>
            <a:avLst/>
            <a:gdLst/>
            <a:ahLst/>
            <a:cxnLst/>
            <a:rect l="l" t="t" r="r" b="b"/>
            <a:pathLst>
              <a:path w="140335" h="137795">
                <a:moveTo>
                  <a:pt x="0" y="68464"/>
                </a:moveTo>
                <a:lnTo>
                  <a:pt x="12665" y="28666"/>
                </a:lnTo>
                <a:lnTo>
                  <a:pt x="45122" y="3644"/>
                </a:lnTo>
                <a:lnTo>
                  <a:pt x="58904" y="0"/>
                </a:lnTo>
                <a:lnTo>
                  <a:pt x="75813" y="984"/>
                </a:lnTo>
                <a:lnTo>
                  <a:pt x="115933" y="17539"/>
                </a:lnTo>
                <a:lnTo>
                  <a:pt x="137473" y="49400"/>
                </a:lnTo>
                <a:lnTo>
                  <a:pt x="139932" y="62288"/>
                </a:lnTo>
                <a:lnTo>
                  <a:pt x="138642" y="78076"/>
                </a:lnTo>
                <a:lnTo>
                  <a:pt x="120242" y="116111"/>
                </a:lnTo>
                <a:lnTo>
                  <a:pt x="85742" y="136061"/>
                </a:lnTo>
                <a:lnTo>
                  <a:pt x="71931" y="137782"/>
                </a:lnTo>
                <a:lnTo>
                  <a:pt x="56956" y="136337"/>
                </a:lnTo>
                <a:lnTo>
                  <a:pt x="20110" y="116881"/>
                </a:lnTo>
                <a:lnTo>
                  <a:pt x="1116" y="80861"/>
                </a:lnTo>
                <a:lnTo>
                  <a:pt x="0" y="68464"/>
                </a:lnTo>
                <a:close/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715511" y="3178517"/>
            <a:ext cx="140335" cy="139700"/>
          </a:xfrm>
          <a:custGeom>
            <a:avLst/>
            <a:gdLst/>
            <a:ahLst/>
            <a:cxnLst/>
            <a:rect l="l" t="t" r="r" b="b"/>
            <a:pathLst>
              <a:path w="140335" h="139700">
                <a:moveTo>
                  <a:pt x="0" y="69126"/>
                </a:moveTo>
                <a:lnTo>
                  <a:pt x="12535" y="29094"/>
                </a:lnTo>
                <a:lnTo>
                  <a:pt x="44694" y="3763"/>
                </a:lnTo>
                <a:lnTo>
                  <a:pt x="58361" y="0"/>
                </a:lnTo>
                <a:lnTo>
                  <a:pt x="75295" y="948"/>
                </a:lnTo>
                <a:lnTo>
                  <a:pt x="115474" y="17364"/>
                </a:lnTo>
                <a:lnTo>
                  <a:pt x="137233" y="49079"/>
                </a:lnTo>
                <a:lnTo>
                  <a:pt x="139840" y="61925"/>
                </a:lnTo>
                <a:lnTo>
                  <a:pt x="138614" y="77982"/>
                </a:lnTo>
                <a:lnTo>
                  <a:pt x="120712" y="116618"/>
                </a:lnTo>
                <a:lnTo>
                  <a:pt x="86970" y="137165"/>
                </a:lnTo>
                <a:lnTo>
                  <a:pt x="73423" y="139152"/>
                </a:lnTo>
                <a:lnTo>
                  <a:pt x="58190" y="137753"/>
                </a:lnTo>
                <a:lnTo>
                  <a:pt x="20929" y="118682"/>
                </a:lnTo>
                <a:lnTo>
                  <a:pt x="1424" y="83231"/>
                </a:lnTo>
                <a:lnTo>
                  <a:pt x="0" y="69126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413503" y="3190609"/>
            <a:ext cx="140335" cy="137795"/>
          </a:xfrm>
          <a:custGeom>
            <a:avLst/>
            <a:gdLst/>
            <a:ahLst/>
            <a:cxnLst/>
            <a:rect l="l" t="t" r="r" b="b"/>
            <a:pathLst>
              <a:path w="140335" h="137795">
                <a:moveTo>
                  <a:pt x="0" y="68464"/>
                </a:moveTo>
                <a:lnTo>
                  <a:pt x="12665" y="28666"/>
                </a:lnTo>
                <a:lnTo>
                  <a:pt x="45122" y="3644"/>
                </a:lnTo>
                <a:lnTo>
                  <a:pt x="58904" y="0"/>
                </a:lnTo>
                <a:lnTo>
                  <a:pt x="75813" y="984"/>
                </a:lnTo>
                <a:lnTo>
                  <a:pt x="115933" y="17539"/>
                </a:lnTo>
                <a:lnTo>
                  <a:pt x="137473" y="49400"/>
                </a:lnTo>
                <a:lnTo>
                  <a:pt x="139932" y="62288"/>
                </a:lnTo>
                <a:lnTo>
                  <a:pt x="138642" y="78076"/>
                </a:lnTo>
                <a:lnTo>
                  <a:pt x="120242" y="116111"/>
                </a:lnTo>
                <a:lnTo>
                  <a:pt x="85742" y="136061"/>
                </a:lnTo>
                <a:lnTo>
                  <a:pt x="71931" y="137782"/>
                </a:lnTo>
                <a:lnTo>
                  <a:pt x="56956" y="136337"/>
                </a:lnTo>
                <a:lnTo>
                  <a:pt x="20110" y="116881"/>
                </a:lnTo>
                <a:lnTo>
                  <a:pt x="1116" y="80861"/>
                </a:lnTo>
                <a:lnTo>
                  <a:pt x="0" y="68464"/>
                </a:lnTo>
                <a:close/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624071" y="4018056"/>
            <a:ext cx="139065" cy="138430"/>
          </a:xfrm>
          <a:custGeom>
            <a:avLst/>
            <a:gdLst/>
            <a:ahLst/>
            <a:cxnLst/>
            <a:rect l="l" t="t" r="r" b="b"/>
            <a:pathLst>
              <a:path w="139064" h="138429">
                <a:moveTo>
                  <a:pt x="58801" y="0"/>
                </a:moveTo>
                <a:lnTo>
                  <a:pt x="21663" y="18157"/>
                </a:lnTo>
                <a:lnTo>
                  <a:pt x="1507" y="54070"/>
                </a:lnTo>
                <a:lnTo>
                  <a:pt x="0" y="68549"/>
                </a:lnTo>
                <a:lnTo>
                  <a:pt x="819" y="79266"/>
                </a:lnTo>
                <a:lnTo>
                  <a:pt x="19045" y="116298"/>
                </a:lnTo>
                <a:lnTo>
                  <a:pt x="55049" y="136388"/>
                </a:lnTo>
                <a:lnTo>
                  <a:pt x="69587" y="137890"/>
                </a:lnTo>
                <a:lnTo>
                  <a:pt x="83535" y="136433"/>
                </a:lnTo>
                <a:lnTo>
                  <a:pt x="118453" y="116888"/>
                </a:lnTo>
                <a:lnTo>
                  <a:pt x="137162" y="79129"/>
                </a:lnTo>
                <a:lnTo>
                  <a:pt x="138503" y="63505"/>
                </a:lnTo>
                <a:lnTo>
                  <a:pt x="136250" y="50412"/>
                </a:lnTo>
                <a:lnTo>
                  <a:pt x="115203" y="17972"/>
                </a:lnTo>
                <a:lnTo>
                  <a:pt x="75536" y="1035"/>
                </a:lnTo>
                <a:lnTo>
                  <a:pt x="58801" y="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3624071" y="4018056"/>
            <a:ext cx="139065" cy="138430"/>
          </a:xfrm>
          <a:custGeom>
            <a:avLst/>
            <a:gdLst/>
            <a:ahLst/>
            <a:cxnLst/>
            <a:rect l="l" t="t" r="r" b="b"/>
            <a:pathLst>
              <a:path w="139064" h="138429">
                <a:moveTo>
                  <a:pt x="0" y="68549"/>
                </a:moveTo>
                <a:lnTo>
                  <a:pt x="12647" y="28566"/>
                </a:lnTo>
                <a:lnTo>
                  <a:pt x="45048" y="3566"/>
                </a:lnTo>
                <a:lnTo>
                  <a:pt x="58801" y="0"/>
                </a:lnTo>
                <a:lnTo>
                  <a:pt x="75536" y="1035"/>
                </a:lnTo>
                <a:lnTo>
                  <a:pt x="115203" y="17972"/>
                </a:lnTo>
                <a:lnTo>
                  <a:pt x="136250" y="50412"/>
                </a:lnTo>
                <a:lnTo>
                  <a:pt x="138503" y="63505"/>
                </a:lnTo>
                <a:lnTo>
                  <a:pt x="137162" y="79129"/>
                </a:lnTo>
                <a:lnTo>
                  <a:pt x="118453" y="116888"/>
                </a:lnTo>
                <a:lnTo>
                  <a:pt x="83535" y="136433"/>
                </a:lnTo>
                <a:lnTo>
                  <a:pt x="69587" y="137890"/>
                </a:lnTo>
                <a:lnTo>
                  <a:pt x="55049" y="136388"/>
                </a:lnTo>
                <a:lnTo>
                  <a:pt x="19045" y="116298"/>
                </a:lnTo>
                <a:lnTo>
                  <a:pt x="819" y="79266"/>
                </a:lnTo>
                <a:lnTo>
                  <a:pt x="0" y="68549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4020311" y="3844320"/>
            <a:ext cx="139065" cy="138430"/>
          </a:xfrm>
          <a:custGeom>
            <a:avLst/>
            <a:gdLst/>
            <a:ahLst/>
            <a:cxnLst/>
            <a:rect l="l" t="t" r="r" b="b"/>
            <a:pathLst>
              <a:path w="139064" h="138429">
                <a:moveTo>
                  <a:pt x="58801" y="0"/>
                </a:moveTo>
                <a:lnTo>
                  <a:pt x="21663" y="18157"/>
                </a:lnTo>
                <a:lnTo>
                  <a:pt x="1507" y="54070"/>
                </a:lnTo>
                <a:lnTo>
                  <a:pt x="0" y="68549"/>
                </a:lnTo>
                <a:lnTo>
                  <a:pt x="819" y="79266"/>
                </a:lnTo>
                <a:lnTo>
                  <a:pt x="19045" y="116298"/>
                </a:lnTo>
                <a:lnTo>
                  <a:pt x="55049" y="136388"/>
                </a:lnTo>
                <a:lnTo>
                  <a:pt x="69587" y="137890"/>
                </a:lnTo>
                <a:lnTo>
                  <a:pt x="83535" y="136433"/>
                </a:lnTo>
                <a:lnTo>
                  <a:pt x="118453" y="116888"/>
                </a:lnTo>
                <a:lnTo>
                  <a:pt x="137162" y="79129"/>
                </a:lnTo>
                <a:lnTo>
                  <a:pt x="138503" y="63505"/>
                </a:lnTo>
                <a:lnTo>
                  <a:pt x="136250" y="50412"/>
                </a:lnTo>
                <a:lnTo>
                  <a:pt x="115203" y="17972"/>
                </a:lnTo>
                <a:lnTo>
                  <a:pt x="75536" y="1035"/>
                </a:lnTo>
                <a:lnTo>
                  <a:pt x="58801" y="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4020311" y="3844320"/>
            <a:ext cx="139065" cy="138430"/>
          </a:xfrm>
          <a:custGeom>
            <a:avLst/>
            <a:gdLst/>
            <a:ahLst/>
            <a:cxnLst/>
            <a:rect l="l" t="t" r="r" b="b"/>
            <a:pathLst>
              <a:path w="139064" h="138429">
                <a:moveTo>
                  <a:pt x="0" y="68549"/>
                </a:moveTo>
                <a:lnTo>
                  <a:pt x="12647" y="28566"/>
                </a:lnTo>
                <a:lnTo>
                  <a:pt x="45048" y="3566"/>
                </a:lnTo>
                <a:lnTo>
                  <a:pt x="58801" y="0"/>
                </a:lnTo>
                <a:lnTo>
                  <a:pt x="75536" y="1035"/>
                </a:lnTo>
                <a:lnTo>
                  <a:pt x="115203" y="17972"/>
                </a:lnTo>
                <a:lnTo>
                  <a:pt x="136250" y="50412"/>
                </a:lnTo>
                <a:lnTo>
                  <a:pt x="138503" y="63505"/>
                </a:lnTo>
                <a:lnTo>
                  <a:pt x="137162" y="79129"/>
                </a:lnTo>
                <a:lnTo>
                  <a:pt x="118453" y="116888"/>
                </a:lnTo>
                <a:lnTo>
                  <a:pt x="83535" y="136433"/>
                </a:lnTo>
                <a:lnTo>
                  <a:pt x="69587" y="137890"/>
                </a:lnTo>
                <a:lnTo>
                  <a:pt x="55049" y="136388"/>
                </a:lnTo>
                <a:lnTo>
                  <a:pt x="19045" y="116298"/>
                </a:lnTo>
                <a:lnTo>
                  <a:pt x="819" y="79266"/>
                </a:lnTo>
                <a:lnTo>
                  <a:pt x="0" y="68549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4765547" y="3624950"/>
            <a:ext cx="140335" cy="137795"/>
          </a:xfrm>
          <a:custGeom>
            <a:avLst/>
            <a:gdLst/>
            <a:ahLst/>
            <a:cxnLst/>
            <a:rect l="l" t="t" r="r" b="b"/>
            <a:pathLst>
              <a:path w="140335" h="137795">
                <a:moveTo>
                  <a:pt x="58904" y="0"/>
                </a:moveTo>
                <a:lnTo>
                  <a:pt x="21695" y="18280"/>
                </a:lnTo>
                <a:lnTo>
                  <a:pt x="1509" y="54061"/>
                </a:lnTo>
                <a:lnTo>
                  <a:pt x="0" y="68464"/>
                </a:lnTo>
                <a:lnTo>
                  <a:pt x="1116" y="80861"/>
                </a:lnTo>
                <a:lnTo>
                  <a:pt x="20110" y="116881"/>
                </a:lnTo>
                <a:lnTo>
                  <a:pt x="56956" y="136337"/>
                </a:lnTo>
                <a:lnTo>
                  <a:pt x="71931" y="137782"/>
                </a:lnTo>
                <a:lnTo>
                  <a:pt x="85742" y="136061"/>
                </a:lnTo>
                <a:lnTo>
                  <a:pt x="120242" y="116111"/>
                </a:lnTo>
                <a:lnTo>
                  <a:pt x="138642" y="78076"/>
                </a:lnTo>
                <a:lnTo>
                  <a:pt x="139932" y="62288"/>
                </a:lnTo>
                <a:lnTo>
                  <a:pt x="137473" y="49400"/>
                </a:lnTo>
                <a:lnTo>
                  <a:pt x="115933" y="17539"/>
                </a:lnTo>
                <a:lnTo>
                  <a:pt x="75813" y="984"/>
                </a:lnTo>
                <a:lnTo>
                  <a:pt x="58904" y="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4765547" y="3624950"/>
            <a:ext cx="140335" cy="137795"/>
          </a:xfrm>
          <a:custGeom>
            <a:avLst/>
            <a:gdLst/>
            <a:ahLst/>
            <a:cxnLst/>
            <a:rect l="l" t="t" r="r" b="b"/>
            <a:pathLst>
              <a:path w="140335" h="137795">
                <a:moveTo>
                  <a:pt x="0" y="68464"/>
                </a:moveTo>
                <a:lnTo>
                  <a:pt x="12665" y="28666"/>
                </a:lnTo>
                <a:lnTo>
                  <a:pt x="45122" y="3644"/>
                </a:lnTo>
                <a:lnTo>
                  <a:pt x="58904" y="0"/>
                </a:lnTo>
                <a:lnTo>
                  <a:pt x="75813" y="984"/>
                </a:lnTo>
                <a:lnTo>
                  <a:pt x="115933" y="17539"/>
                </a:lnTo>
                <a:lnTo>
                  <a:pt x="137473" y="49400"/>
                </a:lnTo>
                <a:lnTo>
                  <a:pt x="139932" y="62288"/>
                </a:lnTo>
                <a:lnTo>
                  <a:pt x="138642" y="78076"/>
                </a:lnTo>
                <a:lnTo>
                  <a:pt x="120242" y="116111"/>
                </a:lnTo>
                <a:lnTo>
                  <a:pt x="85742" y="136061"/>
                </a:lnTo>
                <a:lnTo>
                  <a:pt x="71931" y="137782"/>
                </a:lnTo>
                <a:lnTo>
                  <a:pt x="56956" y="136337"/>
                </a:lnTo>
                <a:lnTo>
                  <a:pt x="20110" y="116881"/>
                </a:lnTo>
                <a:lnTo>
                  <a:pt x="1116" y="80861"/>
                </a:lnTo>
                <a:lnTo>
                  <a:pt x="0" y="68464"/>
                </a:lnTo>
                <a:close/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3950208" y="3515232"/>
            <a:ext cx="138430" cy="139700"/>
          </a:xfrm>
          <a:custGeom>
            <a:avLst/>
            <a:gdLst/>
            <a:ahLst/>
            <a:cxnLst/>
            <a:rect l="l" t="t" r="r" b="b"/>
            <a:pathLst>
              <a:path w="138429" h="139700">
                <a:moveTo>
                  <a:pt x="0" y="69215"/>
                </a:moveTo>
                <a:lnTo>
                  <a:pt x="12516" y="28998"/>
                </a:lnTo>
                <a:lnTo>
                  <a:pt x="44615" y="3688"/>
                </a:lnTo>
                <a:lnTo>
                  <a:pt x="58254" y="0"/>
                </a:lnTo>
                <a:lnTo>
                  <a:pt x="75016" y="999"/>
                </a:lnTo>
                <a:lnTo>
                  <a:pt x="114746" y="17793"/>
                </a:lnTo>
                <a:lnTo>
                  <a:pt x="136018" y="50080"/>
                </a:lnTo>
                <a:lnTo>
                  <a:pt x="138425" y="63128"/>
                </a:lnTo>
                <a:lnTo>
                  <a:pt x="137145" y="79032"/>
                </a:lnTo>
                <a:lnTo>
                  <a:pt x="118940" y="117404"/>
                </a:lnTo>
                <a:lnTo>
                  <a:pt x="84793" y="137561"/>
                </a:lnTo>
                <a:lnTo>
                  <a:pt x="71115" y="139296"/>
                </a:lnTo>
                <a:lnTo>
                  <a:pt x="56295" y="137832"/>
                </a:lnTo>
                <a:lnTo>
                  <a:pt x="19853" y="118128"/>
                </a:lnTo>
                <a:lnTo>
                  <a:pt x="1093" y="81686"/>
                </a:lnTo>
                <a:lnTo>
                  <a:pt x="0" y="69215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5007864" y="3073176"/>
            <a:ext cx="139065" cy="138430"/>
          </a:xfrm>
          <a:custGeom>
            <a:avLst/>
            <a:gdLst/>
            <a:ahLst/>
            <a:cxnLst/>
            <a:rect l="l" t="t" r="r" b="b"/>
            <a:pathLst>
              <a:path w="139064" h="138430">
                <a:moveTo>
                  <a:pt x="0" y="68549"/>
                </a:moveTo>
                <a:lnTo>
                  <a:pt x="12647" y="28566"/>
                </a:lnTo>
                <a:lnTo>
                  <a:pt x="45048" y="3566"/>
                </a:lnTo>
                <a:lnTo>
                  <a:pt x="58801" y="0"/>
                </a:lnTo>
                <a:lnTo>
                  <a:pt x="75536" y="1035"/>
                </a:lnTo>
                <a:lnTo>
                  <a:pt x="115203" y="17972"/>
                </a:lnTo>
                <a:lnTo>
                  <a:pt x="136250" y="50412"/>
                </a:lnTo>
                <a:lnTo>
                  <a:pt x="138503" y="63505"/>
                </a:lnTo>
                <a:lnTo>
                  <a:pt x="137162" y="79129"/>
                </a:lnTo>
                <a:lnTo>
                  <a:pt x="118453" y="116888"/>
                </a:lnTo>
                <a:lnTo>
                  <a:pt x="83535" y="136433"/>
                </a:lnTo>
                <a:lnTo>
                  <a:pt x="69587" y="137890"/>
                </a:lnTo>
                <a:lnTo>
                  <a:pt x="55049" y="136388"/>
                </a:lnTo>
                <a:lnTo>
                  <a:pt x="19045" y="116298"/>
                </a:lnTo>
                <a:lnTo>
                  <a:pt x="819" y="79266"/>
                </a:lnTo>
                <a:lnTo>
                  <a:pt x="0" y="68549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3314700" y="4633937"/>
            <a:ext cx="140335" cy="139700"/>
          </a:xfrm>
          <a:custGeom>
            <a:avLst/>
            <a:gdLst/>
            <a:ahLst/>
            <a:cxnLst/>
            <a:rect l="l" t="t" r="r" b="b"/>
            <a:pathLst>
              <a:path w="140335" h="139700">
                <a:moveTo>
                  <a:pt x="0" y="69126"/>
                </a:moveTo>
                <a:lnTo>
                  <a:pt x="12535" y="29094"/>
                </a:lnTo>
                <a:lnTo>
                  <a:pt x="44694" y="3763"/>
                </a:lnTo>
                <a:lnTo>
                  <a:pt x="58361" y="0"/>
                </a:lnTo>
                <a:lnTo>
                  <a:pt x="75295" y="948"/>
                </a:lnTo>
                <a:lnTo>
                  <a:pt x="115474" y="17364"/>
                </a:lnTo>
                <a:lnTo>
                  <a:pt x="137233" y="49079"/>
                </a:lnTo>
                <a:lnTo>
                  <a:pt x="139840" y="61925"/>
                </a:lnTo>
                <a:lnTo>
                  <a:pt x="138614" y="77982"/>
                </a:lnTo>
                <a:lnTo>
                  <a:pt x="120712" y="116618"/>
                </a:lnTo>
                <a:lnTo>
                  <a:pt x="86970" y="137165"/>
                </a:lnTo>
                <a:lnTo>
                  <a:pt x="73423" y="139152"/>
                </a:lnTo>
                <a:lnTo>
                  <a:pt x="58190" y="137753"/>
                </a:lnTo>
                <a:lnTo>
                  <a:pt x="20929" y="118682"/>
                </a:lnTo>
                <a:lnTo>
                  <a:pt x="1424" y="83231"/>
                </a:lnTo>
                <a:lnTo>
                  <a:pt x="0" y="69126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4180332" y="4324465"/>
            <a:ext cx="140335" cy="137795"/>
          </a:xfrm>
          <a:custGeom>
            <a:avLst/>
            <a:gdLst/>
            <a:ahLst/>
            <a:cxnLst/>
            <a:rect l="l" t="t" r="r" b="b"/>
            <a:pathLst>
              <a:path w="140335" h="137795">
                <a:moveTo>
                  <a:pt x="0" y="68464"/>
                </a:moveTo>
                <a:lnTo>
                  <a:pt x="12665" y="28666"/>
                </a:lnTo>
                <a:lnTo>
                  <a:pt x="45122" y="3644"/>
                </a:lnTo>
                <a:lnTo>
                  <a:pt x="58904" y="0"/>
                </a:lnTo>
                <a:lnTo>
                  <a:pt x="75813" y="984"/>
                </a:lnTo>
                <a:lnTo>
                  <a:pt x="115933" y="17539"/>
                </a:lnTo>
                <a:lnTo>
                  <a:pt x="137473" y="49400"/>
                </a:lnTo>
                <a:lnTo>
                  <a:pt x="139932" y="62288"/>
                </a:lnTo>
                <a:lnTo>
                  <a:pt x="138642" y="78076"/>
                </a:lnTo>
                <a:lnTo>
                  <a:pt x="120242" y="116111"/>
                </a:lnTo>
                <a:lnTo>
                  <a:pt x="85742" y="136061"/>
                </a:lnTo>
                <a:lnTo>
                  <a:pt x="71931" y="137782"/>
                </a:lnTo>
                <a:lnTo>
                  <a:pt x="56956" y="136337"/>
                </a:lnTo>
                <a:lnTo>
                  <a:pt x="20110" y="116881"/>
                </a:lnTo>
                <a:lnTo>
                  <a:pt x="1116" y="80861"/>
                </a:lnTo>
                <a:lnTo>
                  <a:pt x="0" y="68464"/>
                </a:lnTo>
                <a:close/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433059" y="2629788"/>
            <a:ext cx="138430" cy="139700"/>
          </a:xfrm>
          <a:custGeom>
            <a:avLst/>
            <a:gdLst/>
            <a:ahLst/>
            <a:cxnLst/>
            <a:rect l="l" t="t" r="r" b="b"/>
            <a:pathLst>
              <a:path w="138429" h="139700">
                <a:moveTo>
                  <a:pt x="0" y="69215"/>
                </a:moveTo>
                <a:lnTo>
                  <a:pt x="12516" y="28998"/>
                </a:lnTo>
                <a:lnTo>
                  <a:pt x="44615" y="3688"/>
                </a:lnTo>
                <a:lnTo>
                  <a:pt x="58254" y="0"/>
                </a:lnTo>
                <a:lnTo>
                  <a:pt x="75016" y="999"/>
                </a:lnTo>
                <a:lnTo>
                  <a:pt x="114746" y="17793"/>
                </a:lnTo>
                <a:lnTo>
                  <a:pt x="136018" y="50080"/>
                </a:lnTo>
                <a:lnTo>
                  <a:pt x="138425" y="63128"/>
                </a:lnTo>
                <a:lnTo>
                  <a:pt x="137145" y="79032"/>
                </a:lnTo>
                <a:lnTo>
                  <a:pt x="118940" y="117404"/>
                </a:lnTo>
                <a:lnTo>
                  <a:pt x="84793" y="137561"/>
                </a:lnTo>
                <a:lnTo>
                  <a:pt x="71115" y="139296"/>
                </a:lnTo>
                <a:lnTo>
                  <a:pt x="56295" y="137832"/>
                </a:lnTo>
                <a:lnTo>
                  <a:pt x="19853" y="118128"/>
                </a:lnTo>
                <a:lnTo>
                  <a:pt x="1093" y="81686"/>
                </a:lnTo>
                <a:lnTo>
                  <a:pt x="0" y="69215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5219700" y="3867276"/>
            <a:ext cx="138430" cy="139700"/>
          </a:xfrm>
          <a:custGeom>
            <a:avLst/>
            <a:gdLst/>
            <a:ahLst/>
            <a:cxnLst/>
            <a:rect l="l" t="t" r="r" b="b"/>
            <a:pathLst>
              <a:path w="138429" h="139700">
                <a:moveTo>
                  <a:pt x="0" y="69215"/>
                </a:moveTo>
                <a:lnTo>
                  <a:pt x="12516" y="28998"/>
                </a:lnTo>
                <a:lnTo>
                  <a:pt x="44615" y="3688"/>
                </a:lnTo>
                <a:lnTo>
                  <a:pt x="58254" y="0"/>
                </a:lnTo>
                <a:lnTo>
                  <a:pt x="75016" y="999"/>
                </a:lnTo>
                <a:lnTo>
                  <a:pt x="114746" y="17793"/>
                </a:lnTo>
                <a:lnTo>
                  <a:pt x="136018" y="50080"/>
                </a:lnTo>
                <a:lnTo>
                  <a:pt x="138425" y="63128"/>
                </a:lnTo>
                <a:lnTo>
                  <a:pt x="137145" y="79032"/>
                </a:lnTo>
                <a:lnTo>
                  <a:pt x="118940" y="117404"/>
                </a:lnTo>
                <a:lnTo>
                  <a:pt x="84793" y="137561"/>
                </a:lnTo>
                <a:lnTo>
                  <a:pt x="71115" y="139296"/>
                </a:lnTo>
                <a:lnTo>
                  <a:pt x="56295" y="137832"/>
                </a:lnTo>
                <a:lnTo>
                  <a:pt x="19853" y="118128"/>
                </a:lnTo>
                <a:lnTo>
                  <a:pt x="1093" y="81686"/>
                </a:lnTo>
                <a:lnTo>
                  <a:pt x="0" y="69215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5693664" y="3516745"/>
            <a:ext cx="140335" cy="137795"/>
          </a:xfrm>
          <a:custGeom>
            <a:avLst/>
            <a:gdLst/>
            <a:ahLst/>
            <a:cxnLst/>
            <a:rect l="l" t="t" r="r" b="b"/>
            <a:pathLst>
              <a:path w="140335" h="137795">
                <a:moveTo>
                  <a:pt x="0" y="68464"/>
                </a:moveTo>
                <a:lnTo>
                  <a:pt x="12665" y="28666"/>
                </a:lnTo>
                <a:lnTo>
                  <a:pt x="45122" y="3644"/>
                </a:lnTo>
                <a:lnTo>
                  <a:pt x="58904" y="0"/>
                </a:lnTo>
                <a:lnTo>
                  <a:pt x="75813" y="984"/>
                </a:lnTo>
                <a:lnTo>
                  <a:pt x="115933" y="17539"/>
                </a:lnTo>
                <a:lnTo>
                  <a:pt x="137473" y="49400"/>
                </a:lnTo>
                <a:lnTo>
                  <a:pt x="139932" y="62288"/>
                </a:lnTo>
                <a:lnTo>
                  <a:pt x="138642" y="78076"/>
                </a:lnTo>
                <a:lnTo>
                  <a:pt x="120242" y="116111"/>
                </a:lnTo>
                <a:lnTo>
                  <a:pt x="85742" y="136061"/>
                </a:lnTo>
                <a:lnTo>
                  <a:pt x="71931" y="137782"/>
                </a:lnTo>
                <a:lnTo>
                  <a:pt x="56956" y="136337"/>
                </a:lnTo>
                <a:lnTo>
                  <a:pt x="20110" y="116881"/>
                </a:lnTo>
                <a:lnTo>
                  <a:pt x="1116" y="80861"/>
                </a:lnTo>
                <a:lnTo>
                  <a:pt x="0" y="68464"/>
                </a:lnTo>
                <a:close/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5007864" y="3343020"/>
            <a:ext cx="138430" cy="139700"/>
          </a:xfrm>
          <a:custGeom>
            <a:avLst/>
            <a:gdLst/>
            <a:ahLst/>
            <a:cxnLst/>
            <a:rect l="l" t="t" r="r" b="b"/>
            <a:pathLst>
              <a:path w="138429" h="139700">
                <a:moveTo>
                  <a:pt x="58254" y="0"/>
                </a:moveTo>
                <a:lnTo>
                  <a:pt x="21444" y="18495"/>
                </a:lnTo>
                <a:lnTo>
                  <a:pt x="1491" y="54666"/>
                </a:lnTo>
                <a:lnTo>
                  <a:pt x="0" y="69215"/>
                </a:lnTo>
                <a:lnTo>
                  <a:pt x="1093" y="81686"/>
                </a:lnTo>
                <a:lnTo>
                  <a:pt x="19853" y="118128"/>
                </a:lnTo>
                <a:lnTo>
                  <a:pt x="56295" y="137832"/>
                </a:lnTo>
                <a:lnTo>
                  <a:pt x="71115" y="139296"/>
                </a:lnTo>
                <a:lnTo>
                  <a:pt x="84793" y="137561"/>
                </a:lnTo>
                <a:lnTo>
                  <a:pt x="118940" y="117404"/>
                </a:lnTo>
                <a:lnTo>
                  <a:pt x="137145" y="79032"/>
                </a:lnTo>
                <a:lnTo>
                  <a:pt x="138425" y="63128"/>
                </a:lnTo>
                <a:lnTo>
                  <a:pt x="136018" y="50080"/>
                </a:lnTo>
                <a:lnTo>
                  <a:pt x="114746" y="17793"/>
                </a:lnTo>
                <a:lnTo>
                  <a:pt x="75016" y="999"/>
                </a:lnTo>
                <a:lnTo>
                  <a:pt x="58254" y="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5007864" y="3343020"/>
            <a:ext cx="138430" cy="139700"/>
          </a:xfrm>
          <a:custGeom>
            <a:avLst/>
            <a:gdLst/>
            <a:ahLst/>
            <a:cxnLst/>
            <a:rect l="l" t="t" r="r" b="b"/>
            <a:pathLst>
              <a:path w="138429" h="139700">
                <a:moveTo>
                  <a:pt x="0" y="69215"/>
                </a:moveTo>
                <a:lnTo>
                  <a:pt x="12516" y="28998"/>
                </a:lnTo>
                <a:lnTo>
                  <a:pt x="44615" y="3688"/>
                </a:lnTo>
                <a:lnTo>
                  <a:pt x="58254" y="0"/>
                </a:lnTo>
                <a:lnTo>
                  <a:pt x="75016" y="999"/>
                </a:lnTo>
                <a:lnTo>
                  <a:pt x="114746" y="17793"/>
                </a:lnTo>
                <a:lnTo>
                  <a:pt x="136018" y="50080"/>
                </a:lnTo>
                <a:lnTo>
                  <a:pt x="138425" y="63128"/>
                </a:lnTo>
                <a:lnTo>
                  <a:pt x="137145" y="79032"/>
                </a:lnTo>
                <a:lnTo>
                  <a:pt x="118940" y="117404"/>
                </a:lnTo>
                <a:lnTo>
                  <a:pt x="84793" y="137561"/>
                </a:lnTo>
                <a:lnTo>
                  <a:pt x="71115" y="139296"/>
                </a:lnTo>
                <a:lnTo>
                  <a:pt x="56295" y="137832"/>
                </a:lnTo>
                <a:lnTo>
                  <a:pt x="19853" y="118128"/>
                </a:lnTo>
                <a:lnTo>
                  <a:pt x="1093" y="81686"/>
                </a:lnTo>
                <a:lnTo>
                  <a:pt x="0" y="69215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3098165" y="2791461"/>
            <a:ext cx="2845435" cy="2009139"/>
          </a:xfrm>
          <a:custGeom>
            <a:avLst/>
            <a:gdLst/>
            <a:ahLst/>
            <a:cxnLst/>
            <a:rect l="l" t="t" r="r" b="b"/>
            <a:pathLst>
              <a:path w="2845435" h="2009139">
                <a:moveTo>
                  <a:pt x="2835402" y="0"/>
                </a:moveTo>
                <a:lnTo>
                  <a:pt x="0" y="1476883"/>
                </a:lnTo>
                <a:lnTo>
                  <a:pt x="9906" y="2008632"/>
                </a:lnTo>
                <a:lnTo>
                  <a:pt x="2845308" y="521842"/>
                </a:lnTo>
                <a:lnTo>
                  <a:pt x="2835402" y="0"/>
                </a:lnTo>
                <a:close/>
              </a:path>
            </a:pathLst>
          </a:custGeom>
          <a:solidFill>
            <a:srgbClr val="FF0000">
              <a:alpha val="50196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620011" y="4370832"/>
            <a:ext cx="1422400" cy="451484"/>
          </a:xfrm>
          <a:custGeom>
            <a:avLst/>
            <a:gdLst/>
            <a:ahLst/>
            <a:cxnLst/>
            <a:rect l="l" t="t" r="r" b="b"/>
            <a:pathLst>
              <a:path w="1422400" h="451485">
                <a:moveTo>
                  <a:pt x="0" y="451104"/>
                </a:moveTo>
                <a:lnTo>
                  <a:pt x="1421891" y="451104"/>
                </a:lnTo>
                <a:lnTo>
                  <a:pt x="1421891" y="0"/>
                </a:lnTo>
                <a:lnTo>
                  <a:pt x="0" y="0"/>
                </a:lnTo>
                <a:lnTo>
                  <a:pt x="0" y="45110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 txBox="1"/>
          <p:nvPr/>
        </p:nvSpPr>
        <p:spPr>
          <a:xfrm>
            <a:off x="1699386" y="4422215"/>
            <a:ext cx="124841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5" dirty="0">
                <a:solidFill>
                  <a:srgbClr val="FF0000"/>
                </a:solidFill>
                <a:latin typeface="Verdana"/>
                <a:cs typeface="Verdana"/>
              </a:rPr>
              <a:t>2</a:t>
            </a:r>
            <a:r>
              <a:rPr sz="2000" i="1" dirty="0">
                <a:solidFill>
                  <a:srgbClr val="FF0000"/>
                </a:solidFill>
                <a:latin typeface="Verdana"/>
                <a:cs typeface="Verdana"/>
              </a:rPr>
              <a:t>ε</a:t>
            </a:r>
            <a:r>
              <a:rPr sz="2000" i="1" spc="-5" dirty="0">
                <a:solidFill>
                  <a:srgbClr val="FF0000"/>
                </a:solidFill>
                <a:latin typeface="Verdana"/>
                <a:cs typeface="Verdana"/>
              </a:rPr>
              <a:t> </a:t>
            </a:r>
            <a:r>
              <a:rPr sz="2200" spc="-15" dirty="0">
                <a:solidFill>
                  <a:srgbClr val="FF0000"/>
                </a:solidFill>
                <a:latin typeface="FangSong"/>
                <a:cs typeface="FangSong"/>
              </a:rPr>
              <a:t>间隔带</a:t>
            </a:r>
            <a:endParaRPr sz="2200">
              <a:latin typeface="FangSong"/>
              <a:cs typeface="FangSong"/>
            </a:endParaRPr>
          </a:p>
        </p:txBody>
      </p:sp>
      <p:sp>
        <p:nvSpPr>
          <p:cNvPr id="50" name="object 3"/>
          <p:cNvSpPr txBox="1"/>
          <p:nvPr/>
        </p:nvSpPr>
        <p:spPr>
          <a:xfrm>
            <a:off x="603073" y="5970500"/>
            <a:ext cx="6611620" cy="6771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zh-CN" altLang="en-US" sz="2200" spc="-15" dirty="0">
                <a:latin typeface="FangSong"/>
                <a:cs typeface="FangSong"/>
              </a:rPr>
              <a:t>传统回归模型中，</a:t>
            </a:r>
            <a:r>
              <a:rPr sz="2200" spc="-15" dirty="0">
                <a:latin typeface="FangSong"/>
                <a:cs typeface="FangSong"/>
              </a:rPr>
              <a:t>模型</a:t>
            </a:r>
            <a:r>
              <a:rPr sz="2200" spc="-20" dirty="0">
                <a:latin typeface="FangSong"/>
                <a:cs typeface="FangSong"/>
              </a:rPr>
              <a:t>输</a:t>
            </a:r>
            <a:r>
              <a:rPr sz="2200" spc="-25" dirty="0">
                <a:latin typeface="FangSong"/>
                <a:cs typeface="FangSong"/>
              </a:rPr>
              <a:t>出</a:t>
            </a:r>
            <a:r>
              <a:rPr sz="2200" spc="-20" dirty="0">
                <a:latin typeface="FangSong"/>
                <a:cs typeface="FangSong"/>
              </a:rPr>
              <a:t>与</a:t>
            </a:r>
            <a:r>
              <a:rPr sz="2200" spc="-25" dirty="0">
                <a:latin typeface="FangSong"/>
                <a:cs typeface="FangSong"/>
              </a:rPr>
              <a:t>实际</a:t>
            </a:r>
            <a:r>
              <a:rPr sz="2200" spc="-20" dirty="0">
                <a:latin typeface="FangSong"/>
                <a:cs typeface="FangSong"/>
              </a:rPr>
              <a:t>输</a:t>
            </a:r>
            <a:r>
              <a:rPr sz="2200" spc="-15" dirty="0">
                <a:latin typeface="FangSong"/>
                <a:cs typeface="FangSong"/>
              </a:rPr>
              <a:t>出</a:t>
            </a:r>
            <a:r>
              <a:rPr sz="2200" spc="-25" dirty="0">
                <a:latin typeface="FangSong"/>
                <a:cs typeface="FangSong"/>
              </a:rPr>
              <a:t>间</a:t>
            </a:r>
            <a:r>
              <a:rPr lang="zh-CN" altLang="en-US" sz="2200" spc="-25" dirty="0">
                <a:latin typeface="FangSong"/>
                <a:cs typeface="FangSong"/>
              </a:rPr>
              <a:t>完全相同，损失才为</a:t>
            </a:r>
            <a:r>
              <a:rPr lang="en-US" altLang="zh-CN" sz="2200" spc="-25" dirty="0">
                <a:latin typeface="FangSong"/>
                <a:cs typeface="FangSong"/>
              </a:rPr>
              <a:t>0</a:t>
            </a:r>
            <a:r>
              <a:rPr lang="zh-CN" altLang="en-US" sz="2200" spc="-15" dirty="0">
                <a:latin typeface="FangSong"/>
                <a:cs typeface="FangSong"/>
              </a:rPr>
              <a:t>。</a:t>
            </a:r>
            <a:endParaRPr sz="2200" dirty="0">
              <a:latin typeface="FangSong"/>
              <a:cs typeface="FangSong"/>
            </a:endParaRPr>
          </a:p>
        </p:txBody>
      </p:sp>
      <p:sp>
        <p:nvSpPr>
          <p:cNvPr id="51" name="object 49"/>
          <p:cNvSpPr txBox="1"/>
          <p:nvPr/>
        </p:nvSpPr>
        <p:spPr>
          <a:xfrm>
            <a:off x="1055042" y="3652289"/>
            <a:ext cx="1248410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zh-CN" altLang="en-US" spc="-15" dirty="0">
                <a:solidFill>
                  <a:srgbClr val="FF0000"/>
                </a:solidFill>
                <a:latin typeface="FangSong"/>
                <a:cs typeface="FangSong"/>
              </a:rPr>
              <a:t>落入</a:t>
            </a:r>
            <a:r>
              <a:rPr spc="-15" dirty="0">
                <a:solidFill>
                  <a:srgbClr val="FF0000"/>
                </a:solidFill>
                <a:latin typeface="FangSong"/>
                <a:cs typeface="FangSong"/>
              </a:rPr>
              <a:t>间隔带</a:t>
            </a:r>
            <a:r>
              <a:rPr lang="zh-CN" altLang="en-US" spc="-15" dirty="0">
                <a:solidFill>
                  <a:srgbClr val="FF0000"/>
                </a:solidFill>
                <a:latin typeface="FangSong"/>
                <a:cs typeface="FangSong"/>
              </a:rPr>
              <a:t>即为正确</a:t>
            </a:r>
            <a:endParaRPr dirty="0">
              <a:latin typeface="FangSong"/>
              <a:cs typeface="FangSong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0633" rIns="0" bIns="0" rtlCol="0">
            <a:spAutoFit/>
          </a:bodyPr>
          <a:lstStyle/>
          <a:p>
            <a:pPr marL="34925">
              <a:lnSpc>
                <a:spcPct val="100000"/>
              </a:lnSpc>
            </a:pPr>
            <a:r>
              <a:rPr spc="-25" dirty="0"/>
              <a:t>如</a:t>
            </a:r>
            <a:r>
              <a:rPr spc="-30" dirty="0"/>
              <a:t>何进行</a:t>
            </a:r>
            <a:r>
              <a:rPr spc="-25" dirty="0"/>
              <a:t>回</a:t>
            </a:r>
            <a:r>
              <a:rPr spc="-30" dirty="0"/>
              <a:t>归学习？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58774" y="1297099"/>
            <a:ext cx="6611620" cy="3385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altLang="zh-CN" sz="2200" spc="-15" dirty="0">
                <a:latin typeface="FangSong" panose="02010609060101010101" pitchFamily="49" charset="-122"/>
                <a:ea typeface="FangSong" panose="02010609060101010101" pitchFamily="49" charset="-122"/>
                <a:cs typeface="FangSong"/>
              </a:rPr>
              <a:t>SVR</a:t>
            </a:r>
            <a:r>
              <a:rPr lang="zh-CN" altLang="en-US" sz="2200" spc="-15" dirty="0">
                <a:latin typeface="FangSong" panose="02010609060101010101" pitchFamily="49" charset="-122"/>
                <a:ea typeface="FangSong" panose="02010609060101010101" pitchFamily="49" charset="-122"/>
                <a:cs typeface="FangSong"/>
              </a:rPr>
              <a:t>问题可以形式化为：</a:t>
            </a:r>
            <a:endParaRPr sz="2200" dirty="0">
              <a:latin typeface="FangSong" panose="02010609060101010101" pitchFamily="49" charset="-122"/>
              <a:ea typeface="FangSong" panose="02010609060101010101" pitchFamily="49" charset="-122"/>
              <a:cs typeface="FangSong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1C3D7F2D-3702-C240-8529-6803DF211868}"/>
                  </a:ext>
                </a:extLst>
              </p:cNvPr>
              <p:cNvSpPr txBox="1"/>
              <p:nvPr/>
            </p:nvSpPr>
            <p:spPr>
              <a:xfrm>
                <a:off x="1371600" y="1953546"/>
                <a:ext cx="6934200" cy="117621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kumimoji="1" lang="en-US" altLang="zh-CN" sz="280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800" i="1">
                              <a:latin typeface="Cambria Math" panose="02040503050406030204" pitchFamily="18" charset="0"/>
                            </a:rPr>
                            <m:t>𝑚𝑖𝑛</m:t>
                          </m:r>
                        </m:e>
                        <m:sub>
                          <m:r>
                            <a:rPr kumimoji="1" lang="en-US" altLang="zh-CN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  <m:r>
                            <a:rPr kumimoji="1" lang="en-US" altLang="zh-CN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CN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kumimoji="1" lang="en-US" altLang="zh-CN" sz="2800" b="0" i="1" smtClean="0">
                          <a:latin typeface="Cambria Math" panose="02040503050406030204" pitchFamily="18" charset="0"/>
                        </a:rPr>
                        <m:t>( </m:t>
                      </m:r>
                      <m:f>
                        <m:fPr>
                          <m:ctrlP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begChr m:val="‖"/>
                          <m:endChr m:val="‖"/>
                          <m:ctrlP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kumimoji="1" lang="en-US" altLang="zh-CN" sz="28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28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p>
                              <m:r>
                                <a:rPr kumimoji="1" lang="en-US" altLang="zh-CN" sz="2800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kumimoji="1" lang="en-US" altLang="zh-CN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zh-CN" sz="2800" b="0" i="1" smtClean="0">
                          <a:latin typeface="Cambria Math" panose="02040503050406030204" pitchFamily="18" charset="0"/>
                        </a:rPr>
                        <m:t>𝐶</m:t>
                      </m:r>
                      <m:nary>
                        <m:naryPr>
                          <m:chr m:val="∑"/>
                          <m:ctrlP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kumimoji="1"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8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kumimoji="1" lang="en-US" altLang="zh-CN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𝜖</m:t>
                              </m:r>
                            </m:sub>
                          </m:sSub>
                          <m:r>
                            <a:rPr kumimoji="1" lang="en-US" altLang="zh-CN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kumimoji="1"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kumimoji="1"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zh-CN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  <m:t>))</m:t>
                          </m:r>
                        </m:e>
                      </m:nary>
                    </m:oMath>
                  </m:oMathPara>
                </a14:m>
                <a:endParaRPr kumimoji="1" lang="zh-CN" altLang="en-US" sz="2800" dirty="0"/>
              </a:p>
            </p:txBody>
          </p:sp>
        </mc:Choice>
        <mc:Fallback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1C3D7F2D-3702-C240-8529-6803DF2118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600" y="1953546"/>
                <a:ext cx="6934200" cy="1176219"/>
              </a:xfrm>
              <a:prstGeom prst="rect">
                <a:avLst/>
              </a:prstGeom>
              <a:blipFill>
                <a:blip r:embed="rId3"/>
                <a:stretch>
                  <a:fillRect t="-119355" b="-18064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object 3">
                <a:extLst>
                  <a:ext uri="{FF2B5EF4-FFF2-40B4-BE49-F238E27FC236}">
                    <a16:creationId xmlns:a16="http://schemas.microsoft.com/office/drawing/2014/main" id="{3E441D6B-0703-F04B-9003-7B88399B4AC1}"/>
                  </a:ext>
                </a:extLst>
              </p:cNvPr>
              <p:cNvSpPr txBox="1"/>
              <p:nvPr/>
            </p:nvSpPr>
            <p:spPr>
              <a:xfrm>
                <a:off x="533400" y="3107323"/>
                <a:ext cx="6611620" cy="338554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kumimoji="1" lang="en-US" altLang="zh-CN" sz="2000" i="1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zh-CN" altLang="en-US" sz="2200" spc="-15" dirty="0">
                    <a:latin typeface="FangSong" panose="02010609060101010101" pitchFamily="49" charset="-122"/>
                    <a:ea typeface="FangSong" panose="02010609060101010101" pitchFamily="49" charset="-122"/>
                    <a:cs typeface="FangSong"/>
                  </a:rPr>
                  <a:t>是正则化常数，是</a:t>
                </a:r>
                <a14:m>
                  <m:oMath xmlns:m="http://schemas.openxmlformats.org/officeDocument/2006/math">
                    <m:r>
                      <a:rPr lang="zh-CN" altLang="en-US" sz="2200" i="1" spc="-15" smtClean="0">
                        <a:latin typeface="Cambria Math" panose="02040503050406030204" pitchFamily="18" charset="0"/>
                        <a:cs typeface="FangSong"/>
                      </a:rPr>
                      <m:t>𝜖</m:t>
                    </m:r>
                    <m:r>
                      <a:rPr lang="en-US" altLang="zh-CN" sz="2200" b="0" i="1" spc="-15" smtClean="0">
                        <a:latin typeface="Cambria Math" panose="02040503050406030204" pitchFamily="18" charset="0"/>
                        <a:cs typeface="FangSong"/>
                      </a:rPr>
                      <m:t>−</m:t>
                    </m:r>
                  </m:oMath>
                </a14:m>
                <a:r>
                  <a:rPr lang="zh-CN" altLang="en-US" sz="2200" spc="-15" dirty="0">
                    <a:latin typeface="FangSong" panose="02010609060101010101" pitchFamily="49" charset="-122"/>
                    <a:ea typeface="FangSong" panose="02010609060101010101" pitchFamily="49" charset="-122"/>
                    <a:cs typeface="FangSong"/>
                  </a:rPr>
                  <a:t>不敏感损失函数</a:t>
                </a:r>
                <a:endParaRPr sz="2200" dirty="0">
                  <a:latin typeface="FangSong" panose="02010609060101010101" pitchFamily="49" charset="-122"/>
                  <a:ea typeface="FangSong" panose="02010609060101010101" pitchFamily="49" charset="-122"/>
                  <a:cs typeface="FangSong"/>
                </a:endParaRPr>
              </a:p>
            </p:txBody>
          </p:sp>
        </mc:Choice>
        <mc:Fallback>
          <p:sp>
            <p:nvSpPr>
              <p:cNvPr id="7" name="object 3">
                <a:extLst>
                  <a:ext uri="{FF2B5EF4-FFF2-40B4-BE49-F238E27FC236}">
                    <a16:creationId xmlns:a16="http://schemas.microsoft.com/office/drawing/2014/main" id="{3E441D6B-0703-F04B-9003-7B88399B4A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3107323"/>
                <a:ext cx="6611620" cy="338554"/>
              </a:xfrm>
              <a:prstGeom prst="rect">
                <a:avLst/>
              </a:prstGeom>
              <a:blipFill>
                <a:blip r:embed="rId4"/>
                <a:stretch>
                  <a:fillRect l="-958" t="-25926" b="-4444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340F6F33-AADC-264E-9BE3-20682A79FA16}"/>
                  </a:ext>
                </a:extLst>
              </p:cNvPr>
              <p:cNvSpPr/>
              <p:nvPr/>
            </p:nvSpPr>
            <p:spPr>
              <a:xfrm>
                <a:off x="2944116" y="3867594"/>
                <a:ext cx="4713021" cy="10534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800" i="1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kumimoji="1" lang="en-US" altLang="zh-CN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𝜖</m:t>
                        </m:r>
                      </m:sub>
                    </m:sSub>
                    <m:d>
                      <m:dPr>
                        <m:ctrlPr>
                          <a:rPr kumimoji="1" lang="en-US" altLang="zh-CN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en-US" altLang="zh-CN" sz="2800" dirty="0"/>
                  <a:t>=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altLang="zh-CN" sz="28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2800" i="1" dirty="0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 sz="2800" b="0" i="1" dirty="0" smtClean="0">
                                  <a:latin typeface="Cambria Math" panose="02040503050406030204" pitchFamily="18" charset="0"/>
                                </a:rPr>
                                <m:t>0,                </m:t>
                              </m:r>
                              <m:r>
                                <a:rPr lang="en-US" altLang="zh-CN" sz="2800" b="0" i="1" dirty="0" smtClean="0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zh-CN" sz="2800" b="0" i="1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zh-CN" sz="28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800" b="0" i="1" dirty="0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  <m:r>
                                <m:rPr>
                                  <m:brk m:alnAt="7"/>
                                </m:rPr>
                                <a:rPr lang="en-US" altLang="zh-CN" sz="28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altLang="zh-CN" sz="28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𝜖</m:t>
                              </m:r>
                              <m:r>
                                <a:rPr lang="en-US" altLang="zh-CN" sz="28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;</m:t>
                              </m:r>
                            </m:e>
                          </m:mr>
                          <m:m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zh-CN" sz="28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800" b="0" i="1" dirty="0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  <m:r>
                                <a:rPr lang="en-US" altLang="zh-CN" sz="2800" b="0" i="1" dirty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8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𝜖</m:t>
                              </m:r>
                              <m:r>
                                <a:rPr lang="en-US" altLang="zh-CN" sz="28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      </m:t>
                              </m:r>
                              <m:r>
                                <a:rPr lang="en-US" altLang="zh-CN" sz="28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𝑜𝑡h𝑒𝑟𝑤𝑖𝑠𝑒</m:t>
                              </m:r>
                              <m:r>
                                <a:rPr lang="en-US" altLang="zh-CN" sz="28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. 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zh-CN" altLang="en-US" sz="2800" dirty="0"/>
              </a:p>
            </p:txBody>
          </p:sp>
        </mc:Choice>
        <mc:Fallback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340F6F33-AADC-264E-9BE3-20682A79FA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4116" y="3867594"/>
                <a:ext cx="4713021" cy="1053494"/>
              </a:xfrm>
              <a:prstGeom prst="rect">
                <a:avLst/>
              </a:prstGeom>
              <a:blipFill>
                <a:blip r:embed="rId5"/>
                <a:stretch>
                  <a:fillRect l="-16667" t="-203614" r="-806" b="-2963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4371794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0633" rIns="0" bIns="0" rtlCol="0">
            <a:spAutoFit/>
          </a:bodyPr>
          <a:lstStyle/>
          <a:p>
            <a:pPr marL="34925">
              <a:lnSpc>
                <a:spcPct val="100000"/>
              </a:lnSpc>
            </a:pPr>
            <a:r>
              <a:rPr spc="-20" dirty="0"/>
              <a:t>支持向量回</a:t>
            </a:r>
            <a:r>
              <a:rPr spc="-30" dirty="0"/>
              <a:t>归</a:t>
            </a:r>
            <a:r>
              <a:rPr spc="-450" dirty="0"/>
              <a:t> </a:t>
            </a:r>
            <a:r>
              <a:rPr sz="2000" spc="-5" dirty="0">
                <a:latin typeface="Verdana"/>
                <a:cs typeface="Verdana"/>
              </a:rPr>
              <a:t>(SVR)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13968" y="5637558"/>
            <a:ext cx="587375" cy="3385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15" dirty="0">
                <a:solidFill>
                  <a:srgbClr val="C00000"/>
                </a:solidFill>
                <a:latin typeface="FangSong"/>
                <a:cs typeface="FangSong"/>
              </a:rPr>
              <a:t>预测</a:t>
            </a:r>
            <a:endParaRPr sz="2200">
              <a:solidFill>
                <a:srgbClr val="C00000"/>
              </a:solidFill>
              <a:latin typeface="FangSong"/>
              <a:cs typeface="FangSong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97891" y="1345640"/>
            <a:ext cx="1142365" cy="3385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20" dirty="0">
                <a:solidFill>
                  <a:srgbClr val="C00000"/>
                </a:solidFill>
                <a:latin typeface="FangSong"/>
                <a:cs typeface="FangSong"/>
              </a:rPr>
              <a:t>原</a:t>
            </a:r>
            <a:r>
              <a:rPr sz="2200" spc="-25" dirty="0">
                <a:solidFill>
                  <a:srgbClr val="C00000"/>
                </a:solidFill>
                <a:latin typeface="FangSong"/>
                <a:cs typeface="FangSong"/>
              </a:rPr>
              <a:t>始问题</a:t>
            </a:r>
            <a:endParaRPr sz="2200" dirty="0">
              <a:solidFill>
                <a:srgbClr val="C00000"/>
              </a:solidFill>
              <a:latin typeface="FangSong"/>
              <a:cs typeface="FangSong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592580" y="1089660"/>
            <a:ext cx="4537075" cy="2100580"/>
          </a:xfrm>
          <a:custGeom>
            <a:avLst/>
            <a:gdLst/>
            <a:ahLst/>
            <a:cxnLst/>
            <a:rect l="l" t="t" r="r" b="b"/>
            <a:pathLst>
              <a:path w="4537075" h="2100580">
                <a:moveTo>
                  <a:pt x="0" y="2100072"/>
                </a:moveTo>
                <a:lnTo>
                  <a:pt x="4536948" y="2100072"/>
                </a:lnTo>
                <a:lnTo>
                  <a:pt x="4536948" y="0"/>
                </a:lnTo>
                <a:lnTo>
                  <a:pt x="0" y="0"/>
                </a:lnTo>
                <a:lnTo>
                  <a:pt x="0" y="2100072"/>
                </a:lnTo>
                <a:close/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857755" y="1132332"/>
            <a:ext cx="3381755" cy="77571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319527" y="1944623"/>
            <a:ext cx="3339084" cy="120853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97891" y="3491686"/>
            <a:ext cx="1142365" cy="3385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20" dirty="0">
                <a:solidFill>
                  <a:srgbClr val="C00000"/>
                </a:solidFill>
                <a:latin typeface="FangSong"/>
                <a:cs typeface="FangSong"/>
              </a:rPr>
              <a:t>对</a:t>
            </a:r>
            <a:r>
              <a:rPr sz="2200" spc="-25" dirty="0">
                <a:solidFill>
                  <a:srgbClr val="C00000"/>
                </a:solidFill>
                <a:latin typeface="FangSong"/>
                <a:cs typeface="FangSong"/>
              </a:rPr>
              <a:t>偶问题</a:t>
            </a:r>
            <a:endParaRPr sz="2200">
              <a:solidFill>
                <a:srgbClr val="C00000"/>
              </a:solidFill>
              <a:latin typeface="FangSong"/>
              <a:cs typeface="FangSong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595627" y="3326891"/>
            <a:ext cx="7287895" cy="1958339"/>
          </a:xfrm>
          <a:custGeom>
            <a:avLst/>
            <a:gdLst/>
            <a:ahLst/>
            <a:cxnLst/>
            <a:rect l="l" t="t" r="r" b="b"/>
            <a:pathLst>
              <a:path w="7287895" h="1958339">
                <a:moveTo>
                  <a:pt x="0" y="1958339"/>
                </a:moveTo>
                <a:lnTo>
                  <a:pt x="7287768" y="1958339"/>
                </a:lnTo>
                <a:lnTo>
                  <a:pt x="7287768" y="0"/>
                </a:lnTo>
                <a:lnTo>
                  <a:pt x="0" y="0"/>
                </a:lnTo>
                <a:lnTo>
                  <a:pt x="0" y="1958339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703832" y="3378708"/>
            <a:ext cx="3557016" cy="78485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301996" y="3413759"/>
            <a:ext cx="3540252" cy="71475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857755" y="4302252"/>
            <a:ext cx="2567940" cy="79248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521708" y="4442459"/>
            <a:ext cx="1671827" cy="46481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572767" y="5373623"/>
            <a:ext cx="3412235" cy="87934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cxnSp>
        <p:nvCxnSpPr>
          <p:cNvPr id="16" name="直线箭头连接符 15"/>
          <p:cNvCxnSpPr/>
          <p:nvPr/>
        </p:nvCxnSpPr>
        <p:spPr>
          <a:xfrm flipH="1">
            <a:off x="4571999" y="779109"/>
            <a:ext cx="1709980" cy="651407"/>
          </a:xfrm>
          <a:prstGeom prst="straightConnector1">
            <a:avLst/>
          </a:prstGeom>
          <a:ln w="19050">
            <a:solidFill>
              <a:srgbClr val="1A0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线箭头连接符 19"/>
          <p:cNvCxnSpPr/>
          <p:nvPr/>
        </p:nvCxnSpPr>
        <p:spPr>
          <a:xfrm flipH="1">
            <a:off x="5256041" y="796660"/>
            <a:ext cx="1025938" cy="682814"/>
          </a:xfrm>
          <a:prstGeom prst="straightConnector1">
            <a:avLst/>
          </a:prstGeom>
          <a:ln w="19050">
            <a:solidFill>
              <a:srgbClr val="1A0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/>
          <p:cNvSpPr/>
          <p:nvPr/>
        </p:nvSpPr>
        <p:spPr>
          <a:xfrm>
            <a:off x="6298510" y="459071"/>
            <a:ext cx="2438401" cy="923330"/>
          </a:xfrm>
          <a:prstGeom prst="rect">
            <a:avLst/>
          </a:prstGeom>
          <a:ln w="38100">
            <a:solidFill>
              <a:srgbClr val="1A09FF"/>
            </a:solidFill>
          </a:ln>
        </p:spPr>
        <p:txBody>
          <a:bodyPr wrap="square">
            <a:spAutoFit/>
          </a:bodyPr>
          <a:lstStyle/>
          <a:p>
            <a:r>
              <a:rPr lang="zh-CN" altLang="en-US" kern="0" dirty="0">
                <a:solidFill>
                  <a:srgbClr val="1A09FF"/>
                </a:solidFill>
              </a:rPr>
              <a:t>松弛变量</a:t>
            </a:r>
            <a:endParaRPr lang="en-US" altLang="zh-CN" kern="0" dirty="0">
              <a:solidFill>
                <a:srgbClr val="1A09FF"/>
              </a:solidFill>
            </a:endParaRPr>
          </a:p>
          <a:p>
            <a:r>
              <a:rPr lang="zh-CN" altLang="en-US">
                <a:solidFill>
                  <a:srgbClr val="1A09FF"/>
                </a:solidFill>
              </a:rPr>
              <a:t>间隔两侧的程度可以不同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7E29A7-B4F1-664C-8E74-462D6CEF1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6702527-FF40-B042-9D5E-6190001D7C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SVM</a:t>
            </a:r>
            <a:r>
              <a:rPr kumimoji="1" lang="zh-CN" altLang="en-US" dirty="0"/>
              <a:t>的原理与目标</a:t>
            </a:r>
            <a:endParaRPr kumimoji="1" lang="en-US" altLang="zh-CN" dirty="0"/>
          </a:p>
          <a:p>
            <a:r>
              <a:rPr kumimoji="1" lang="zh-CN" altLang="en-US" dirty="0"/>
              <a:t>先考虑线形可分</a:t>
            </a:r>
            <a:r>
              <a:rPr kumimoji="1" lang="en-US" altLang="zh-CN" dirty="0"/>
              <a:t>SVM</a:t>
            </a:r>
          </a:p>
        </p:txBody>
      </p:sp>
    </p:spTree>
    <p:extLst>
      <p:ext uri="{BB962C8B-B14F-4D97-AF65-F5344CB8AC3E}">
        <p14:creationId xmlns:p14="http://schemas.microsoft.com/office/powerpoint/2010/main" val="266471825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0633" rIns="0" bIns="0" rtlCol="0">
            <a:spAutoFit/>
          </a:bodyPr>
          <a:lstStyle/>
          <a:p>
            <a:pPr marL="34925">
              <a:lnSpc>
                <a:spcPct val="100000"/>
              </a:lnSpc>
            </a:pPr>
            <a:r>
              <a:rPr spc="-20" dirty="0"/>
              <a:t>表示定</a:t>
            </a:r>
            <a:r>
              <a:rPr spc="-30" dirty="0"/>
              <a:t>理</a:t>
            </a:r>
            <a:r>
              <a:rPr spc="-430" dirty="0"/>
              <a:t> </a:t>
            </a:r>
            <a:r>
              <a:rPr sz="2000" dirty="0">
                <a:latin typeface="Verdana"/>
                <a:cs typeface="Verdana"/>
              </a:rPr>
              <a:t>(</a:t>
            </a:r>
            <a:r>
              <a:rPr sz="2000" spc="-50" dirty="0">
                <a:latin typeface="Verdana"/>
                <a:cs typeface="Verdana"/>
              </a:rPr>
              <a:t>R</a:t>
            </a:r>
            <a:r>
              <a:rPr sz="2000" spc="-10" dirty="0">
                <a:latin typeface="Verdana"/>
                <a:cs typeface="Verdana"/>
              </a:rPr>
              <a:t>e</a:t>
            </a:r>
            <a:r>
              <a:rPr sz="2000" dirty="0">
                <a:latin typeface="Verdana"/>
                <a:cs typeface="Verdana"/>
              </a:rPr>
              <a:t>pr</a:t>
            </a:r>
            <a:r>
              <a:rPr sz="2000" spc="-10" dirty="0">
                <a:latin typeface="Verdana"/>
                <a:cs typeface="Verdana"/>
              </a:rPr>
              <a:t>e</a:t>
            </a:r>
            <a:r>
              <a:rPr sz="2000" dirty="0">
                <a:latin typeface="Verdana"/>
                <a:cs typeface="Verdana"/>
              </a:rPr>
              <a:t>s</a:t>
            </a:r>
            <a:r>
              <a:rPr sz="2000" spc="-10" dirty="0">
                <a:latin typeface="Verdana"/>
                <a:cs typeface="Verdana"/>
              </a:rPr>
              <a:t>e</a:t>
            </a:r>
            <a:r>
              <a:rPr sz="2000" dirty="0">
                <a:latin typeface="Verdana"/>
                <a:cs typeface="Verdana"/>
              </a:rPr>
              <a:t>nter</a:t>
            </a:r>
            <a:r>
              <a:rPr sz="2000" spc="-35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Theo</a:t>
            </a:r>
            <a:r>
              <a:rPr sz="2000" spc="-10" dirty="0">
                <a:latin typeface="Verdana"/>
                <a:cs typeface="Verdana"/>
              </a:rPr>
              <a:t>re</a:t>
            </a:r>
            <a:r>
              <a:rPr sz="2000" dirty="0">
                <a:latin typeface="Verdana"/>
                <a:cs typeface="Verdana"/>
              </a:rPr>
              <a:t>m)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97483" y="2783711"/>
            <a:ext cx="7452359" cy="338554"/>
          </a:xfrm>
          <a:prstGeom prst="rect">
            <a:avLst/>
          </a:prstGeom>
          <a:solidFill>
            <a:srgbClr val="FFFF00"/>
          </a:solidFill>
        </p:spPr>
        <p:txBody>
          <a:bodyPr vert="horz" wrap="square" lIns="0" tIns="0" rIns="0" bIns="0" rtlCol="0">
            <a:spAutoFit/>
          </a:bodyPr>
          <a:lstStyle/>
          <a:p>
            <a:pPr marL="91440">
              <a:lnSpc>
                <a:spcPct val="100000"/>
              </a:lnSpc>
            </a:pPr>
            <a:r>
              <a:rPr sz="2200" spc="-15" dirty="0">
                <a:latin typeface="FangSong"/>
                <a:cs typeface="FangSong"/>
              </a:rPr>
              <a:t>无论</a:t>
            </a:r>
            <a:r>
              <a:rPr sz="2000" dirty="0">
                <a:latin typeface="Verdana"/>
                <a:cs typeface="Verdana"/>
              </a:rPr>
              <a:t>SVM</a:t>
            </a:r>
            <a:r>
              <a:rPr sz="2200" spc="-15" dirty="0">
                <a:latin typeface="FangSong"/>
                <a:cs typeface="FangSong"/>
              </a:rPr>
              <a:t>还</a:t>
            </a:r>
            <a:r>
              <a:rPr sz="2200" spc="-25" dirty="0">
                <a:latin typeface="FangSong"/>
                <a:cs typeface="FangSong"/>
              </a:rPr>
              <a:t>是</a:t>
            </a:r>
            <a:r>
              <a:rPr sz="2000" dirty="0">
                <a:latin typeface="Verdana"/>
                <a:cs typeface="Verdana"/>
              </a:rPr>
              <a:t>S</a:t>
            </a:r>
            <a:r>
              <a:rPr sz="2000" spc="-20" dirty="0">
                <a:latin typeface="Verdana"/>
                <a:cs typeface="Verdana"/>
              </a:rPr>
              <a:t>V</a:t>
            </a:r>
            <a:r>
              <a:rPr sz="2000" spc="-5" dirty="0">
                <a:latin typeface="Verdana"/>
                <a:cs typeface="Verdana"/>
              </a:rPr>
              <a:t>R</a:t>
            </a:r>
            <a:r>
              <a:rPr sz="2200" spc="-10" dirty="0">
                <a:latin typeface="Verdana"/>
                <a:cs typeface="Verdana"/>
              </a:rPr>
              <a:t>,</a:t>
            </a:r>
            <a:r>
              <a:rPr sz="2200" spc="-15" dirty="0">
                <a:latin typeface="Verdana"/>
                <a:cs typeface="Verdana"/>
              </a:rPr>
              <a:t> </a:t>
            </a:r>
            <a:r>
              <a:rPr sz="2200" spc="-10" dirty="0">
                <a:latin typeface="FangSong"/>
                <a:cs typeface="FangSong"/>
              </a:rPr>
              <a:t>学</a:t>
            </a:r>
            <a:r>
              <a:rPr sz="2200" spc="-20" dirty="0">
                <a:latin typeface="FangSong"/>
                <a:cs typeface="FangSong"/>
              </a:rPr>
              <a:t>得</a:t>
            </a:r>
            <a:r>
              <a:rPr sz="2200" spc="-25" dirty="0">
                <a:latin typeface="FangSong"/>
                <a:cs typeface="FangSong"/>
              </a:rPr>
              <a:t>模型</a:t>
            </a:r>
            <a:r>
              <a:rPr sz="2200" spc="-10" dirty="0">
                <a:latin typeface="FangSong"/>
                <a:cs typeface="FangSong"/>
              </a:rPr>
              <a:t>总</a:t>
            </a:r>
            <a:r>
              <a:rPr sz="2200" spc="-25" dirty="0">
                <a:latin typeface="FangSong"/>
                <a:cs typeface="FangSong"/>
              </a:rPr>
              <a:t>能表</a:t>
            </a:r>
            <a:r>
              <a:rPr sz="2200" spc="-15" dirty="0">
                <a:latin typeface="FangSong"/>
                <a:cs typeface="FangSong"/>
              </a:rPr>
              <a:t>示</a:t>
            </a:r>
            <a:r>
              <a:rPr sz="2200" spc="-25" dirty="0">
                <a:latin typeface="FangSong"/>
                <a:cs typeface="FangSong"/>
              </a:rPr>
              <a:t>成</a:t>
            </a:r>
            <a:r>
              <a:rPr sz="2200" spc="-25" dirty="0">
                <a:solidFill>
                  <a:srgbClr val="C00000"/>
                </a:solidFill>
                <a:latin typeface="FangSong"/>
                <a:cs typeface="FangSong"/>
              </a:rPr>
              <a:t>核</a:t>
            </a:r>
            <a:r>
              <a:rPr sz="2200" spc="-20" dirty="0">
                <a:solidFill>
                  <a:srgbClr val="C00000"/>
                </a:solidFill>
                <a:latin typeface="FangSong"/>
                <a:cs typeface="FangSong"/>
              </a:rPr>
              <a:t>函</a:t>
            </a:r>
            <a:r>
              <a:rPr sz="2200" spc="-25" dirty="0">
                <a:solidFill>
                  <a:srgbClr val="C00000"/>
                </a:solidFill>
                <a:latin typeface="FangSong"/>
                <a:cs typeface="FangSong"/>
              </a:rPr>
              <a:t>数的</a:t>
            </a:r>
            <a:r>
              <a:rPr sz="2200" spc="-15" dirty="0">
                <a:solidFill>
                  <a:srgbClr val="C00000"/>
                </a:solidFill>
                <a:latin typeface="FangSong"/>
                <a:cs typeface="FangSong"/>
              </a:rPr>
              <a:t>线</a:t>
            </a:r>
            <a:r>
              <a:rPr sz="2200" spc="-25" dirty="0">
                <a:solidFill>
                  <a:srgbClr val="C00000"/>
                </a:solidFill>
                <a:latin typeface="FangSong"/>
                <a:cs typeface="FangSong"/>
              </a:rPr>
              <a:t>性组合</a:t>
            </a:r>
            <a:endParaRPr sz="2200">
              <a:solidFill>
                <a:srgbClr val="C00000"/>
              </a:solidFill>
              <a:latin typeface="FangSong"/>
              <a:cs typeface="FangSong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609088" y="1152144"/>
            <a:ext cx="2592324" cy="48463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268467" y="992124"/>
            <a:ext cx="2674619" cy="8397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627376" y="1994916"/>
            <a:ext cx="2592324" cy="48463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268467" y="1853183"/>
            <a:ext cx="3177540" cy="86868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02742" y="1273223"/>
            <a:ext cx="2200910" cy="11506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66800">
              <a:lnSpc>
                <a:spcPct val="100000"/>
              </a:lnSpc>
            </a:pPr>
            <a:r>
              <a:rPr sz="2200" spc="-25" dirty="0">
                <a:latin typeface="FangSong"/>
                <a:cs typeface="FangSong"/>
              </a:rPr>
              <a:t>核</a:t>
            </a:r>
            <a:r>
              <a:rPr sz="2200" spc="-320" dirty="0">
                <a:latin typeface="FangSong"/>
                <a:cs typeface="FangSong"/>
              </a:rPr>
              <a:t> </a:t>
            </a:r>
            <a:r>
              <a:rPr sz="2200" spc="-15" dirty="0">
                <a:latin typeface="Verdana"/>
                <a:cs typeface="Verdana"/>
              </a:rPr>
              <a:t>SV</a:t>
            </a:r>
            <a:r>
              <a:rPr sz="2200" spc="-30" dirty="0">
                <a:latin typeface="Verdana"/>
                <a:cs typeface="Verdana"/>
              </a:rPr>
              <a:t>M</a:t>
            </a:r>
            <a:r>
              <a:rPr sz="2200" spc="-10" dirty="0">
                <a:latin typeface="Verdana"/>
                <a:cs typeface="Verdana"/>
              </a:rPr>
              <a:t>:</a:t>
            </a:r>
            <a:endParaRPr sz="22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680"/>
              </a:spcBef>
            </a:pPr>
            <a:r>
              <a:rPr sz="2200" spc="-20" dirty="0">
                <a:latin typeface="FangSong"/>
                <a:cs typeface="FangSong"/>
              </a:rPr>
              <a:t>观察</a:t>
            </a:r>
            <a:endParaRPr sz="2200">
              <a:latin typeface="FangSong"/>
              <a:cs typeface="FangSong"/>
            </a:endParaRPr>
          </a:p>
          <a:p>
            <a:pPr marL="1085850">
              <a:lnSpc>
                <a:spcPct val="100000"/>
              </a:lnSpc>
              <a:spcBef>
                <a:spcPts val="680"/>
              </a:spcBef>
            </a:pPr>
            <a:r>
              <a:rPr sz="2200" spc="-25" dirty="0">
                <a:latin typeface="FangSong"/>
                <a:cs typeface="FangSong"/>
              </a:rPr>
              <a:t>核</a:t>
            </a:r>
            <a:r>
              <a:rPr sz="2200" spc="-320" dirty="0">
                <a:latin typeface="FangSong"/>
                <a:cs typeface="FangSong"/>
              </a:rPr>
              <a:t> </a:t>
            </a:r>
            <a:r>
              <a:rPr sz="2200" spc="-20" dirty="0">
                <a:latin typeface="Verdana"/>
                <a:cs typeface="Verdana"/>
              </a:rPr>
              <a:t>SVR:</a:t>
            </a:r>
            <a:endParaRPr sz="2200">
              <a:latin typeface="Verdana"/>
              <a:cs typeface="Verdana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098427" y="1371749"/>
            <a:ext cx="279400" cy="925194"/>
          </a:xfrm>
          <a:custGeom>
            <a:avLst/>
            <a:gdLst/>
            <a:ahLst/>
            <a:cxnLst/>
            <a:rect l="l" t="t" r="r" b="b"/>
            <a:pathLst>
              <a:path w="279400" h="925194">
                <a:moveTo>
                  <a:pt x="279268" y="924918"/>
                </a:moveTo>
                <a:lnTo>
                  <a:pt x="239329" y="924007"/>
                </a:lnTo>
                <a:lnTo>
                  <a:pt x="187666" y="919614"/>
                </a:lnTo>
                <a:lnTo>
                  <a:pt x="141942" y="909412"/>
                </a:lnTo>
                <a:lnTo>
                  <a:pt x="131440" y="487022"/>
                </a:lnTo>
                <a:lnTo>
                  <a:pt x="130045" y="483627"/>
                </a:lnTo>
                <a:lnTo>
                  <a:pt x="86779" y="469382"/>
                </a:lnTo>
                <a:lnTo>
                  <a:pt x="38451" y="464137"/>
                </a:lnTo>
                <a:lnTo>
                  <a:pt x="0" y="462533"/>
                </a:lnTo>
                <a:lnTo>
                  <a:pt x="18556" y="462203"/>
                </a:lnTo>
                <a:lnTo>
                  <a:pt x="71078" y="458104"/>
                </a:lnTo>
                <a:lnTo>
                  <a:pt x="111641" y="450245"/>
                </a:lnTo>
                <a:lnTo>
                  <a:pt x="131440" y="24488"/>
                </a:lnTo>
                <a:lnTo>
                  <a:pt x="132834" y="21093"/>
                </a:lnTo>
                <a:lnTo>
                  <a:pt x="176096" y="6848"/>
                </a:lnTo>
                <a:lnTo>
                  <a:pt x="224423" y="1603"/>
                </a:lnTo>
                <a:lnTo>
                  <a:pt x="243150" y="591"/>
                </a:lnTo>
                <a:lnTo>
                  <a:pt x="262878" y="0"/>
                </a:lnTo>
              </a:path>
            </a:pathLst>
          </a:custGeom>
          <a:ln w="152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3302783"/>
            <a:ext cx="7716442" cy="3024114"/>
          </a:xfrm>
          <a:prstGeom prst="rect">
            <a:avLst/>
          </a:prstGeom>
        </p:spPr>
      </p:pic>
      <p:sp>
        <p:nvSpPr>
          <p:cNvPr id="23" name="object 3"/>
          <p:cNvSpPr txBox="1"/>
          <p:nvPr/>
        </p:nvSpPr>
        <p:spPr>
          <a:xfrm>
            <a:off x="5638800" y="5029200"/>
            <a:ext cx="3111348" cy="677108"/>
          </a:xfrm>
          <a:prstGeom prst="rect">
            <a:avLst/>
          </a:prstGeom>
          <a:solidFill>
            <a:srgbClr val="FFFF00"/>
          </a:solidFill>
        </p:spPr>
        <p:txBody>
          <a:bodyPr vert="horz" wrap="square" lIns="0" tIns="0" rIns="0" bIns="0" rtlCol="0">
            <a:spAutoFit/>
          </a:bodyPr>
          <a:lstStyle/>
          <a:p>
            <a:pPr marL="91440">
              <a:lnSpc>
                <a:spcPct val="100000"/>
              </a:lnSpc>
            </a:pPr>
            <a:r>
              <a:rPr lang="zh-CN" altLang="en-US" sz="2200" spc="-15" dirty="0">
                <a:latin typeface="FangSong"/>
                <a:cs typeface="FangSong"/>
              </a:rPr>
              <a:t>优化问题的解都可以表示为核函数的线性组合。</a:t>
            </a:r>
            <a:endParaRPr sz="2200">
              <a:solidFill>
                <a:srgbClr val="C00000"/>
              </a:solidFill>
              <a:latin typeface="FangSong"/>
              <a:cs typeface="FangSong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0633" rIns="0" bIns="0" rtlCol="0">
            <a:spAutoFit/>
          </a:bodyPr>
          <a:lstStyle/>
          <a:p>
            <a:pPr marL="34925">
              <a:lnSpc>
                <a:spcPct val="100000"/>
              </a:lnSpc>
            </a:pPr>
            <a:r>
              <a:rPr spc="-20" dirty="0"/>
              <a:t>核方</a:t>
            </a:r>
            <a:r>
              <a:rPr spc="-30" dirty="0"/>
              <a:t>法</a:t>
            </a:r>
            <a:r>
              <a:rPr spc="-430" dirty="0"/>
              <a:t> </a:t>
            </a:r>
            <a:r>
              <a:rPr sz="2000" spc="-5" dirty="0">
                <a:latin typeface="Verdana"/>
                <a:cs typeface="Verdana"/>
              </a:rPr>
              <a:t>(</a:t>
            </a:r>
            <a:r>
              <a:rPr sz="2000" spc="-65" dirty="0">
                <a:latin typeface="Verdana"/>
                <a:cs typeface="Verdana"/>
              </a:rPr>
              <a:t>K</a:t>
            </a:r>
            <a:r>
              <a:rPr sz="2000" dirty="0">
                <a:latin typeface="Verdana"/>
                <a:cs typeface="Verdana"/>
              </a:rPr>
              <a:t>e</a:t>
            </a:r>
            <a:r>
              <a:rPr sz="2000" spc="-10" dirty="0">
                <a:latin typeface="Verdana"/>
                <a:cs typeface="Verdana"/>
              </a:rPr>
              <a:t>r</a:t>
            </a:r>
            <a:r>
              <a:rPr sz="2000" dirty="0">
                <a:latin typeface="Verdana"/>
                <a:cs typeface="Verdana"/>
              </a:rPr>
              <a:t>nel</a:t>
            </a:r>
            <a:r>
              <a:rPr sz="2000" spc="-20" dirty="0">
                <a:latin typeface="Verdana"/>
                <a:cs typeface="Verdana"/>
              </a:rPr>
              <a:t> </a:t>
            </a:r>
            <a:r>
              <a:rPr sz="2000" dirty="0">
                <a:latin typeface="Verdana"/>
                <a:cs typeface="Verdana"/>
              </a:rPr>
              <a:t>m</a:t>
            </a:r>
            <a:r>
              <a:rPr sz="2000" spc="-10" dirty="0">
                <a:latin typeface="Verdana"/>
                <a:cs typeface="Verdana"/>
              </a:rPr>
              <a:t>e</a:t>
            </a:r>
            <a:r>
              <a:rPr sz="2000" dirty="0">
                <a:latin typeface="Verdana"/>
                <a:cs typeface="Verdana"/>
              </a:rPr>
              <a:t>t</a:t>
            </a:r>
            <a:r>
              <a:rPr sz="2000" spc="5" dirty="0">
                <a:latin typeface="Verdana"/>
                <a:cs typeface="Verdana"/>
              </a:rPr>
              <a:t>h</a:t>
            </a:r>
            <a:r>
              <a:rPr sz="2000" dirty="0">
                <a:latin typeface="Verdana"/>
                <a:cs typeface="Verdana"/>
              </a:rPr>
              <a:t>ods)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37946" y="1096876"/>
            <a:ext cx="8111490" cy="147732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latin typeface="FangSong"/>
                <a:cs typeface="FangSong"/>
              </a:rPr>
              <a:t>基于表示定理能得到很多线性模型的“核化”</a:t>
            </a:r>
            <a:r>
              <a:rPr sz="1800" spc="-5" dirty="0">
                <a:latin typeface="Verdana"/>
                <a:cs typeface="Verdana"/>
              </a:rPr>
              <a:t>(</a:t>
            </a:r>
            <a:r>
              <a:rPr sz="1800" spc="-25" dirty="0">
                <a:latin typeface="Verdana"/>
                <a:cs typeface="Verdana"/>
              </a:rPr>
              <a:t>k</a:t>
            </a:r>
            <a:r>
              <a:rPr sz="1800" spc="-15" dirty="0">
                <a:latin typeface="Verdana"/>
                <a:cs typeface="Verdana"/>
              </a:rPr>
              <a:t>er</a:t>
            </a:r>
            <a:r>
              <a:rPr sz="1800" spc="-10" dirty="0">
                <a:latin typeface="Verdana"/>
                <a:cs typeface="Verdana"/>
              </a:rPr>
              <a:t>nel</a:t>
            </a:r>
            <a:r>
              <a:rPr sz="1800" spc="5" dirty="0">
                <a:latin typeface="Verdana"/>
                <a:cs typeface="Verdana"/>
              </a:rPr>
              <a:t>i</a:t>
            </a:r>
            <a:r>
              <a:rPr sz="1800" spc="-10" dirty="0">
                <a:latin typeface="Verdana"/>
                <a:cs typeface="Verdana"/>
              </a:rPr>
              <a:t>z</a:t>
            </a:r>
            <a:r>
              <a:rPr sz="1800" spc="-15" dirty="0">
                <a:latin typeface="Verdana"/>
                <a:cs typeface="Verdana"/>
              </a:rPr>
              <a:t>e</a:t>
            </a:r>
            <a:r>
              <a:rPr sz="1800" spc="-20" dirty="0">
                <a:latin typeface="Verdana"/>
                <a:cs typeface="Verdana"/>
              </a:rPr>
              <a:t>d</a:t>
            </a:r>
            <a:r>
              <a:rPr sz="1800" spc="-5" dirty="0">
                <a:latin typeface="Verdana"/>
                <a:cs typeface="Verdana"/>
              </a:rPr>
              <a:t>)</a:t>
            </a:r>
            <a:r>
              <a:rPr sz="2400" dirty="0">
                <a:latin typeface="FangSong"/>
                <a:cs typeface="FangSong"/>
              </a:rPr>
              <a:t>版本</a:t>
            </a:r>
            <a:endParaRPr sz="2400">
              <a:latin typeface="FangSong"/>
              <a:cs typeface="FangSong"/>
            </a:endParaRPr>
          </a:p>
          <a:p>
            <a:pPr>
              <a:lnSpc>
                <a:spcPct val="100000"/>
              </a:lnSpc>
              <a:spcBef>
                <a:spcPts val="42"/>
              </a:spcBef>
            </a:pPr>
            <a:endParaRPr sz="2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000" spc="5" dirty="0">
                <a:latin typeface="FangSong"/>
                <a:cs typeface="FangSong"/>
              </a:rPr>
              <a:t>例</a:t>
            </a:r>
            <a:r>
              <a:rPr sz="2000" dirty="0">
                <a:latin typeface="FangSong"/>
                <a:cs typeface="FangSong"/>
              </a:rPr>
              <a:t>如</a:t>
            </a:r>
            <a:r>
              <a:rPr sz="2000" spc="-320" dirty="0">
                <a:latin typeface="FangSong"/>
                <a:cs typeface="FangSong"/>
              </a:rPr>
              <a:t> </a:t>
            </a:r>
            <a:r>
              <a:rPr sz="2000" dirty="0">
                <a:latin typeface="Verdana"/>
                <a:cs typeface="Verdana"/>
              </a:rPr>
              <a:t>KLDA</a:t>
            </a:r>
            <a:r>
              <a:rPr sz="2000" spc="-3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(</a:t>
            </a:r>
            <a:r>
              <a:rPr sz="1800" spc="-65" dirty="0">
                <a:latin typeface="Verdana"/>
                <a:cs typeface="Verdana"/>
              </a:rPr>
              <a:t>K</a:t>
            </a:r>
            <a:r>
              <a:rPr sz="1800" spc="-5" dirty="0">
                <a:latin typeface="Verdana"/>
                <a:cs typeface="Verdana"/>
              </a:rPr>
              <a:t>e</a:t>
            </a:r>
            <a:r>
              <a:rPr sz="1800" dirty="0">
                <a:latin typeface="Verdana"/>
                <a:cs typeface="Verdana"/>
              </a:rPr>
              <a:t>rn</a:t>
            </a:r>
            <a:r>
              <a:rPr sz="1800" spc="-10" dirty="0">
                <a:latin typeface="Verdana"/>
                <a:cs typeface="Verdana"/>
              </a:rPr>
              <a:t>e</a:t>
            </a:r>
            <a:r>
              <a:rPr sz="1800" spc="5" dirty="0">
                <a:latin typeface="Verdana"/>
                <a:cs typeface="Verdana"/>
              </a:rPr>
              <a:t>li</a:t>
            </a:r>
            <a:r>
              <a:rPr sz="1800" spc="-15" dirty="0">
                <a:latin typeface="Verdana"/>
                <a:cs typeface="Verdana"/>
              </a:rPr>
              <a:t>z</a:t>
            </a:r>
            <a:r>
              <a:rPr sz="1800" spc="-5" dirty="0">
                <a:latin typeface="Verdana"/>
                <a:cs typeface="Verdana"/>
              </a:rPr>
              <a:t>e</a:t>
            </a:r>
            <a:r>
              <a:rPr sz="1800" dirty="0">
                <a:latin typeface="Verdana"/>
                <a:cs typeface="Verdana"/>
              </a:rPr>
              <a:t>d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L</a:t>
            </a:r>
            <a:r>
              <a:rPr sz="1800" spc="5" dirty="0">
                <a:latin typeface="Verdana"/>
                <a:cs typeface="Verdana"/>
              </a:rPr>
              <a:t>D</a:t>
            </a:r>
            <a:r>
              <a:rPr sz="1800" dirty="0">
                <a:latin typeface="Verdana"/>
                <a:cs typeface="Verdana"/>
              </a:rPr>
              <a:t>A)</a:t>
            </a:r>
            <a:r>
              <a:rPr sz="2000" dirty="0">
                <a:latin typeface="Verdana"/>
                <a:cs typeface="Verdana"/>
              </a:rPr>
              <a:t>:</a:t>
            </a:r>
            <a:endParaRPr sz="2000">
              <a:latin typeface="Verdana"/>
              <a:cs typeface="Verdana"/>
            </a:endParaRPr>
          </a:p>
          <a:p>
            <a:pPr marL="469900">
              <a:lnSpc>
                <a:spcPct val="100000"/>
              </a:lnSpc>
              <a:spcBef>
                <a:spcPts val="1200"/>
              </a:spcBef>
            </a:pPr>
            <a:r>
              <a:rPr sz="2000" spc="10" dirty="0">
                <a:solidFill>
                  <a:srgbClr val="FF0000"/>
                </a:solidFill>
                <a:latin typeface="FangSong"/>
                <a:cs typeface="FangSong"/>
              </a:rPr>
              <a:t>将样</a:t>
            </a:r>
            <a:r>
              <a:rPr sz="2000" dirty="0">
                <a:solidFill>
                  <a:srgbClr val="FF0000"/>
                </a:solidFill>
                <a:latin typeface="FangSong"/>
                <a:cs typeface="FangSong"/>
              </a:rPr>
              <a:t>本映</a:t>
            </a:r>
            <a:r>
              <a:rPr sz="2000" spc="-15" dirty="0">
                <a:solidFill>
                  <a:srgbClr val="FF0000"/>
                </a:solidFill>
                <a:latin typeface="FangSong"/>
                <a:cs typeface="FangSong"/>
              </a:rPr>
              <a:t>射</a:t>
            </a:r>
            <a:r>
              <a:rPr sz="2000" dirty="0">
                <a:solidFill>
                  <a:srgbClr val="FF0000"/>
                </a:solidFill>
                <a:latin typeface="FangSong"/>
                <a:cs typeface="FangSong"/>
              </a:rPr>
              <a:t>到高</a:t>
            </a:r>
            <a:r>
              <a:rPr sz="2000" spc="-15" dirty="0">
                <a:solidFill>
                  <a:srgbClr val="FF0000"/>
                </a:solidFill>
                <a:latin typeface="FangSong"/>
                <a:cs typeface="FangSong"/>
              </a:rPr>
              <a:t>维</a:t>
            </a:r>
            <a:r>
              <a:rPr sz="2000" dirty="0">
                <a:solidFill>
                  <a:srgbClr val="FF0000"/>
                </a:solidFill>
                <a:latin typeface="FangSong"/>
                <a:cs typeface="FangSong"/>
              </a:rPr>
              <a:t>特征</a:t>
            </a:r>
            <a:r>
              <a:rPr sz="2000" spc="-15" dirty="0">
                <a:solidFill>
                  <a:srgbClr val="FF0000"/>
                </a:solidFill>
                <a:latin typeface="FangSong"/>
                <a:cs typeface="FangSong"/>
              </a:rPr>
              <a:t>空</a:t>
            </a:r>
            <a:r>
              <a:rPr sz="2000" spc="5" dirty="0">
                <a:solidFill>
                  <a:srgbClr val="FF0000"/>
                </a:solidFill>
                <a:latin typeface="FangSong"/>
                <a:cs typeface="FangSong"/>
              </a:rPr>
              <a:t>间</a:t>
            </a:r>
            <a:r>
              <a:rPr sz="2000" dirty="0">
                <a:solidFill>
                  <a:srgbClr val="FF0000"/>
                </a:solidFill>
                <a:latin typeface="Verdana"/>
                <a:cs typeface="Verdana"/>
              </a:rPr>
              <a:t>,</a:t>
            </a:r>
            <a:r>
              <a:rPr sz="2000" spc="-45" dirty="0">
                <a:solidFill>
                  <a:srgbClr val="FF0000"/>
                </a:solidFill>
                <a:latin typeface="Verdana"/>
                <a:cs typeface="Verdana"/>
              </a:rPr>
              <a:t> </a:t>
            </a:r>
            <a:r>
              <a:rPr sz="2000" spc="10" dirty="0">
                <a:solidFill>
                  <a:srgbClr val="FF0000"/>
                </a:solidFill>
                <a:latin typeface="FangSong"/>
                <a:cs typeface="FangSong"/>
              </a:rPr>
              <a:t>然后</a:t>
            </a:r>
            <a:r>
              <a:rPr sz="2000" dirty="0">
                <a:solidFill>
                  <a:srgbClr val="FF0000"/>
                </a:solidFill>
                <a:latin typeface="FangSong"/>
                <a:cs typeface="FangSong"/>
              </a:rPr>
              <a:t>在</a:t>
            </a:r>
            <a:r>
              <a:rPr sz="2000" spc="-15" dirty="0">
                <a:solidFill>
                  <a:srgbClr val="FF0000"/>
                </a:solidFill>
                <a:latin typeface="FangSong"/>
                <a:cs typeface="FangSong"/>
              </a:rPr>
              <a:t>此</a:t>
            </a:r>
            <a:r>
              <a:rPr sz="2000" dirty="0">
                <a:solidFill>
                  <a:srgbClr val="FF0000"/>
                </a:solidFill>
                <a:latin typeface="FangSong"/>
                <a:cs typeface="FangSong"/>
              </a:rPr>
              <a:t>特征</a:t>
            </a:r>
            <a:r>
              <a:rPr sz="2000" spc="-15" dirty="0">
                <a:solidFill>
                  <a:srgbClr val="FF0000"/>
                </a:solidFill>
                <a:latin typeface="FangSong"/>
                <a:cs typeface="FangSong"/>
              </a:rPr>
              <a:t>空</a:t>
            </a:r>
            <a:r>
              <a:rPr sz="2000" dirty="0">
                <a:solidFill>
                  <a:srgbClr val="FF0000"/>
                </a:solidFill>
                <a:latin typeface="FangSong"/>
                <a:cs typeface="FangSong"/>
              </a:rPr>
              <a:t>间中</a:t>
            </a:r>
            <a:r>
              <a:rPr sz="2000" spc="-10" dirty="0">
                <a:solidFill>
                  <a:srgbClr val="FF0000"/>
                </a:solidFill>
                <a:latin typeface="FangSong"/>
                <a:cs typeface="FangSong"/>
              </a:rPr>
              <a:t>做</a:t>
            </a:r>
            <a:r>
              <a:rPr sz="2000" dirty="0">
                <a:latin typeface="FangSong"/>
                <a:cs typeface="FangSong"/>
              </a:rPr>
              <a:t>线性</a:t>
            </a:r>
            <a:r>
              <a:rPr sz="2000" spc="-10" dirty="0">
                <a:latin typeface="FangSong"/>
                <a:cs typeface="FangSong"/>
              </a:rPr>
              <a:t>判</a:t>
            </a:r>
            <a:r>
              <a:rPr sz="2000" dirty="0">
                <a:latin typeface="FangSong"/>
                <a:cs typeface="FangSong"/>
              </a:rPr>
              <a:t>别分析</a:t>
            </a:r>
            <a:endParaRPr sz="2000">
              <a:latin typeface="FangSong"/>
              <a:cs typeface="FangSong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661160" y="4091940"/>
            <a:ext cx="502920" cy="786765"/>
          </a:xfrm>
          <a:custGeom>
            <a:avLst/>
            <a:gdLst/>
            <a:ahLst/>
            <a:cxnLst/>
            <a:rect l="l" t="t" r="r" b="b"/>
            <a:pathLst>
              <a:path w="502919" h="786764">
                <a:moveTo>
                  <a:pt x="0" y="534924"/>
                </a:moveTo>
                <a:lnTo>
                  <a:pt x="125730" y="534924"/>
                </a:lnTo>
                <a:lnTo>
                  <a:pt x="125730" y="0"/>
                </a:lnTo>
                <a:lnTo>
                  <a:pt x="377190" y="0"/>
                </a:lnTo>
                <a:lnTo>
                  <a:pt x="377190" y="534924"/>
                </a:lnTo>
                <a:lnTo>
                  <a:pt x="502920" y="534924"/>
                </a:lnTo>
                <a:lnTo>
                  <a:pt x="251460" y="786384"/>
                </a:lnTo>
                <a:lnTo>
                  <a:pt x="0" y="534924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831214" y="5105400"/>
            <a:ext cx="3161030" cy="1015365"/>
          </a:xfrm>
          <a:prstGeom prst="rect">
            <a:avLst/>
          </a:prstGeom>
          <a:solidFill>
            <a:srgbClr val="FFFF99"/>
          </a:solidFill>
        </p:spPr>
        <p:txBody>
          <a:bodyPr vert="horz" wrap="square" lIns="0" tIns="0" rIns="0" bIns="0" rtlCol="0">
            <a:spAutoFit/>
          </a:bodyPr>
          <a:lstStyle/>
          <a:p>
            <a:pPr marL="174625" marR="166370" indent="2540" algn="ctr">
              <a:lnSpc>
                <a:spcPct val="98700"/>
              </a:lnSpc>
            </a:pPr>
            <a:r>
              <a:rPr sz="2000" b="1" spc="1080" dirty="0">
                <a:solidFill>
                  <a:srgbClr val="FF0000"/>
                </a:solidFill>
                <a:latin typeface="Hannotate SC"/>
                <a:cs typeface="Hannotate SC"/>
              </a:rPr>
              <a:t>“</a:t>
            </a:r>
            <a:r>
              <a:rPr sz="2000" b="1" spc="20" dirty="0">
                <a:solidFill>
                  <a:srgbClr val="FF0000"/>
                </a:solidFill>
                <a:latin typeface="Hannotate SC"/>
                <a:cs typeface="Hannotate SC"/>
              </a:rPr>
              <a:t>核</a:t>
            </a:r>
            <a:r>
              <a:rPr sz="2000" b="1" spc="10" dirty="0">
                <a:solidFill>
                  <a:srgbClr val="FF0000"/>
                </a:solidFill>
                <a:latin typeface="Hannotate SC"/>
                <a:cs typeface="Hannotate SC"/>
              </a:rPr>
              <a:t>技巧</a:t>
            </a:r>
            <a:r>
              <a:rPr sz="2000" b="1" spc="1080" dirty="0">
                <a:solidFill>
                  <a:srgbClr val="FF0000"/>
                </a:solidFill>
                <a:latin typeface="Hannotate SC"/>
                <a:cs typeface="Hannotate SC"/>
              </a:rPr>
              <a:t>”</a:t>
            </a:r>
            <a:r>
              <a:rPr sz="1600" b="1" spc="-15" dirty="0">
                <a:solidFill>
                  <a:srgbClr val="FF0000"/>
                </a:solidFill>
                <a:latin typeface="Verdana"/>
                <a:cs typeface="Verdana"/>
              </a:rPr>
              <a:t>(kerne</a:t>
            </a:r>
            <a:r>
              <a:rPr sz="1600" b="1" spc="-10" dirty="0">
                <a:solidFill>
                  <a:srgbClr val="FF0000"/>
                </a:solidFill>
                <a:latin typeface="Verdana"/>
                <a:cs typeface="Verdana"/>
              </a:rPr>
              <a:t>l</a:t>
            </a:r>
            <a:r>
              <a:rPr sz="1600" b="1" spc="-5" dirty="0">
                <a:solidFill>
                  <a:srgbClr val="FF0000"/>
                </a:solidFill>
                <a:latin typeface="Verdana"/>
                <a:cs typeface="Verdana"/>
              </a:rPr>
              <a:t> </a:t>
            </a:r>
            <a:r>
              <a:rPr sz="1600" b="1" spc="-10" dirty="0">
                <a:solidFill>
                  <a:srgbClr val="FF0000"/>
                </a:solidFill>
                <a:latin typeface="Verdana"/>
                <a:cs typeface="Verdana"/>
              </a:rPr>
              <a:t>tri</a:t>
            </a:r>
            <a:r>
              <a:rPr sz="1600" b="1" spc="-20" dirty="0">
                <a:solidFill>
                  <a:srgbClr val="FF0000"/>
                </a:solidFill>
                <a:latin typeface="Verdana"/>
                <a:cs typeface="Verdana"/>
              </a:rPr>
              <a:t>c</a:t>
            </a:r>
            <a:r>
              <a:rPr sz="1600" b="1" spc="-10" dirty="0">
                <a:solidFill>
                  <a:srgbClr val="FF0000"/>
                </a:solidFill>
                <a:latin typeface="Verdana"/>
                <a:cs typeface="Verdana"/>
              </a:rPr>
              <a:t>k) </a:t>
            </a:r>
            <a:r>
              <a:rPr sz="2000" b="1" spc="10" dirty="0">
                <a:solidFill>
                  <a:srgbClr val="FF0000"/>
                </a:solidFill>
                <a:latin typeface="Hannotate SC"/>
                <a:cs typeface="Hannotate SC"/>
              </a:rPr>
              <a:t>是机器学</a:t>
            </a:r>
            <a:r>
              <a:rPr sz="2000" b="1" dirty="0">
                <a:solidFill>
                  <a:srgbClr val="FF0000"/>
                </a:solidFill>
                <a:latin typeface="Hannotate SC"/>
                <a:cs typeface="Hannotate SC"/>
              </a:rPr>
              <a:t>习中</a:t>
            </a:r>
            <a:r>
              <a:rPr sz="2000" b="1" spc="10" dirty="0">
                <a:solidFill>
                  <a:srgbClr val="FF0000"/>
                </a:solidFill>
                <a:latin typeface="Hannotate SC"/>
                <a:cs typeface="Hannotate SC"/>
              </a:rPr>
              <a:t>处理非线</a:t>
            </a:r>
            <a:r>
              <a:rPr sz="2000" b="1" dirty="0">
                <a:solidFill>
                  <a:srgbClr val="FF0000"/>
                </a:solidFill>
                <a:latin typeface="Hannotate SC"/>
                <a:cs typeface="Hannotate SC"/>
              </a:rPr>
              <a:t>性 </a:t>
            </a:r>
            <a:r>
              <a:rPr sz="2000" b="1" spc="10" dirty="0">
                <a:solidFill>
                  <a:srgbClr val="FF0000"/>
                </a:solidFill>
                <a:latin typeface="Hannotate SC"/>
                <a:cs typeface="Hannotate SC"/>
              </a:rPr>
              <a:t>问题的基</a:t>
            </a:r>
            <a:r>
              <a:rPr sz="2000" b="1" dirty="0">
                <a:solidFill>
                  <a:srgbClr val="FF0000"/>
                </a:solidFill>
                <a:latin typeface="Hannotate SC"/>
                <a:cs typeface="Hannotate SC"/>
              </a:rPr>
              <a:t>本技</a:t>
            </a:r>
            <a:r>
              <a:rPr sz="2000" b="1" spc="10" dirty="0">
                <a:solidFill>
                  <a:srgbClr val="FF0000"/>
                </a:solidFill>
                <a:latin typeface="Hannotate SC"/>
                <a:cs typeface="Hannotate SC"/>
              </a:rPr>
              <a:t>术之</a:t>
            </a:r>
            <a:r>
              <a:rPr sz="2000" b="1" dirty="0">
                <a:solidFill>
                  <a:srgbClr val="FF0000"/>
                </a:solidFill>
                <a:latin typeface="Hannotate SC"/>
                <a:cs typeface="Hannotate SC"/>
              </a:rPr>
              <a:t>一</a:t>
            </a:r>
            <a:endParaRPr sz="2000">
              <a:latin typeface="Hannotate SC"/>
              <a:cs typeface="Hannotate SC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922019" y="3128772"/>
            <a:ext cx="2913887" cy="91135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378964" y="4146803"/>
            <a:ext cx="2014727" cy="51206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393691" y="4040123"/>
            <a:ext cx="1949195" cy="8382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57072" y="4930140"/>
            <a:ext cx="2878836" cy="83972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矩形 9"/>
          <p:cNvSpPr/>
          <p:nvPr/>
        </p:nvSpPr>
        <p:spPr>
          <a:xfrm>
            <a:off x="4114800" y="3149027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zh-CN" altLang="en-US" dirty="0">
                <a:solidFill>
                  <a:srgbClr val="1613FF"/>
                </a:solidFill>
                <a:latin typeface="FangSong"/>
                <a:cs typeface="FangSong"/>
              </a:rPr>
              <a:t>类间散度矩阵</a:t>
            </a:r>
            <a:endParaRPr lang="zh-CN" altLang="en-US">
              <a:solidFill>
                <a:srgbClr val="1613FF"/>
              </a:solidFill>
              <a:latin typeface="FangSong"/>
              <a:cs typeface="FangSong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114800" y="3584447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zh-CN" altLang="en-US" dirty="0">
                <a:solidFill>
                  <a:srgbClr val="1613FF"/>
                </a:solidFill>
                <a:latin typeface="FangSong"/>
                <a:cs typeface="FangSong"/>
              </a:rPr>
              <a:t>类内散度矩阵</a:t>
            </a:r>
            <a:endParaRPr lang="zh-CN" altLang="en-US">
              <a:solidFill>
                <a:srgbClr val="1613FF"/>
              </a:solidFill>
              <a:latin typeface="FangSong"/>
              <a:cs typeface="FangSong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128008" y="3112615"/>
            <a:ext cx="377192" cy="457200"/>
          </a:xfrm>
          <a:prstGeom prst="rect">
            <a:avLst/>
          </a:prstGeom>
          <a:noFill/>
          <a:ln w="28575">
            <a:solidFill>
              <a:srgbClr val="161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3139925" y="3611864"/>
            <a:ext cx="377192" cy="457200"/>
          </a:xfrm>
          <a:prstGeom prst="rect">
            <a:avLst/>
          </a:prstGeom>
          <a:noFill/>
          <a:ln w="28575">
            <a:solidFill>
              <a:srgbClr val="161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89127" y="3162128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zh-CN" altLang="en-US" b="1" dirty="0">
                <a:solidFill>
                  <a:srgbClr val="1613FF"/>
                </a:solidFill>
                <a:latin typeface="FangSong"/>
                <a:cs typeface="FangSong"/>
              </a:rPr>
              <a:t>学习目标：</a:t>
            </a:r>
            <a:endParaRPr lang="zh-CN" altLang="en-US" b="1">
              <a:solidFill>
                <a:srgbClr val="1613FF"/>
              </a:solidFill>
              <a:latin typeface="FangSong"/>
              <a:cs typeface="FangSong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922019" y="5889932"/>
            <a:ext cx="24160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zh-CN" altLang="en-US" dirty="0">
                <a:solidFill>
                  <a:srgbClr val="1613FF"/>
                </a:solidFill>
                <a:latin typeface="FangSong"/>
                <a:cs typeface="FangSong"/>
              </a:rPr>
              <a:t>由</a:t>
            </a:r>
            <a:r>
              <a:rPr lang="en-US" altLang="zh-CN" dirty="0">
                <a:solidFill>
                  <a:srgbClr val="1613FF"/>
                </a:solidFill>
                <a:latin typeface="FangSong"/>
                <a:cs typeface="FangSong"/>
              </a:rPr>
              <a:t>LDA</a:t>
            </a:r>
            <a:r>
              <a:rPr lang="zh-CN" altLang="en-US" dirty="0">
                <a:solidFill>
                  <a:srgbClr val="1613FF"/>
                </a:solidFill>
                <a:latin typeface="FangSong"/>
                <a:cs typeface="FangSong"/>
              </a:rPr>
              <a:t>求解得可得到 </a:t>
            </a:r>
            <a:r>
              <a:rPr lang="en-US" altLang="zh-CN" sz="2400" i="1" dirty="0">
                <a:solidFill>
                  <a:srgbClr val="1613FF"/>
                </a:solidFill>
                <a:latin typeface="Symbol Tiger Expert" charset="2"/>
                <a:ea typeface="Symbol Tiger Expert" charset="2"/>
                <a:cs typeface="Symbol Tiger Expert" charset="2"/>
              </a:rPr>
              <a:t>a</a:t>
            </a:r>
            <a:endParaRPr lang="zh-CN" altLang="en-US" i="1">
              <a:solidFill>
                <a:srgbClr val="1613FF"/>
              </a:solidFill>
              <a:latin typeface="Symbol Tiger Expert" charset="2"/>
              <a:ea typeface="Symbol Tiger Expert" charset="2"/>
              <a:cs typeface="Symbol Tiger Expert" charset="2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0633" rIns="0" bIns="0" rtlCol="0">
            <a:spAutoFit/>
          </a:bodyPr>
          <a:lstStyle/>
          <a:p>
            <a:pPr marL="34925">
              <a:lnSpc>
                <a:spcPct val="100000"/>
              </a:lnSpc>
            </a:pPr>
            <a:r>
              <a:rPr spc="-25" dirty="0"/>
              <a:t>支</a:t>
            </a:r>
            <a:r>
              <a:rPr spc="-30" dirty="0"/>
              <a:t>持向量</a:t>
            </a:r>
            <a:r>
              <a:rPr spc="-25" dirty="0"/>
              <a:t>机</a:t>
            </a:r>
            <a:r>
              <a:rPr spc="-30" dirty="0"/>
              <a:t>常用软</a:t>
            </a:r>
            <a:r>
              <a:rPr spc="-25" dirty="0"/>
              <a:t>件</a:t>
            </a:r>
            <a:r>
              <a:rPr spc="-30" dirty="0"/>
              <a:t>包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3400" y="1905000"/>
            <a:ext cx="7848600" cy="4065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114" dirty="0">
                <a:latin typeface="Wingdings"/>
                <a:cs typeface="Wingdings"/>
              </a:rPr>
              <a:t></a:t>
            </a:r>
            <a:r>
              <a:rPr sz="2400" dirty="0">
                <a:latin typeface="Verdana"/>
                <a:cs typeface="Verdana"/>
              </a:rPr>
              <a:t>L</a:t>
            </a:r>
            <a:r>
              <a:rPr sz="2400" spc="-25" dirty="0">
                <a:latin typeface="Verdana"/>
                <a:cs typeface="Verdana"/>
              </a:rPr>
              <a:t>I</a:t>
            </a:r>
            <a:r>
              <a:rPr sz="2400" dirty="0">
                <a:latin typeface="Verdana"/>
                <a:cs typeface="Verdana"/>
              </a:rPr>
              <a:t>BSVM</a:t>
            </a:r>
          </a:p>
          <a:p>
            <a:pPr marL="469265">
              <a:lnSpc>
                <a:spcPct val="100000"/>
              </a:lnSpc>
              <a:spcBef>
                <a:spcPts val="1195"/>
              </a:spcBef>
            </a:pPr>
            <a:r>
              <a:rPr sz="2200" u="heavy" spc="-15" dirty="0">
                <a:solidFill>
                  <a:srgbClr val="80C000"/>
                </a:solidFill>
                <a:latin typeface="Verdana"/>
                <a:cs typeface="Verdana"/>
                <a:hlinkClick r:id="rId3"/>
              </a:rPr>
              <a:t>http://ww</a:t>
            </a:r>
            <a:r>
              <a:rPr sz="2200" u="heavy" spc="-95" dirty="0">
                <a:solidFill>
                  <a:srgbClr val="80C000"/>
                </a:solidFill>
                <a:latin typeface="Verdana"/>
                <a:cs typeface="Verdana"/>
                <a:hlinkClick r:id="rId3"/>
              </a:rPr>
              <a:t>w</a:t>
            </a:r>
            <a:r>
              <a:rPr sz="2200" u="heavy" spc="-15" dirty="0">
                <a:solidFill>
                  <a:srgbClr val="80C000"/>
                </a:solidFill>
                <a:latin typeface="Verdana"/>
                <a:cs typeface="Verdana"/>
                <a:hlinkClick r:id="rId3"/>
              </a:rPr>
              <a:t>.csie.ntu</a:t>
            </a:r>
            <a:r>
              <a:rPr sz="2200" u="heavy" spc="-5" dirty="0">
                <a:solidFill>
                  <a:srgbClr val="80C000"/>
                </a:solidFill>
                <a:latin typeface="Verdana"/>
                <a:cs typeface="Verdana"/>
                <a:hlinkClick r:id="rId3"/>
              </a:rPr>
              <a:t>.</a:t>
            </a:r>
            <a:r>
              <a:rPr sz="2200" u="heavy" spc="-15" dirty="0">
                <a:solidFill>
                  <a:srgbClr val="80C000"/>
                </a:solidFill>
                <a:latin typeface="Verdana"/>
                <a:cs typeface="Verdana"/>
                <a:hlinkClick r:id="rId3"/>
              </a:rPr>
              <a:t>edu.tw</a:t>
            </a:r>
            <a:r>
              <a:rPr sz="2200" u="heavy" spc="-20" dirty="0">
                <a:solidFill>
                  <a:srgbClr val="80C000"/>
                </a:solidFill>
                <a:latin typeface="Verdana"/>
                <a:cs typeface="Verdana"/>
                <a:hlinkClick r:id="rId3"/>
              </a:rPr>
              <a:t>/~cj</a:t>
            </a:r>
            <a:r>
              <a:rPr sz="2200" u="heavy" spc="-5" dirty="0">
                <a:solidFill>
                  <a:srgbClr val="80C000"/>
                </a:solidFill>
                <a:latin typeface="Verdana"/>
                <a:cs typeface="Verdana"/>
                <a:hlinkClick r:id="rId3"/>
              </a:rPr>
              <a:t>li</a:t>
            </a:r>
            <a:r>
              <a:rPr sz="2200" u="heavy" spc="-15" dirty="0">
                <a:solidFill>
                  <a:srgbClr val="80C000"/>
                </a:solidFill>
                <a:latin typeface="Verdana"/>
                <a:cs typeface="Verdana"/>
                <a:hlinkClick r:id="rId3"/>
              </a:rPr>
              <a:t>n/</a:t>
            </a:r>
            <a:r>
              <a:rPr sz="2200" u="heavy" spc="-5" dirty="0">
                <a:solidFill>
                  <a:srgbClr val="80C000"/>
                </a:solidFill>
                <a:latin typeface="Verdana"/>
                <a:cs typeface="Verdana"/>
                <a:hlinkClick r:id="rId3"/>
              </a:rPr>
              <a:t>li</a:t>
            </a:r>
            <a:r>
              <a:rPr sz="2200" u="heavy" spc="-20" dirty="0">
                <a:solidFill>
                  <a:srgbClr val="80C000"/>
                </a:solidFill>
                <a:latin typeface="Verdana"/>
                <a:cs typeface="Verdana"/>
                <a:hlinkClick r:id="rId3"/>
              </a:rPr>
              <a:t>bs</a:t>
            </a:r>
            <a:r>
              <a:rPr sz="2200" u="heavy" spc="-25" dirty="0">
                <a:solidFill>
                  <a:srgbClr val="80C000"/>
                </a:solidFill>
                <a:latin typeface="Verdana"/>
                <a:cs typeface="Verdana"/>
                <a:hlinkClick r:id="rId3"/>
              </a:rPr>
              <a:t>v</a:t>
            </a:r>
            <a:r>
              <a:rPr sz="2200" u="heavy" spc="-20" dirty="0">
                <a:solidFill>
                  <a:srgbClr val="80C000"/>
                </a:solidFill>
                <a:latin typeface="Verdana"/>
                <a:cs typeface="Verdana"/>
                <a:hlinkClick r:id="rId3"/>
              </a:rPr>
              <a:t>m/</a:t>
            </a:r>
            <a:endParaRPr sz="2200" dirty="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9"/>
              </a:spcBef>
            </a:pPr>
            <a:endParaRPr sz="25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114" dirty="0">
                <a:latin typeface="Wingdings"/>
                <a:cs typeface="Wingdings"/>
              </a:rPr>
              <a:t></a:t>
            </a:r>
            <a:r>
              <a:rPr sz="2400" spc="-15" dirty="0">
                <a:latin typeface="Verdana"/>
                <a:cs typeface="Verdana"/>
              </a:rPr>
              <a:t>L</a:t>
            </a:r>
            <a:r>
              <a:rPr sz="2400" spc="-35" dirty="0">
                <a:latin typeface="Verdana"/>
                <a:cs typeface="Verdana"/>
              </a:rPr>
              <a:t>I</a:t>
            </a:r>
            <a:r>
              <a:rPr sz="2400" spc="-20" dirty="0">
                <a:latin typeface="Verdana"/>
                <a:cs typeface="Verdana"/>
              </a:rPr>
              <a:t>B</a:t>
            </a:r>
            <a:r>
              <a:rPr sz="2400" spc="-25" dirty="0">
                <a:latin typeface="Verdana"/>
                <a:cs typeface="Verdana"/>
              </a:rPr>
              <a:t>L</a:t>
            </a:r>
            <a:r>
              <a:rPr sz="2400" spc="-30" dirty="0">
                <a:latin typeface="Verdana"/>
                <a:cs typeface="Verdana"/>
              </a:rPr>
              <a:t>I</a:t>
            </a:r>
            <a:r>
              <a:rPr sz="2400" spc="-5" dirty="0">
                <a:latin typeface="Verdana"/>
                <a:cs typeface="Verdana"/>
              </a:rPr>
              <a:t>NEAR</a:t>
            </a:r>
            <a:endParaRPr sz="2400" dirty="0">
              <a:latin typeface="Verdana"/>
              <a:cs typeface="Verdana"/>
            </a:endParaRPr>
          </a:p>
          <a:p>
            <a:pPr marL="469265">
              <a:lnSpc>
                <a:spcPct val="100000"/>
              </a:lnSpc>
              <a:spcBef>
                <a:spcPts val="1190"/>
              </a:spcBef>
            </a:pPr>
            <a:r>
              <a:rPr sz="2000" u="heavy" dirty="0">
                <a:solidFill>
                  <a:srgbClr val="80C000"/>
                </a:solidFill>
                <a:latin typeface="Verdana"/>
                <a:cs typeface="Verdana"/>
                <a:hlinkClick r:id="rId4"/>
              </a:rPr>
              <a:t>ht</a:t>
            </a:r>
            <a:r>
              <a:rPr sz="2000" u="heavy" spc="5" dirty="0">
                <a:solidFill>
                  <a:srgbClr val="80C000"/>
                </a:solidFill>
                <a:latin typeface="Verdana"/>
                <a:cs typeface="Verdana"/>
                <a:hlinkClick r:id="rId4"/>
              </a:rPr>
              <a:t>t</a:t>
            </a:r>
            <a:r>
              <a:rPr sz="2000" u="heavy" dirty="0">
                <a:solidFill>
                  <a:srgbClr val="80C000"/>
                </a:solidFill>
                <a:latin typeface="Verdana"/>
                <a:cs typeface="Verdana"/>
                <a:hlinkClick r:id="rId4"/>
              </a:rPr>
              <a:t>p://</a:t>
            </a:r>
            <a:r>
              <a:rPr sz="2000" u="heavy" spc="-5" dirty="0">
                <a:solidFill>
                  <a:srgbClr val="80C000"/>
                </a:solidFill>
                <a:latin typeface="Verdana"/>
                <a:cs typeface="Verdana"/>
                <a:hlinkClick r:id="rId4"/>
              </a:rPr>
              <a:t>w</a:t>
            </a:r>
            <a:r>
              <a:rPr sz="2000" u="heavy" spc="5" dirty="0">
                <a:solidFill>
                  <a:srgbClr val="80C000"/>
                </a:solidFill>
                <a:latin typeface="Verdana"/>
                <a:cs typeface="Verdana"/>
                <a:hlinkClick r:id="rId4"/>
              </a:rPr>
              <a:t>w</a:t>
            </a:r>
            <a:r>
              <a:rPr sz="2000" u="heavy" spc="-70" dirty="0">
                <a:solidFill>
                  <a:srgbClr val="80C000"/>
                </a:solidFill>
                <a:latin typeface="Verdana"/>
                <a:cs typeface="Verdana"/>
                <a:hlinkClick r:id="rId4"/>
              </a:rPr>
              <a:t>w</a:t>
            </a:r>
            <a:r>
              <a:rPr sz="2000" u="heavy" dirty="0">
                <a:solidFill>
                  <a:srgbClr val="80C000"/>
                </a:solidFill>
                <a:latin typeface="Verdana"/>
                <a:cs typeface="Verdana"/>
                <a:hlinkClick r:id="rId4"/>
              </a:rPr>
              <a:t>.</a:t>
            </a:r>
            <a:r>
              <a:rPr sz="2000" u="heavy" spc="-10" dirty="0">
                <a:solidFill>
                  <a:srgbClr val="80C000"/>
                </a:solidFill>
                <a:latin typeface="Verdana"/>
                <a:cs typeface="Verdana"/>
                <a:hlinkClick r:id="rId4"/>
              </a:rPr>
              <a:t>c</a:t>
            </a:r>
            <a:r>
              <a:rPr sz="2000" u="heavy" dirty="0">
                <a:solidFill>
                  <a:srgbClr val="80C000"/>
                </a:solidFill>
                <a:latin typeface="Verdana"/>
                <a:cs typeface="Verdana"/>
                <a:hlinkClick r:id="rId4"/>
              </a:rPr>
              <a:t>si</a:t>
            </a:r>
            <a:r>
              <a:rPr sz="2000" u="heavy" spc="-20" dirty="0">
                <a:solidFill>
                  <a:srgbClr val="80C000"/>
                </a:solidFill>
                <a:latin typeface="Verdana"/>
                <a:cs typeface="Verdana"/>
                <a:hlinkClick r:id="rId4"/>
              </a:rPr>
              <a:t>e</a:t>
            </a:r>
            <a:r>
              <a:rPr sz="2000" u="heavy" dirty="0">
                <a:solidFill>
                  <a:srgbClr val="80C000"/>
                </a:solidFill>
                <a:latin typeface="Verdana"/>
                <a:cs typeface="Verdana"/>
                <a:hlinkClick r:id="rId4"/>
              </a:rPr>
              <a:t>.nt</a:t>
            </a:r>
            <a:r>
              <a:rPr sz="2000" u="heavy" spc="-15" dirty="0">
                <a:solidFill>
                  <a:srgbClr val="80C000"/>
                </a:solidFill>
                <a:latin typeface="Verdana"/>
                <a:cs typeface="Verdana"/>
                <a:hlinkClick r:id="rId4"/>
              </a:rPr>
              <a:t>u</a:t>
            </a:r>
            <a:r>
              <a:rPr sz="2000" u="heavy" spc="-10" dirty="0">
                <a:solidFill>
                  <a:srgbClr val="80C000"/>
                </a:solidFill>
                <a:latin typeface="Verdana"/>
                <a:cs typeface="Verdana"/>
                <a:hlinkClick r:id="rId4"/>
              </a:rPr>
              <a:t>.e</a:t>
            </a:r>
            <a:r>
              <a:rPr sz="2000" u="heavy" dirty="0">
                <a:solidFill>
                  <a:srgbClr val="80C000"/>
                </a:solidFill>
                <a:latin typeface="Verdana"/>
                <a:cs typeface="Verdana"/>
                <a:hlinkClick r:id="rId4"/>
              </a:rPr>
              <a:t>du</a:t>
            </a:r>
            <a:r>
              <a:rPr sz="2000" u="heavy" spc="-5" dirty="0">
                <a:solidFill>
                  <a:srgbClr val="80C000"/>
                </a:solidFill>
                <a:latin typeface="Verdana"/>
                <a:cs typeface="Verdana"/>
                <a:hlinkClick r:id="rId4"/>
              </a:rPr>
              <a:t>.</a:t>
            </a:r>
            <a:r>
              <a:rPr sz="2000" u="heavy" dirty="0">
                <a:solidFill>
                  <a:srgbClr val="80C000"/>
                </a:solidFill>
                <a:latin typeface="Verdana"/>
                <a:cs typeface="Verdana"/>
                <a:hlinkClick r:id="rId4"/>
              </a:rPr>
              <a:t>tw/~</a:t>
            </a:r>
            <a:r>
              <a:rPr sz="2000" u="heavy" spc="-15" dirty="0">
                <a:solidFill>
                  <a:srgbClr val="80C000"/>
                </a:solidFill>
                <a:latin typeface="Verdana"/>
                <a:cs typeface="Verdana"/>
                <a:hlinkClick r:id="rId4"/>
              </a:rPr>
              <a:t>c</a:t>
            </a:r>
            <a:r>
              <a:rPr sz="2000" u="heavy" spc="-5" dirty="0">
                <a:solidFill>
                  <a:srgbClr val="80C000"/>
                </a:solidFill>
                <a:latin typeface="Verdana"/>
                <a:cs typeface="Verdana"/>
                <a:hlinkClick r:id="rId4"/>
              </a:rPr>
              <a:t>j</a:t>
            </a:r>
            <a:r>
              <a:rPr sz="2000" u="heavy" spc="-15" dirty="0">
                <a:solidFill>
                  <a:srgbClr val="80C000"/>
                </a:solidFill>
                <a:latin typeface="Verdana"/>
                <a:cs typeface="Verdana"/>
                <a:hlinkClick r:id="rId4"/>
              </a:rPr>
              <a:t>l</a:t>
            </a:r>
            <a:r>
              <a:rPr sz="2000" u="heavy" spc="-5" dirty="0">
                <a:solidFill>
                  <a:srgbClr val="80C000"/>
                </a:solidFill>
                <a:latin typeface="Verdana"/>
                <a:cs typeface="Verdana"/>
                <a:hlinkClick r:id="rId4"/>
              </a:rPr>
              <a:t>in/li</a:t>
            </a:r>
            <a:r>
              <a:rPr sz="2000" u="heavy" dirty="0">
                <a:solidFill>
                  <a:srgbClr val="80C000"/>
                </a:solidFill>
                <a:latin typeface="Verdana"/>
                <a:cs typeface="Verdana"/>
                <a:hlinkClick r:id="rId4"/>
              </a:rPr>
              <a:t>bl</a:t>
            </a:r>
            <a:r>
              <a:rPr sz="2000" u="heavy" spc="-20" dirty="0">
                <a:solidFill>
                  <a:srgbClr val="80C000"/>
                </a:solidFill>
                <a:latin typeface="Verdana"/>
                <a:cs typeface="Verdana"/>
                <a:hlinkClick r:id="rId4"/>
              </a:rPr>
              <a:t>i</a:t>
            </a:r>
            <a:r>
              <a:rPr sz="2000" u="heavy" dirty="0">
                <a:solidFill>
                  <a:srgbClr val="80C000"/>
                </a:solidFill>
                <a:latin typeface="Verdana"/>
                <a:cs typeface="Verdana"/>
                <a:hlinkClick r:id="rId4"/>
              </a:rPr>
              <a:t>ne</a:t>
            </a:r>
            <a:r>
              <a:rPr sz="2000" u="heavy" spc="-10" dirty="0">
                <a:solidFill>
                  <a:srgbClr val="80C000"/>
                </a:solidFill>
                <a:latin typeface="Verdana"/>
                <a:cs typeface="Verdana"/>
                <a:hlinkClick r:id="rId4"/>
              </a:rPr>
              <a:t>a</a:t>
            </a:r>
            <a:r>
              <a:rPr sz="2000" u="heavy" dirty="0">
                <a:solidFill>
                  <a:srgbClr val="80C000"/>
                </a:solidFill>
                <a:latin typeface="Verdana"/>
                <a:cs typeface="Verdana"/>
                <a:hlinkClick r:id="rId4"/>
              </a:rPr>
              <a:t>r/</a:t>
            </a:r>
            <a:endParaRPr sz="2000" dirty="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2"/>
              </a:spcBef>
            </a:pPr>
            <a:endParaRPr sz="185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3600" spc="172" baseline="-16203" dirty="0">
                <a:latin typeface="Wingdings"/>
                <a:cs typeface="Wingdings"/>
              </a:rPr>
              <a:t></a:t>
            </a:r>
            <a:r>
              <a:rPr sz="3600" spc="-30" baseline="-16203" dirty="0">
                <a:latin typeface="Verdana"/>
                <a:cs typeface="Verdana"/>
              </a:rPr>
              <a:t>SVM</a:t>
            </a:r>
            <a:r>
              <a:rPr sz="1600" spc="-15" dirty="0">
                <a:latin typeface="Verdana"/>
                <a:cs typeface="Verdana"/>
              </a:rPr>
              <a:t>ligh</a:t>
            </a:r>
            <a:r>
              <a:rPr sz="1600" spc="-10" dirty="0">
                <a:latin typeface="Verdana"/>
                <a:cs typeface="Verdana"/>
              </a:rPr>
              <a:t>t</a:t>
            </a:r>
            <a:r>
              <a:rPr sz="1600" dirty="0">
                <a:latin typeface="Verdana"/>
                <a:cs typeface="Verdana"/>
              </a:rPr>
              <a:t> </a:t>
            </a:r>
            <a:r>
              <a:rPr sz="3600" baseline="-16203" dirty="0">
                <a:latin typeface="FangSong"/>
                <a:cs typeface="FangSong"/>
              </a:rPr>
              <a:t>、</a:t>
            </a:r>
            <a:r>
              <a:rPr sz="3600" spc="-30" baseline="-16203" dirty="0">
                <a:latin typeface="Verdana"/>
                <a:cs typeface="Verdana"/>
              </a:rPr>
              <a:t>SVM</a:t>
            </a:r>
            <a:r>
              <a:rPr sz="1600" spc="-10" dirty="0">
                <a:latin typeface="Verdana"/>
                <a:cs typeface="Verdana"/>
              </a:rPr>
              <a:t>perf</a:t>
            </a:r>
            <a:r>
              <a:rPr sz="1600" spc="-5" dirty="0">
                <a:latin typeface="Verdana"/>
                <a:cs typeface="Verdana"/>
              </a:rPr>
              <a:t> </a:t>
            </a:r>
            <a:r>
              <a:rPr sz="3600" baseline="-16203" dirty="0">
                <a:latin typeface="FangSong"/>
                <a:cs typeface="FangSong"/>
              </a:rPr>
              <a:t>、</a:t>
            </a:r>
            <a:r>
              <a:rPr sz="3600" spc="-30" baseline="-16203" dirty="0">
                <a:latin typeface="Verdana"/>
                <a:cs typeface="Verdana"/>
              </a:rPr>
              <a:t>SVM</a:t>
            </a:r>
            <a:r>
              <a:rPr sz="1600" spc="-10" dirty="0">
                <a:latin typeface="Verdana"/>
                <a:cs typeface="Verdana"/>
              </a:rPr>
              <a:t>s</a:t>
            </a:r>
            <a:r>
              <a:rPr sz="1600" spc="-20" dirty="0">
                <a:latin typeface="Verdana"/>
                <a:cs typeface="Verdana"/>
              </a:rPr>
              <a:t>t</a:t>
            </a:r>
            <a:r>
              <a:rPr sz="1600" spc="-10" dirty="0">
                <a:latin typeface="Verdana"/>
                <a:cs typeface="Verdana"/>
              </a:rPr>
              <a:t>ruct</a:t>
            </a:r>
            <a:endParaRPr sz="1600" dirty="0">
              <a:latin typeface="Verdana"/>
              <a:cs typeface="Verdana"/>
            </a:endParaRPr>
          </a:p>
          <a:p>
            <a:pPr marL="469265">
              <a:lnSpc>
                <a:spcPct val="100000"/>
              </a:lnSpc>
              <a:spcBef>
                <a:spcPts val="1900"/>
              </a:spcBef>
            </a:pPr>
            <a:r>
              <a:rPr sz="2000" u="heavy" dirty="0">
                <a:solidFill>
                  <a:srgbClr val="80C000"/>
                </a:solidFill>
                <a:latin typeface="Verdana"/>
                <a:cs typeface="Verdana"/>
                <a:hlinkClick r:id="rId5"/>
              </a:rPr>
              <a:t>ht</a:t>
            </a:r>
            <a:r>
              <a:rPr sz="2000" u="heavy" spc="5" dirty="0">
                <a:solidFill>
                  <a:srgbClr val="80C000"/>
                </a:solidFill>
                <a:latin typeface="Verdana"/>
                <a:cs typeface="Verdana"/>
                <a:hlinkClick r:id="rId5"/>
              </a:rPr>
              <a:t>t</a:t>
            </a:r>
            <a:r>
              <a:rPr sz="2000" u="heavy" dirty="0">
                <a:solidFill>
                  <a:srgbClr val="80C000"/>
                </a:solidFill>
                <a:latin typeface="Verdana"/>
                <a:cs typeface="Verdana"/>
                <a:hlinkClick r:id="rId5"/>
              </a:rPr>
              <a:t>p://svm</a:t>
            </a:r>
            <a:r>
              <a:rPr sz="2000" u="heavy" spc="-15" dirty="0">
                <a:solidFill>
                  <a:srgbClr val="80C000"/>
                </a:solidFill>
                <a:latin typeface="Verdana"/>
                <a:cs typeface="Verdana"/>
                <a:hlinkClick r:id="rId5"/>
              </a:rPr>
              <a:t>l</a:t>
            </a:r>
            <a:r>
              <a:rPr sz="2000" u="heavy" spc="-5" dirty="0">
                <a:solidFill>
                  <a:srgbClr val="80C000"/>
                </a:solidFill>
                <a:latin typeface="Verdana"/>
                <a:cs typeface="Verdana"/>
                <a:hlinkClick r:id="rId5"/>
              </a:rPr>
              <a:t>ight.j</a:t>
            </a:r>
            <a:r>
              <a:rPr sz="2000" u="heavy" spc="15" dirty="0">
                <a:solidFill>
                  <a:srgbClr val="80C000"/>
                </a:solidFill>
                <a:latin typeface="Verdana"/>
                <a:cs typeface="Verdana"/>
                <a:hlinkClick r:id="rId5"/>
              </a:rPr>
              <a:t>o</a:t>
            </a:r>
            <a:r>
              <a:rPr sz="2000" u="heavy" dirty="0">
                <a:solidFill>
                  <a:srgbClr val="80C000"/>
                </a:solidFill>
                <a:latin typeface="Verdana"/>
                <a:cs typeface="Verdana"/>
                <a:hlinkClick r:id="rId5"/>
              </a:rPr>
              <a:t>ach</a:t>
            </a:r>
            <a:r>
              <a:rPr sz="2000" u="heavy" spc="-15" dirty="0">
                <a:solidFill>
                  <a:srgbClr val="80C000"/>
                </a:solidFill>
                <a:latin typeface="Verdana"/>
                <a:cs typeface="Verdana"/>
                <a:hlinkClick r:id="rId5"/>
              </a:rPr>
              <a:t>i</a:t>
            </a:r>
            <a:r>
              <a:rPr sz="2000" u="heavy" dirty="0">
                <a:solidFill>
                  <a:srgbClr val="80C000"/>
                </a:solidFill>
                <a:latin typeface="Verdana"/>
                <a:cs typeface="Verdana"/>
                <a:hlinkClick r:id="rId5"/>
              </a:rPr>
              <a:t>ms.</a:t>
            </a:r>
            <a:r>
              <a:rPr sz="2000" u="heavy" spc="-10" dirty="0">
                <a:solidFill>
                  <a:srgbClr val="80C000"/>
                </a:solidFill>
                <a:latin typeface="Verdana"/>
                <a:cs typeface="Verdana"/>
                <a:hlinkClick r:id="rId5"/>
              </a:rPr>
              <a:t>o</a:t>
            </a:r>
            <a:r>
              <a:rPr sz="2000" u="heavy" dirty="0">
                <a:solidFill>
                  <a:srgbClr val="80C000"/>
                </a:solidFill>
                <a:latin typeface="Verdana"/>
                <a:cs typeface="Verdana"/>
                <a:hlinkClick r:id="rId5"/>
              </a:rPr>
              <a:t>rg/sv</a:t>
            </a:r>
            <a:r>
              <a:rPr sz="2000" u="heavy" spc="-10" dirty="0">
                <a:solidFill>
                  <a:srgbClr val="80C000"/>
                </a:solidFill>
                <a:latin typeface="Verdana"/>
                <a:cs typeface="Verdana"/>
                <a:hlinkClick r:id="rId5"/>
              </a:rPr>
              <a:t>m</a:t>
            </a:r>
            <a:r>
              <a:rPr sz="2000" u="heavy" dirty="0">
                <a:solidFill>
                  <a:srgbClr val="80C000"/>
                </a:solidFill>
                <a:latin typeface="Verdana"/>
                <a:cs typeface="Verdana"/>
                <a:hlinkClick r:id="rId5"/>
              </a:rPr>
              <a:t>_str</a:t>
            </a:r>
            <a:r>
              <a:rPr sz="2000" u="heavy" spc="-15" dirty="0">
                <a:solidFill>
                  <a:srgbClr val="80C000"/>
                </a:solidFill>
                <a:latin typeface="Verdana"/>
                <a:cs typeface="Verdana"/>
                <a:hlinkClick r:id="rId5"/>
              </a:rPr>
              <a:t>u</a:t>
            </a:r>
            <a:r>
              <a:rPr sz="2000" u="heavy" dirty="0">
                <a:solidFill>
                  <a:srgbClr val="80C000"/>
                </a:solidFill>
                <a:latin typeface="Verdana"/>
                <a:cs typeface="Verdana"/>
                <a:hlinkClick r:id="rId5"/>
              </a:rPr>
              <a:t>c</a:t>
            </a:r>
            <a:r>
              <a:rPr sz="2000" u="heavy" spc="-15" dirty="0">
                <a:solidFill>
                  <a:srgbClr val="80C000"/>
                </a:solidFill>
                <a:latin typeface="Verdana"/>
                <a:cs typeface="Verdana"/>
                <a:hlinkClick r:id="rId5"/>
              </a:rPr>
              <a:t>t</a:t>
            </a:r>
            <a:r>
              <a:rPr sz="2000" u="heavy" dirty="0">
                <a:solidFill>
                  <a:srgbClr val="80C000"/>
                </a:solidFill>
                <a:latin typeface="Verdana"/>
                <a:cs typeface="Verdana"/>
                <a:hlinkClick r:id="rId5"/>
              </a:rPr>
              <a:t>.ht</a:t>
            </a:r>
            <a:r>
              <a:rPr sz="2000" u="heavy" spc="-10" dirty="0">
                <a:solidFill>
                  <a:srgbClr val="80C000"/>
                </a:solidFill>
                <a:latin typeface="Verdana"/>
                <a:cs typeface="Verdana"/>
                <a:hlinkClick r:id="rId5"/>
              </a:rPr>
              <a:t>m</a:t>
            </a:r>
            <a:r>
              <a:rPr sz="2000" u="heavy" dirty="0">
                <a:solidFill>
                  <a:srgbClr val="80C000"/>
                </a:solidFill>
                <a:latin typeface="Verdana"/>
                <a:cs typeface="Verdana"/>
                <a:hlinkClick r:id="rId5"/>
              </a:rPr>
              <a:t>l</a:t>
            </a:r>
            <a:endParaRPr sz="2000" dirty="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6"/>
              </a:spcBef>
            </a:pPr>
            <a:endParaRPr sz="25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500" dirty="0">
              <a:latin typeface="Times New Roman"/>
              <a:cs typeface="Times New Roman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57200" y="990600"/>
            <a:ext cx="7162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zh-CN" altLang="en-US" sz="2400" dirty="0">
                <a:solidFill>
                  <a:srgbClr val="FF0000"/>
                </a:solidFill>
              </a:rPr>
              <a:t>支持向量机通俗导论 </a:t>
            </a:r>
            <a:r>
              <a:rPr lang="en-US" altLang="zh-CN" sz="2400" dirty="0">
                <a:solidFill>
                  <a:srgbClr val="FF0000"/>
                </a:solidFill>
              </a:rPr>
              <a:t>--</a:t>
            </a:r>
            <a:r>
              <a:rPr lang="zh-CN" altLang="en-US" sz="2400" dirty="0">
                <a:solidFill>
                  <a:srgbClr val="FF0000"/>
                </a:solidFill>
              </a:rPr>
              <a:t> 理解 </a:t>
            </a:r>
            <a:r>
              <a:rPr lang="en-US" altLang="zh-CN" sz="2400" dirty="0">
                <a:solidFill>
                  <a:srgbClr val="FF0000"/>
                </a:solidFill>
              </a:rPr>
              <a:t>SVM</a:t>
            </a:r>
            <a:r>
              <a:rPr lang="zh-CN" altLang="en-US" sz="2400" dirty="0">
                <a:solidFill>
                  <a:srgbClr val="FF0000"/>
                </a:solidFill>
              </a:rPr>
              <a:t> 的三层境界  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382011" y="533400"/>
            <a:ext cx="4561840" cy="707390"/>
          </a:xfrm>
          <a:prstGeom prst="rect">
            <a:avLst/>
          </a:prstGeom>
          <a:solidFill>
            <a:srgbClr val="FFFF99"/>
          </a:solidFill>
        </p:spPr>
        <p:txBody>
          <a:bodyPr vert="horz" wrap="square" lIns="0" tIns="0" rIns="0" bIns="0" rtlCol="0">
            <a:spAutoFit/>
          </a:bodyPr>
          <a:lstStyle/>
          <a:p>
            <a:pPr marL="471805">
              <a:lnSpc>
                <a:spcPct val="100000"/>
              </a:lnSpc>
            </a:pPr>
            <a:r>
              <a:rPr sz="4000" b="1" spc="-20" dirty="0">
                <a:solidFill>
                  <a:srgbClr val="FF0000"/>
                </a:solidFill>
                <a:latin typeface="Hannotate SC"/>
                <a:cs typeface="Hannotate SC"/>
              </a:rPr>
              <a:t>前往第七</a:t>
            </a:r>
            <a:r>
              <a:rPr sz="4000" b="1" spc="-15" dirty="0">
                <a:solidFill>
                  <a:srgbClr val="FF0000"/>
                </a:solidFill>
                <a:latin typeface="Hannotate SC"/>
                <a:cs typeface="Hannotate SC"/>
              </a:rPr>
              <a:t>站</a:t>
            </a:r>
            <a:r>
              <a:rPr sz="4000" b="1" spc="-50" dirty="0">
                <a:solidFill>
                  <a:srgbClr val="FF0000"/>
                </a:solidFill>
                <a:latin typeface="Verdana"/>
                <a:cs typeface="Verdana"/>
              </a:rPr>
              <a:t>……</a:t>
            </a:r>
            <a:endParaRPr sz="4000">
              <a:latin typeface="Verdana"/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17931" y="1348739"/>
            <a:ext cx="8711184" cy="49301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x-none"/>
              <a:t>Support Vector Machines</a:t>
            </a:r>
          </a:p>
        </p:txBody>
      </p:sp>
      <p:sp>
        <p:nvSpPr>
          <p:cNvPr id="1085443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381000" y="5943600"/>
            <a:ext cx="8534400" cy="381000"/>
          </a:xfrm>
        </p:spPr>
        <p:txBody>
          <a:bodyPr/>
          <a:lstStyle/>
          <a:p>
            <a:pPr>
              <a:lnSpc>
                <a:spcPct val="90000"/>
              </a:lnSpc>
              <a:defRPr/>
            </a:pPr>
            <a:r>
              <a:rPr lang="en-US" altLang="x-none" sz="2000"/>
              <a:t>One Possible Solution</a:t>
            </a:r>
          </a:p>
        </p:txBody>
      </p:sp>
      <p:graphicFrame>
        <p:nvGraphicFramePr>
          <p:cNvPr id="73731" name="Object 4"/>
          <p:cNvGraphicFramePr>
            <a:graphicFrameLocks noGrp="1" noChangeAspect="1"/>
          </p:cNvGraphicFramePr>
          <p:nvPr>
            <p:ph sz="half" idx="4294967295"/>
          </p:nvPr>
        </p:nvGraphicFramePr>
        <p:xfrm>
          <a:off x="2362200" y="1195388"/>
          <a:ext cx="4876800" cy="4602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25" name="Visio" r:id="rId3" imgW="7442200" imgH="7023100" progId="Visio.Drawing.6">
                  <p:embed/>
                </p:oleObj>
              </mc:Choice>
              <mc:Fallback>
                <p:oleObj name="Visio" r:id="rId3" imgW="7442200" imgH="7023100" progId="Visio.Drawing.6">
                  <p:embed/>
                  <p:pic>
                    <p:nvPicPr>
                      <p:cNvPr id="73731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62200" y="1195388"/>
                        <a:ext cx="4876800" cy="46021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 cap="flat" cmpd="sng">
                            <a:solidFill>
                              <a:schemeClr val="tx1"/>
                            </a:solidFill>
                            <a:prstDash val="solid"/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069241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4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x-none"/>
              <a:t>Support Vector Machines</a:t>
            </a:r>
          </a:p>
        </p:txBody>
      </p:sp>
      <p:sp>
        <p:nvSpPr>
          <p:cNvPr id="1086467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381000" y="5943600"/>
            <a:ext cx="8534400" cy="381000"/>
          </a:xfrm>
        </p:spPr>
        <p:txBody>
          <a:bodyPr/>
          <a:lstStyle/>
          <a:p>
            <a:pPr>
              <a:lnSpc>
                <a:spcPct val="90000"/>
              </a:lnSpc>
              <a:defRPr/>
            </a:pPr>
            <a:r>
              <a:rPr lang="en-US" altLang="x-none" sz="2000"/>
              <a:t>Another possible solution</a:t>
            </a:r>
          </a:p>
        </p:txBody>
      </p:sp>
      <p:graphicFrame>
        <p:nvGraphicFramePr>
          <p:cNvPr id="74755" name="Object 4"/>
          <p:cNvGraphicFramePr>
            <a:graphicFrameLocks noGrp="1" noChangeAspect="1"/>
          </p:cNvGraphicFramePr>
          <p:nvPr>
            <p:ph sz="half" idx="4294967295"/>
          </p:nvPr>
        </p:nvGraphicFramePr>
        <p:xfrm>
          <a:off x="2362200" y="1189038"/>
          <a:ext cx="4876800" cy="4602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20" name="Visio" r:id="rId3" imgW="7442200" imgH="7023100" progId="Visio.Drawing.6">
                  <p:embed/>
                </p:oleObj>
              </mc:Choice>
              <mc:Fallback>
                <p:oleObj name="Visio" r:id="rId3" imgW="7442200" imgH="702310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62200" y="1189038"/>
                        <a:ext cx="4876800" cy="46021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 cap="flat" cmpd="sng">
                            <a:solidFill>
                              <a:schemeClr val="tx1"/>
                            </a:solidFill>
                            <a:prstDash val="solid"/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028949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4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x-none"/>
              <a:t>Support Vector Machines</a:t>
            </a:r>
          </a:p>
        </p:txBody>
      </p:sp>
      <p:sp>
        <p:nvSpPr>
          <p:cNvPr id="1087491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381000" y="5943600"/>
            <a:ext cx="8534400" cy="381000"/>
          </a:xfrm>
        </p:spPr>
        <p:txBody>
          <a:bodyPr/>
          <a:lstStyle/>
          <a:p>
            <a:pPr>
              <a:lnSpc>
                <a:spcPct val="90000"/>
              </a:lnSpc>
              <a:defRPr/>
            </a:pPr>
            <a:r>
              <a:rPr lang="en-US" altLang="x-none" sz="2000"/>
              <a:t>Other possible solutions</a:t>
            </a:r>
            <a:r>
              <a:rPr lang="zh-CN" altLang="en-US" sz="2000"/>
              <a:t> </a:t>
            </a:r>
            <a:endParaRPr lang="en-US" altLang="x-none" sz="2000"/>
          </a:p>
        </p:txBody>
      </p:sp>
      <p:graphicFrame>
        <p:nvGraphicFramePr>
          <p:cNvPr id="75779" name="Object 4"/>
          <p:cNvGraphicFramePr>
            <a:graphicFrameLocks noGrp="1" noChangeAspect="1"/>
          </p:cNvGraphicFramePr>
          <p:nvPr>
            <p:ph sz="half" idx="4294967295"/>
          </p:nvPr>
        </p:nvGraphicFramePr>
        <p:xfrm>
          <a:off x="2362200" y="1189038"/>
          <a:ext cx="4876800" cy="4602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44" name="Visio" r:id="rId3" imgW="7442200" imgH="7023100" progId="Visio.Drawing.6">
                  <p:embed/>
                </p:oleObj>
              </mc:Choice>
              <mc:Fallback>
                <p:oleObj name="Visio" r:id="rId3" imgW="7442200" imgH="702310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62200" y="1189038"/>
                        <a:ext cx="4876800" cy="46021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 cap="flat" cmpd="sng">
                            <a:solidFill>
                              <a:schemeClr val="tx1"/>
                            </a:solidFill>
                            <a:prstDash val="solid"/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87493" name="Line 5"/>
          <p:cNvSpPr>
            <a:spLocks noChangeShapeType="1"/>
          </p:cNvSpPr>
          <p:nvPr/>
        </p:nvSpPr>
        <p:spPr bwMode="auto">
          <a:xfrm>
            <a:off x="2667000" y="2819400"/>
            <a:ext cx="4191000" cy="1371600"/>
          </a:xfrm>
          <a:prstGeom prst="line">
            <a:avLst/>
          </a:prstGeom>
          <a:noFill/>
          <a:ln w="19050">
            <a:solidFill>
              <a:srgbClr val="FF0000"/>
            </a:solidFill>
            <a:prstDash val="lg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400" b="1">
              <a:solidFill>
                <a:srgbClr val="000000"/>
              </a:solidFill>
            </a:endParaRPr>
          </a:p>
        </p:txBody>
      </p:sp>
      <p:sp>
        <p:nvSpPr>
          <p:cNvPr id="1087494" name="Line 6"/>
          <p:cNvSpPr>
            <a:spLocks noChangeShapeType="1"/>
          </p:cNvSpPr>
          <p:nvPr/>
        </p:nvSpPr>
        <p:spPr bwMode="auto">
          <a:xfrm>
            <a:off x="2667000" y="2590800"/>
            <a:ext cx="4191000" cy="1371600"/>
          </a:xfrm>
          <a:prstGeom prst="line">
            <a:avLst/>
          </a:prstGeom>
          <a:noFill/>
          <a:ln w="19050">
            <a:solidFill>
              <a:srgbClr val="FF0000"/>
            </a:solidFill>
            <a:prstDash val="lg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400" b="1">
              <a:solidFill>
                <a:srgbClr val="000000"/>
              </a:solidFill>
            </a:endParaRPr>
          </a:p>
        </p:txBody>
      </p:sp>
      <p:sp>
        <p:nvSpPr>
          <p:cNvPr id="1087495" name="Line 7"/>
          <p:cNvSpPr>
            <a:spLocks noChangeShapeType="1"/>
          </p:cNvSpPr>
          <p:nvPr/>
        </p:nvSpPr>
        <p:spPr bwMode="auto">
          <a:xfrm>
            <a:off x="2667000" y="2209800"/>
            <a:ext cx="4191000" cy="2209800"/>
          </a:xfrm>
          <a:prstGeom prst="line">
            <a:avLst/>
          </a:prstGeom>
          <a:noFill/>
          <a:ln w="19050">
            <a:solidFill>
              <a:srgbClr val="FF0000"/>
            </a:solidFill>
            <a:prstDash val="lg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400" b="1">
              <a:solidFill>
                <a:srgbClr val="000000"/>
              </a:solidFill>
            </a:endParaRPr>
          </a:p>
        </p:txBody>
      </p:sp>
      <p:sp>
        <p:nvSpPr>
          <p:cNvPr id="1087496" name="Line 8"/>
          <p:cNvSpPr>
            <a:spLocks noChangeShapeType="1"/>
          </p:cNvSpPr>
          <p:nvPr/>
        </p:nvSpPr>
        <p:spPr bwMode="auto">
          <a:xfrm>
            <a:off x="2667000" y="2667000"/>
            <a:ext cx="4191000" cy="1905000"/>
          </a:xfrm>
          <a:prstGeom prst="line">
            <a:avLst/>
          </a:prstGeom>
          <a:noFill/>
          <a:ln w="19050">
            <a:solidFill>
              <a:srgbClr val="FF0000"/>
            </a:solidFill>
            <a:prstDash val="lg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400" b="1">
              <a:solidFill>
                <a:srgbClr val="000000"/>
              </a:solidFill>
            </a:endParaRPr>
          </a:p>
        </p:txBody>
      </p:sp>
      <p:sp>
        <p:nvSpPr>
          <p:cNvPr id="1087497" name="Line 9"/>
          <p:cNvSpPr>
            <a:spLocks noChangeShapeType="1"/>
          </p:cNvSpPr>
          <p:nvPr/>
        </p:nvSpPr>
        <p:spPr bwMode="auto">
          <a:xfrm>
            <a:off x="2667000" y="2438400"/>
            <a:ext cx="4191000" cy="1600200"/>
          </a:xfrm>
          <a:prstGeom prst="line">
            <a:avLst/>
          </a:prstGeom>
          <a:noFill/>
          <a:ln w="19050">
            <a:solidFill>
              <a:srgbClr val="FF0000"/>
            </a:solidFill>
            <a:prstDash val="lg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400" b="1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2751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7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7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7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7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7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x-none"/>
              <a:t>Support Vector Machines</a:t>
            </a:r>
          </a:p>
        </p:txBody>
      </p:sp>
      <p:sp>
        <p:nvSpPr>
          <p:cNvPr id="1088515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381000" y="5638800"/>
            <a:ext cx="8534400" cy="762000"/>
          </a:xfrm>
        </p:spPr>
        <p:txBody>
          <a:bodyPr/>
          <a:lstStyle/>
          <a:p>
            <a:pPr>
              <a:lnSpc>
                <a:spcPct val="90000"/>
              </a:lnSpc>
              <a:defRPr/>
            </a:pPr>
            <a:r>
              <a:rPr lang="en-US" altLang="x-none" sz="2000"/>
              <a:t>Which one is better? B1 or B2?</a:t>
            </a:r>
          </a:p>
          <a:p>
            <a:pPr>
              <a:lnSpc>
                <a:spcPct val="90000"/>
              </a:lnSpc>
              <a:defRPr/>
            </a:pPr>
            <a:r>
              <a:rPr lang="en-US" altLang="x-none" sz="2000"/>
              <a:t>How do you define better?</a:t>
            </a:r>
          </a:p>
        </p:txBody>
      </p:sp>
      <p:graphicFrame>
        <p:nvGraphicFramePr>
          <p:cNvPr id="76803" name="Object 4"/>
          <p:cNvGraphicFramePr>
            <a:graphicFrameLocks noGrp="1" noChangeAspect="1"/>
          </p:cNvGraphicFramePr>
          <p:nvPr>
            <p:ph sz="half" idx="4294967295"/>
          </p:nvPr>
        </p:nvGraphicFramePr>
        <p:xfrm>
          <a:off x="2362200" y="1195388"/>
          <a:ext cx="4876800" cy="4602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68" name="Visio" r:id="rId3" imgW="7442200" imgH="7023100" progId="Visio.Drawing.6">
                  <p:embed/>
                </p:oleObj>
              </mc:Choice>
              <mc:Fallback>
                <p:oleObj name="Visio" r:id="rId3" imgW="7442200" imgH="702310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62200" y="1195388"/>
                        <a:ext cx="4876800" cy="46021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 cap="flat" cmpd="sng">
                            <a:solidFill>
                              <a:schemeClr val="tx1"/>
                            </a:solidFill>
                            <a:prstDash val="solid"/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654286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80C0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机器学习v2.1rgb">
  <a:themeElements>
    <a:clrScheme name="机器学习">
      <a:dk1>
        <a:sysClr val="windowText" lastClr="000000"/>
      </a:dk1>
      <a:lt1>
        <a:sysClr val="window" lastClr="FFFFFF"/>
      </a:lt1>
      <a:dk2>
        <a:srgbClr val="16754D"/>
      </a:dk2>
      <a:lt2>
        <a:srgbClr val="FFFFFF"/>
      </a:lt2>
      <a:accent1>
        <a:srgbClr val="16754D"/>
      </a:accent1>
      <a:accent2>
        <a:srgbClr val="329E6E"/>
      </a:accent2>
      <a:accent3>
        <a:srgbClr val="FFC000"/>
      </a:accent3>
      <a:accent4>
        <a:srgbClr val="C00000"/>
      </a:accent4>
      <a:accent5>
        <a:srgbClr val="0070C0"/>
      </a:accent5>
      <a:accent6>
        <a:srgbClr val="002060"/>
      </a:accent6>
      <a:hlink>
        <a:srgbClr val="80C000"/>
      </a:hlink>
      <a:folHlink>
        <a:srgbClr val="CC66FF"/>
      </a:folHlink>
    </a:clrScheme>
    <a:fontScheme name="机器学习">
      <a:majorFont>
        <a:latin typeface="Verdana"/>
        <a:ea typeface="幼圆"/>
        <a:cs typeface=""/>
      </a:majorFont>
      <a:minorFont>
        <a:latin typeface="Verdana"/>
        <a:ea typeface="幼圆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机器学习v2.1rgb" id="{EEBC26C2-D188-4AC0-8846-32FF974952E7}" vid="{5872C309-9AD6-4384-AB1E-DDF89DAEFE71}"/>
    </a:ext>
  </a:extLst>
</a:theme>
</file>

<file path=ppt/theme/theme3.xml><?xml version="1.0" encoding="utf-8"?>
<a:theme xmlns:a="http://schemas.openxmlformats.org/drawingml/2006/main" name="LC.BRev.FY97">
  <a:themeElements>
    <a:clrScheme name="">
      <a:dk1>
        <a:srgbClr val="000000"/>
      </a:dk1>
      <a:lt1>
        <a:srgbClr val="FFFFFF"/>
      </a:lt1>
      <a:dk2>
        <a:srgbClr val="006B61"/>
      </a:dk2>
      <a:lt2>
        <a:srgbClr val="C0C0C0"/>
      </a:lt2>
      <a:accent1>
        <a:srgbClr val="FF00FF"/>
      </a:accent1>
      <a:accent2>
        <a:srgbClr val="00C0C0"/>
      </a:accent2>
      <a:accent3>
        <a:srgbClr val="FFFFFF"/>
      </a:accent3>
      <a:accent4>
        <a:srgbClr val="000000"/>
      </a:accent4>
      <a:accent5>
        <a:srgbClr val="FFAAFF"/>
      </a:accent5>
      <a:accent6>
        <a:srgbClr val="00AEAE"/>
      </a:accent6>
      <a:hlink>
        <a:srgbClr val="00C000"/>
      </a:hlink>
      <a:folHlink>
        <a:srgbClr val="800080"/>
      </a:folHlink>
    </a:clrScheme>
    <a:fontScheme name="LC.BRev.FY97">
      <a:majorFont>
        <a:latin typeface="Tahom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x-none" sz="1400" b="1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x-none" sz="1400" b="1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LC.BRev.FY97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C.BRev.FY97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C.BRev.FY97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C.BRev.FY97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C.BRev.FY97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C.BRev.FY97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C.BRev.FY97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LC.BRev.FY97">
  <a:themeElements>
    <a:clrScheme name="">
      <a:dk1>
        <a:srgbClr val="000000"/>
      </a:dk1>
      <a:lt1>
        <a:srgbClr val="FFFFFF"/>
      </a:lt1>
      <a:dk2>
        <a:srgbClr val="006B61"/>
      </a:dk2>
      <a:lt2>
        <a:srgbClr val="C0C0C0"/>
      </a:lt2>
      <a:accent1>
        <a:srgbClr val="FF00FF"/>
      </a:accent1>
      <a:accent2>
        <a:srgbClr val="00C0C0"/>
      </a:accent2>
      <a:accent3>
        <a:srgbClr val="FFFFFF"/>
      </a:accent3>
      <a:accent4>
        <a:srgbClr val="000000"/>
      </a:accent4>
      <a:accent5>
        <a:srgbClr val="FFAAFF"/>
      </a:accent5>
      <a:accent6>
        <a:srgbClr val="00AEAE"/>
      </a:accent6>
      <a:hlink>
        <a:srgbClr val="00C000"/>
      </a:hlink>
      <a:folHlink>
        <a:srgbClr val="800080"/>
      </a:folHlink>
    </a:clrScheme>
    <a:fontScheme name="LC.BRev.FY97">
      <a:majorFont>
        <a:latin typeface="Tahom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x-none" sz="1400" b="1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x-none" sz="1400" b="1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LC.BRev.FY97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C.BRev.FY97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C.BRev.FY97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C.BRev.FY97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C.BRev.FY97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C.BRev.FY97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C.BRev.FY97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3373</TotalTime>
  <Words>2084</Words>
  <Application>Microsoft Macintosh PowerPoint</Application>
  <PresentationFormat>全屏显示(4:3)</PresentationFormat>
  <Paragraphs>353</Paragraphs>
  <Slides>53</Slides>
  <Notes>39</Notes>
  <HiddenSlides>0</HiddenSlides>
  <MMClips>0</MMClips>
  <ScaleCrop>false</ScaleCrop>
  <HeadingPairs>
    <vt:vector size="8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4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53</vt:i4>
      </vt:variant>
    </vt:vector>
  </HeadingPairs>
  <TitlesOfParts>
    <vt:vector size="78" baseType="lpstr">
      <vt:lpstr>-apple-system</vt:lpstr>
      <vt:lpstr>DengXian</vt:lpstr>
      <vt:lpstr>宋体</vt:lpstr>
      <vt:lpstr>微软雅黑</vt:lpstr>
      <vt:lpstr>幼圆</vt:lpstr>
      <vt:lpstr>FangSong</vt:lpstr>
      <vt:lpstr>Hannotate SC</vt:lpstr>
      <vt:lpstr>Symbol Tiger Expert</vt:lpstr>
      <vt:lpstr>Arial</vt:lpstr>
      <vt:lpstr>Calibri</vt:lpstr>
      <vt:lpstr>Cambria Math</vt:lpstr>
      <vt:lpstr>Mangal</vt:lpstr>
      <vt:lpstr>Monotype Sorts</vt:lpstr>
      <vt:lpstr>Palatino Linotype</vt:lpstr>
      <vt:lpstr>Symbol</vt:lpstr>
      <vt:lpstr>Tahoma</vt:lpstr>
      <vt:lpstr>Times New Roman</vt:lpstr>
      <vt:lpstr>Verdana</vt:lpstr>
      <vt:lpstr>Wingdings</vt:lpstr>
      <vt:lpstr>Office Theme</vt:lpstr>
      <vt:lpstr>机器学习v2.1rgb</vt:lpstr>
      <vt:lpstr>LC.BRev.FY97</vt:lpstr>
      <vt:lpstr>1_LC.BRev.FY97</vt:lpstr>
      <vt:lpstr>Visio</vt:lpstr>
      <vt:lpstr>Formula</vt:lpstr>
      <vt:lpstr>数据分析与数据挖掘</vt:lpstr>
      <vt:lpstr>Support Vector Machines</vt:lpstr>
      <vt:lpstr>Support Vector Machines</vt:lpstr>
      <vt:lpstr>主要内容与目标</vt:lpstr>
      <vt:lpstr>PowerPoint 演示文稿</vt:lpstr>
      <vt:lpstr>Support Vector Machines</vt:lpstr>
      <vt:lpstr>Support Vector Machines</vt:lpstr>
      <vt:lpstr>Support Vector Machines</vt:lpstr>
      <vt:lpstr>Support Vector Machines</vt:lpstr>
      <vt:lpstr>Support Vector Machines</vt:lpstr>
      <vt:lpstr>间隔(margin)与支持向量(support vector)</vt:lpstr>
      <vt:lpstr>间隔(margin)与支持向量(support vector)</vt:lpstr>
      <vt:lpstr>间隔距离的计算</vt:lpstr>
      <vt:lpstr>间隔(margin)与支持向量(support vector)</vt:lpstr>
      <vt:lpstr>线性SVM模型</vt:lpstr>
      <vt:lpstr>支持向量机基本型</vt:lpstr>
      <vt:lpstr>对偶问题 (Dual Problem)</vt:lpstr>
      <vt:lpstr>对偶问题</vt:lpstr>
      <vt:lpstr>对偶问题</vt:lpstr>
      <vt:lpstr>对偶问题</vt:lpstr>
      <vt:lpstr>对偶问题</vt:lpstr>
      <vt:lpstr>对偶问题</vt:lpstr>
      <vt:lpstr>解的稀疏性 - KKT条件</vt:lpstr>
      <vt:lpstr>偏移项 b – 利用支持向量</vt:lpstr>
      <vt:lpstr>最终解</vt:lpstr>
      <vt:lpstr>求解方法 - SMO</vt:lpstr>
      <vt:lpstr>特征空间映射</vt:lpstr>
      <vt:lpstr>在特征空间中</vt:lpstr>
      <vt:lpstr>核函数 (kernel function)</vt:lpstr>
      <vt:lpstr>核函数 (kernel function)</vt:lpstr>
      <vt:lpstr>核函数 (kernel function)</vt:lpstr>
      <vt:lpstr>PowerPoint 演示文稿</vt:lpstr>
      <vt:lpstr>SVM 与统计学习简史</vt:lpstr>
      <vt:lpstr>PowerPoint 演示文稿</vt:lpstr>
      <vt:lpstr>软间隔支持向量机</vt:lpstr>
      <vt:lpstr>软间隔支持向量机</vt:lpstr>
      <vt:lpstr>软间隔支持向量机</vt:lpstr>
      <vt:lpstr>软间隔支持向量机</vt:lpstr>
      <vt:lpstr>软间隔支持向量机</vt:lpstr>
      <vt:lpstr>软间隔支持向量机</vt:lpstr>
      <vt:lpstr>SVM 另一种解释 - 0/1损失函数</vt:lpstr>
      <vt:lpstr>替代损失 (surrogate loss)</vt:lpstr>
      <vt:lpstr>正则化 (regularization)</vt:lpstr>
      <vt:lpstr>正则化 (regularization)</vt:lpstr>
      <vt:lpstr>正则化 (regularization)</vt:lpstr>
      <vt:lpstr>使用L_1范数正则化易获得稀疏解</vt:lpstr>
      <vt:lpstr>如何进行回归学习？</vt:lpstr>
      <vt:lpstr>如何进行回归学习？</vt:lpstr>
      <vt:lpstr>支持向量回归 (SVR)</vt:lpstr>
      <vt:lpstr>表示定理 (Representer Theorem)</vt:lpstr>
      <vt:lpstr>核方法 (Kernel methods)</vt:lpstr>
      <vt:lpstr>支持向量机常用软件包</vt:lpstr>
      <vt:lpstr>PowerPoint 演示文稿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机器学习-第一章</dc:title>
  <dc:creator>胡鹏</dc:creator>
  <cp:lastModifiedBy>Microsoft Office 用户</cp:lastModifiedBy>
  <cp:revision>340</cp:revision>
  <cp:lastPrinted>2019-03-21T03:27:26Z</cp:lastPrinted>
  <dcterms:created xsi:type="dcterms:W3CDTF">2016-12-14T21:51:20Z</dcterms:created>
  <dcterms:modified xsi:type="dcterms:W3CDTF">2019-03-26T02:42:41Z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2016-05-04T00:00:00Z</vt:filetime>
  </property>
  <property fmtid="{D5CDD505-2E9C-101B-9397-08002B2CF9AE}" pid="3" name="LastSaved">
    <vt:filetime>2016-12-14T00:00:00Z</vt:filetime>
  </property>
</Properties>
</file>